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5" r:id="rId3"/>
    <p:sldId id="266" r:id="rId4"/>
    <p:sldId id="267" r:id="rId5"/>
    <p:sldId id="258" r:id="rId6"/>
    <p:sldId id="279" r:id="rId7"/>
    <p:sldId id="280" r:id="rId8"/>
    <p:sldId id="281" r:id="rId9"/>
    <p:sldId id="302" r:id="rId10"/>
    <p:sldId id="284" r:id="rId11"/>
    <p:sldId id="295" r:id="rId12"/>
    <p:sldId id="308" r:id="rId13"/>
    <p:sldId id="303" r:id="rId14"/>
    <p:sldId id="268" r:id="rId15"/>
    <p:sldId id="304" r:id="rId16"/>
    <p:sldId id="305" r:id="rId17"/>
    <p:sldId id="270" r:id="rId18"/>
    <p:sldId id="271" r:id="rId19"/>
    <p:sldId id="310" r:id="rId20"/>
    <p:sldId id="273" r:id="rId21"/>
    <p:sldId id="307" r:id="rId22"/>
    <p:sldId id="309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FFFFFF"/>
    <a:srgbClr val="1774E6"/>
    <a:srgbClr val="6B6B6B"/>
    <a:srgbClr val="5A9CDE"/>
    <a:srgbClr val="21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71875" autoAdjust="0"/>
  </p:normalViewPr>
  <p:slideViewPr>
    <p:cSldViewPr snapToGrid="0">
      <p:cViewPr varScale="1">
        <p:scale>
          <a:sx n="65" d="100"/>
          <a:sy n="65" d="100"/>
        </p:scale>
        <p:origin x="2288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4C370-440A-4FFA-A4C1-C1591F4C0BB5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5956B-FAAC-4502-B9AF-FDF5329DB4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18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E5DA2-502F-4928-8080-C120016A9E03}" type="datetime1">
              <a:rPr lang="en-US" smtClean="0"/>
              <a:t>4/27/18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7AB3E-3E92-4553-BAA2-302AC4B5F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586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2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8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know a little about the Alaska Education Challenge, who we are referring to when we say educator, and little about</a:t>
            </a:r>
            <a:r>
              <a:rPr lang="en-US" baseline="0" dirty="0"/>
              <a:t> the research, let’s dive into our key questions…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4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ESSA Current Authorization of ESEA</a:t>
            </a:r>
          </a:p>
          <a:p>
            <a:r>
              <a:rPr lang="en-US" dirty="0"/>
              <a:t>NCLB replaced - “Highly Qualified” eliminated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8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ESSA Current Authorization of ESEA</a:t>
            </a:r>
          </a:p>
          <a:p>
            <a:r>
              <a:rPr lang="en-US" dirty="0"/>
              <a:t>NCLB replaced - “Highly Qualified” eliminated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5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An Excellent Education for Every Student Every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7AB3E-3E92-4553-BAA2-302AC4B5F5B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5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80596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33237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F4F4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467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27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410121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9481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480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8231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8110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053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4F4F4F"/>
                </a:solidFill>
              </a:defRPr>
            </a:lvl1pPr>
          </a:lstStyle>
          <a:p>
            <a:fld id="{8F70FDB2-A6A2-4330-993F-395761078E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" y="6147471"/>
            <a:ext cx="670687" cy="62752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114" y="6401706"/>
            <a:ext cx="3592286" cy="365125"/>
          </a:xfrm>
          <a:prstGeom prst="rect">
            <a:avLst/>
          </a:prstGeom>
        </p:spPr>
        <p:txBody>
          <a:bodyPr anchor="b"/>
          <a:lstStyle>
            <a:lvl1pPr>
              <a:defRPr sz="1200" b="1" i="1">
                <a:solidFill>
                  <a:srgbClr val="4F4F4F"/>
                </a:solidFill>
                <a:latin typeface="+mn-lt"/>
              </a:defRPr>
            </a:lvl1pPr>
          </a:lstStyle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582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F4F4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F4F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F4F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t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774E6"/>
                </a:solidFill>
              </a:rPr>
              <a:t>CSI &amp; TSI Supports and Interventions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Alaska Department of Education &amp; Early Development</a:t>
            </a:r>
          </a:p>
          <a:p>
            <a:r>
              <a:rPr lang="en-US" b="1" dirty="0"/>
              <a:t>Bob Williams &amp; Brad Billings</a:t>
            </a:r>
          </a:p>
          <a:p>
            <a:endParaRPr lang="en-US" dirty="0"/>
          </a:p>
          <a:p>
            <a:r>
              <a:rPr lang="en-US" b="1" dirty="0"/>
              <a:t>April 26, 2018</a:t>
            </a:r>
          </a:p>
        </p:txBody>
      </p:sp>
    </p:spTree>
    <p:extLst>
      <p:ext uri="{BB962C8B-B14F-4D97-AF65-F5344CB8AC3E}">
        <p14:creationId xmlns:p14="http://schemas.microsoft.com/office/powerpoint/2010/main" val="49118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ESSA require?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1301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Designation of CSI Schools</a:t>
            </a:r>
            <a:endParaRPr lang="en-US" sz="2800" dirty="0"/>
          </a:p>
          <a:p>
            <a:r>
              <a:rPr lang="en-US" dirty="0"/>
              <a:t>Designation of TSI Schools </a:t>
            </a:r>
          </a:p>
          <a:p>
            <a:r>
              <a:rPr lang="en-US" dirty="0"/>
              <a:t>All Schools Eligible for TSI or CSI Designation</a:t>
            </a:r>
          </a:p>
          <a:p>
            <a:r>
              <a:rPr lang="en-US" dirty="0"/>
              <a:t>CSI Designation Due to Low Graduation Rate</a:t>
            </a:r>
          </a:p>
          <a:p>
            <a:r>
              <a:rPr lang="en-US" dirty="0"/>
              <a:t>School Improvement Planning</a:t>
            </a:r>
          </a:p>
          <a:p>
            <a:r>
              <a:rPr lang="en-US" dirty="0"/>
              <a:t>Evidence-Based Interventions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91" y="5034903"/>
            <a:ext cx="2631174" cy="13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0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know?</a:t>
            </a:r>
            <a:br>
              <a:rPr lang="en-US" dirty="0"/>
            </a:br>
            <a:r>
              <a:rPr lang="en-US" dirty="0"/>
              <a:t>What do you wonder about? </a:t>
            </a:r>
          </a:p>
        </p:txBody>
      </p:sp>
      <p:pic>
        <p:nvPicPr>
          <p:cNvPr id="6" name="Picture 4" descr="Image result for turn and tal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20" y="2184940"/>
            <a:ext cx="44450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63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480" y="1823097"/>
            <a:ext cx="7886700" cy="4351338"/>
          </a:xfrm>
        </p:spPr>
        <p:txBody>
          <a:bodyPr>
            <a:noAutofit/>
          </a:bodyPr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Designation of CSI Schools</a:t>
            </a:r>
            <a:endParaRPr lang="en-US" sz="2800" dirty="0"/>
          </a:p>
          <a:p>
            <a:r>
              <a:rPr lang="en-US" dirty="0"/>
              <a:t>Designation of TSI Schools </a:t>
            </a:r>
          </a:p>
          <a:p>
            <a:r>
              <a:rPr lang="en-US" dirty="0"/>
              <a:t>All Schools Eligible for TSI or CSI Designation</a:t>
            </a:r>
          </a:p>
          <a:p>
            <a:r>
              <a:rPr lang="en-US" dirty="0"/>
              <a:t>CSI Designation Due to Low Graduation Rate</a:t>
            </a:r>
          </a:p>
          <a:p>
            <a:r>
              <a:rPr lang="en-US" dirty="0"/>
              <a:t>School Improvement Planning</a:t>
            </a:r>
          </a:p>
          <a:p>
            <a:r>
              <a:rPr lang="en-US" dirty="0"/>
              <a:t>Evidence-Based Interventions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F95A8-B557-4522-89FE-819DFEE71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816" y="88102"/>
            <a:ext cx="4450466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0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have we responded?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074" y="6405335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270884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934471"/>
            <a:ext cx="809790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Ways to be Designated a Comprehensive Support and Improvement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601" y="1862469"/>
            <a:ext cx="648279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Lowest 5% of Title I schools</a:t>
            </a:r>
          </a:p>
          <a:p>
            <a:r>
              <a:rPr lang="en-US" dirty="0"/>
              <a:t>Graduation rate </a:t>
            </a:r>
            <a:r>
              <a:rPr lang="en-US" u="sng" dirty="0"/>
              <a:t>&lt;</a:t>
            </a:r>
            <a:r>
              <a:rPr lang="en-US" dirty="0"/>
              <a:t> 66 2/3 %</a:t>
            </a:r>
          </a:p>
          <a:p>
            <a:r>
              <a:rPr lang="en-US" dirty="0"/>
              <a:t>3 Consecutive Years of a TSI Designation for the Same Subgroup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579801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95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Nine Ways to be Designated a Targeted Support and Improvement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4" y="309783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least one of the nine possible Subgroups in the School Performs within the Range of the Lowest 5% Designated CSI Schools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340725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Subgroups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572456"/>
            <a:ext cx="6448011" cy="41974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English Learners</a:t>
            </a:r>
          </a:p>
          <a:p>
            <a:r>
              <a:rPr lang="en-US" dirty="0"/>
              <a:t>Students with Disabilities</a:t>
            </a:r>
          </a:p>
          <a:p>
            <a:r>
              <a:rPr lang="en-US" dirty="0"/>
              <a:t>Economically Disadvantaged Students</a:t>
            </a:r>
          </a:p>
          <a:p>
            <a:r>
              <a:rPr lang="en-US" dirty="0"/>
              <a:t>African Americans</a:t>
            </a:r>
          </a:p>
          <a:p>
            <a:r>
              <a:rPr lang="en-US" dirty="0"/>
              <a:t>Alaska Natives or American Indians</a:t>
            </a:r>
          </a:p>
          <a:p>
            <a:r>
              <a:rPr lang="en-US" dirty="0"/>
              <a:t>Students of Two or More Races</a:t>
            </a:r>
          </a:p>
          <a:p>
            <a:r>
              <a:rPr lang="en-US" dirty="0"/>
              <a:t>Asians or Pacific Islanders</a:t>
            </a:r>
          </a:p>
          <a:p>
            <a:r>
              <a:rPr lang="en-US" dirty="0"/>
              <a:t>Hispanics</a:t>
            </a:r>
          </a:p>
          <a:p>
            <a:r>
              <a:rPr lang="en-US" dirty="0"/>
              <a:t>Whites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379505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Small School Performance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Schools not eligible to receive score must be considered for CSI and TSI designation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Considerations:</a:t>
            </a:r>
          </a:p>
          <a:p>
            <a:r>
              <a:rPr lang="en-US" dirty="0"/>
              <a:t>Achievement of school’s students</a:t>
            </a:r>
          </a:p>
          <a:p>
            <a:r>
              <a:rPr lang="en-US" dirty="0"/>
              <a:t>Consideration of unique student population</a:t>
            </a:r>
          </a:p>
          <a:p>
            <a:r>
              <a:rPr lang="en-US" dirty="0"/>
              <a:t>Implementation of effective instructional strategies</a:t>
            </a:r>
          </a:p>
          <a:p>
            <a:r>
              <a:rPr lang="en-US" dirty="0"/>
              <a:t>Consultation with district leadership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30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61802" cy="1325563"/>
          </a:xfrm>
        </p:spPr>
        <p:txBody>
          <a:bodyPr/>
          <a:lstStyle/>
          <a:p>
            <a:r>
              <a:rPr lang="en-US" dirty="0"/>
              <a:t>Continuous School </a:t>
            </a:r>
            <a:br>
              <a:rPr lang="en-US" dirty="0"/>
            </a:br>
            <a:r>
              <a:rPr lang="en-US" dirty="0"/>
              <a:t>		Improvement </a:t>
            </a:r>
            <a:r>
              <a:rPr lang="en-US" b="1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36855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Local Needs Assessment</a:t>
            </a:r>
          </a:p>
          <a:p>
            <a:r>
              <a:rPr lang="en-US" dirty="0"/>
              <a:t>School improvement plan -&gt; ACTION</a:t>
            </a:r>
          </a:p>
          <a:p>
            <a:r>
              <a:rPr lang="en-US" dirty="0"/>
              <a:t>Evidence-based interventions</a:t>
            </a:r>
          </a:p>
          <a:p>
            <a:r>
              <a:rPr lang="en-US" dirty="0"/>
              <a:t>Consideration of impact</a:t>
            </a:r>
          </a:p>
          <a:p>
            <a:endParaRPr lang="en-US" dirty="0"/>
          </a:p>
          <a:p>
            <a:r>
              <a:rPr lang="en-US" dirty="0"/>
              <a:t>Financial resource review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41942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Improvement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923" y="1472028"/>
            <a:ext cx="6941773" cy="4153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Evidence-based non-negotiables for struggling schools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…balanced with…</a:t>
            </a:r>
          </a:p>
          <a:p>
            <a:endParaRPr lang="en-US" dirty="0"/>
          </a:p>
          <a:p>
            <a:r>
              <a:rPr lang="en-US" dirty="0"/>
              <a:t>Flexibility to determine evidence-based interventions locally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394378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89" y="1006458"/>
            <a:ext cx="6903695" cy="46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8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schools with school improvement funds:</a:t>
            </a:r>
          </a:p>
          <a:p>
            <a:pPr lvl="1"/>
            <a:r>
              <a:rPr lang="en-US" dirty="0"/>
              <a:t>School/District level team engagement in planning process</a:t>
            </a:r>
          </a:p>
          <a:p>
            <a:pPr lvl="1"/>
            <a:r>
              <a:rPr lang="en-US" dirty="0"/>
              <a:t>Mentoring for new teachers</a:t>
            </a:r>
          </a:p>
          <a:p>
            <a:pPr lvl="1"/>
            <a:r>
              <a:rPr lang="en-US" dirty="0"/>
              <a:t>Strengthening math instruction</a:t>
            </a:r>
          </a:p>
          <a:p>
            <a:pPr lvl="1"/>
            <a:r>
              <a:rPr lang="en-US" dirty="0"/>
              <a:t>Support of local School Improvement Plan priorities</a:t>
            </a:r>
          </a:p>
          <a:p>
            <a:pPr lvl="1"/>
            <a:r>
              <a:rPr lang="en-US" dirty="0"/>
              <a:t>Supporting National Board Certification for Teachers with 3 or more years of teaching experience</a:t>
            </a:r>
          </a:p>
          <a:p>
            <a:r>
              <a:rPr lang="en-US" dirty="0"/>
              <a:t>Transition timeline(s) for designation and use of resources…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3434825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Local planning process</a:t>
            </a:r>
          </a:p>
          <a:p>
            <a:pPr lvl="1"/>
            <a:r>
              <a:rPr lang="en-US" sz="3200" dirty="0"/>
              <a:t>Mentoring for new teachers</a:t>
            </a:r>
          </a:p>
          <a:p>
            <a:pPr lvl="1"/>
            <a:r>
              <a:rPr lang="en-US" sz="3200" dirty="0"/>
              <a:t>Strengthening math instruction</a:t>
            </a:r>
          </a:p>
          <a:p>
            <a:pPr lvl="1"/>
            <a:r>
              <a:rPr lang="en-US" sz="3200" dirty="0"/>
              <a:t>Support of improvement plan priorities</a:t>
            </a:r>
          </a:p>
          <a:p>
            <a:pPr lvl="1"/>
            <a:r>
              <a:rPr lang="en-US" sz="3200" dirty="0"/>
              <a:t>National Board Certification for teachers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D4204-37CA-43B9-896A-F4C4A542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06" y="365126"/>
            <a:ext cx="3061488" cy="22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8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Feedback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What, Who, How to support districts in leading support of TSI schools?</a:t>
            </a:r>
          </a:p>
          <a:p>
            <a:endParaRPr lang="en-US" dirty="0"/>
          </a:p>
          <a:p>
            <a:r>
              <a:rPr lang="en-US" dirty="0"/>
              <a:t>What, Who, How to support schools as they intervene with low performing student groups?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317546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6339078" cy="4351338"/>
          </a:xfrm>
        </p:spPr>
        <p:txBody>
          <a:bodyPr>
            <a:normAutofit/>
          </a:bodyPr>
          <a:lstStyle/>
          <a:p>
            <a:r>
              <a:rPr lang="en-US" dirty="0"/>
              <a:t>Bob Williams, Division Director-Educator and School Excellence</a:t>
            </a:r>
          </a:p>
          <a:p>
            <a:pPr marL="0" indent="0">
              <a:buNone/>
            </a:pPr>
            <a:r>
              <a:rPr lang="en-US" dirty="0"/>
              <a:t>	465-2857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bob.williams@alaska.gov</a:t>
            </a:r>
          </a:p>
          <a:p>
            <a:r>
              <a:rPr lang="en-US" dirty="0"/>
              <a:t>Brad Billings, Administrator, School Improvement</a:t>
            </a:r>
          </a:p>
          <a:p>
            <a:pPr marL="0" indent="0">
              <a:buNone/>
            </a:pPr>
            <a:r>
              <a:rPr lang="en-US" dirty="0"/>
              <a:t>	465-8720</a:t>
            </a:r>
          </a:p>
          <a:p>
            <a:pPr marL="0" indent="0">
              <a:buNone/>
            </a:pPr>
            <a:r>
              <a:rPr lang="en-US" dirty="0"/>
              <a:t>	brad.billings@alaska.gov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sp>
        <p:nvSpPr>
          <p:cNvPr id="6" name="Action Button: Information 5">
            <a:hlinkClick r:id="" action="ppaction://noaction" highlightClick="1"/>
          </p:cNvPr>
          <p:cNvSpPr/>
          <p:nvPr/>
        </p:nvSpPr>
        <p:spPr>
          <a:xfrm>
            <a:off x="7850659" y="136754"/>
            <a:ext cx="1145059" cy="848496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177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8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52" y="535460"/>
            <a:ext cx="5640457" cy="53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  <p:pic>
        <p:nvPicPr>
          <p:cNvPr id="6" name="Picture 5" descr="C:\Users\emthompson\Documents\ShareX\Screenshots\2018-01\POWERPNT_2018-01-04_15-05-1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43" r="1232" b="5131"/>
          <a:stretch/>
        </p:blipFill>
        <p:spPr bwMode="auto">
          <a:xfrm>
            <a:off x="1406842" y="284163"/>
            <a:ext cx="6238875" cy="56953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43" y="169863"/>
            <a:ext cx="2873057" cy="122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21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9072" t="27426" r="7495" b="10973"/>
          <a:stretch>
            <a:fillRect/>
          </a:stretch>
        </p:blipFill>
        <p:spPr>
          <a:xfrm>
            <a:off x="59146" y="358346"/>
            <a:ext cx="9084855" cy="518302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342566" y="6509356"/>
            <a:ext cx="172785" cy="2611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247414">
            <a:off x="1522316" y="3781519"/>
            <a:ext cx="1211359" cy="814841"/>
          </a:xfrm>
          <a:prstGeom prst="rect">
            <a:avLst/>
          </a:prstGeom>
          <a:ln w="12700">
            <a:miter lim="400000"/>
          </a:ln>
          <a:effectLst>
            <a:outerShdw blurRad="406400" dist="1905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168" name="Picture 3"/>
          <p:cNvGrpSpPr/>
          <p:nvPr/>
        </p:nvGrpSpPr>
        <p:grpSpPr>
          <a:xfrm>
            <a:off x="6457950" y="3721648"/>
            <a:ext cx="786928" cy="1080536"/>
            <a:chOff x="0" y="0"/>
            <a:chExt cx="1119185" cy="1536760"/>
          </a:xfrm>
        </p:grpSpPr>
        <p:sp>
          <p:nvSpPr>
            <p:cNvPr id="166" name="Rectangle"/>
            <p:cNvSpPr/>
            <p:nvPr/>
          </p:nvSpPr>
          <p:spPr>
            <a:xfrm>
              <a:off x="0" y="0"/>
              <a:ext cx="1119186" cy="1536761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367">
                <a:defRPr b="0">
                  <a:latin typeface="Calibri"/>
                  <a:ea typeface="Calibri"/>
                  <a:cs typeface="Calibri"/>
                  <a:sym typeface="Calibri"/>
                </a:defRPr>
              </a:pPr>
              <a:endParaRPr sz="1266" dirty="0"/>
            </a:p>
          </p:txBody>
        </p:sp>
        <p:pic>
          <p:nvPicPr>
            <p:cNvPr id="167" name="image15.png" descr="image1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19186" cy="1536761"/>
            </a:xfrm>
            <a:prstGeom prst="rect">
              <a:avLst/>
            </a:prstGeom>
            <a:ln w="114300" cap="sq">
              <a:solidFill>
                <a:srgbClr val="FFFFFF"/>
              </a:solidFill>
              <a:prstDash val="solid"/>
              <a:miter lim="800000"/>
            </a:ln>
            <a:effectLst>
              <a:outerShdw blurRad="63500" dist="25400" dir="5400000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69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8135" y="2048475"/>
            <a:ext cx="2478506" cy="993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872" y="1870867"/>
            <a:ext cx="3179346" cy="1348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70593" y="1619850"/>
            <a:ext cx="2288969" cy="21139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7E2BED-D2AE-DD40-AA3B-78C888DEF018}"/>
              </a:ext>
            </a:extLst>
          </p:cNvPr>
          <p:cNvSpPr txBox="1"/>
          <p:nvPr/>
        </p:nvSpPr>
        <p:spPr>
          <a:xfrm>
            <a:off x="172381" y="398467"/>
            <a:ext cx="2138466" cy="266933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266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Shared Vision</a:t>
            </a:r>
          </a:p>
        </p:txBody>
      </p:sp>
    </p:spTree>
    <p:extLst>
      <p:ext uri="{BB962C8B-B14F-4D97-AF65-F5344CB8AC3E}">
        <p14:creationId xmlns:p14="http://schemas.microsoft.com/office/powerpoint/2010/main" val="3215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room?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825625"/>
            <a:ext cx="6686550" cy="4351338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600"/>
              </a:spcBef>
            </a:pPr>
            <a:r>
              <a:rPr lang="en-US" sz="3000" dirty="0"/>
              <a:t>District Administrators</a:t>
            </a:r>
          </a:p>
          <a:p>
            <a:pPr lvl="0">
              <a:spcBef>
                <a:spcPts val="600"/>
              </a:spcBef>
            </a:pPr>
            <a:endParaRPr lang="en-US" sz="3000" dirty="0"/>
          </a:p>
          <a:p>
            <a:pPr lvl="0">
              <a:spcBef>
                <a:spcPts val="600"/>
              </a:spcBef>
            </a:pPr>
            <a:r>
              <a:rPr lang="en-US" sz="3000" dirty="0"/>
              <a:t>Principals</a:t>
            </a:r>
          </a:p>
          <a:p>
            <a:pPr lvl="0">
              <a:spcBef>
                <a:spcPts val="600"/>
              </a:spcBef>
            </a:pPr>
            <a:endParaRPr lang="en-US" sz="3000" dirty="0"/>
          </a:p>
          <a:p>
            <a:pPr lvl="0">
              <a:spcBef>
                <a:spcPts val="600"/>
              </a:spcBef>
            </a:pPr>
            <a:r>
              <a:rPr lang="en-US" sz="3000" dirty="0"/>
              <a:t>Teachers</a:t>
            </a:r>
          </a:p>
          <a:p>
            <a:pPr lvl="0">
              <a:spcBef>
                <a:spcPts val="600"/>
              </a:spcBef>
            </a:pPr>
            <a:endParaRPr lang="en-US" sz="3000" dirty="0"/>
          </a:p>
          <a:p>
            <a:pPr lvl="0">
              <a:spcBef>
                <a:spcPts val="600"/>
              </a:spcBef>
            </a:pPr>
            <a:r>
              <a:rPr lang="en-US" sz="3000" dirty="0"/>
              <a:t>Paraprofessionals (ESPs)</a:t>
            </a:r>
          </a:p>
          <a:p>
            <a:pPr lvl="0">
              <a:spcBef>
                <a:spcPts val="600"/>
              </a:spcBef>
            </a:pPr>
            <a:endParaRPr lang="en-US" sz="3000" dirty="0"/>
          </a:p>
          <a:p>
            <a:pPr lvl="0">
              <a:spcBef>
                <a:spcPts val="600"/>
              </a:spcBef>
            </a:pPr>
            <a:r>
              <a:rPr lang="en-US" sz="3000" dirty="0"/>
              <a:t>NGO/Advocacy Stakeholders</a:t>
            </a:r>
          </a:p>
          <a:p>
            <a:pPr lvl="0">
              <a:spcBef>
                <a:spcPts val="600"/>
              </a:spcBef>
            </a:pPr>
            <a:endParaRPr lang="en-US" sz="3000" dirty="0"/>
          </a:p>
          <a:p>
            <a:pPr lvl="0">
              <a:spcBef>
                <a:spcPts val="600"/>
              </a:spcBef>
            </a:pPr>
            <a:r>
              <a:rPr lang="en-US" sz="3000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10371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tells us…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the single most important factor in a student’s academic success is the quality of the teacher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the second most important factor in a student’s academic success is the quality of the instructional leader (principal)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80684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ESSA require?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How has Alaska responded?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Moving forward, how can Alaska leverage ESSA to meet our three commitments?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9586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ESSA require?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70FDB2-A6A2-4330-993F-395761078E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074" y="6405335"/>
            <a:ext cx="3592286" cy="365125"/>
          </a:xfrm>
        </p:spPr>
        <p:txBody>
          <a:bodyPr/>
          <a:lstStyle/>
          <a:p>
            <a:pPr algn="ctr"/>
            <a:r>
              <a:rPr lang="en-US" dirty="0"/>
              <a:t>· An Excellent Education for Every Student Every Day ·</a:t>
            </a:r>
          </a:p>
        </p:txBody>
      </p:sp>
    </p:spTree>
    <p:extLst>
      <p:ext uri="{BB962C8B-B14F-4D97-AF65-F5344CB8AC3E}">
        <p14:creationId xmlns:p14="http://schemas.microsoft.com/office/powerpoint/2010/main" val="169043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802</Words>
  <Application>Microsoft Macintosh PowerPoint</Application>
  <PresentationFormat>On-screen Show (4:3)</PresentationFormat>
  <Paragraphs>197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 Neue</vt:lpstr>
      <vt:lpstr>Office Theme</vt:lpstr>
      <vt:lpstr>CSI &amp; TSI Supports and Interventions</vt:lpstr>
      <vt:lpstr>PowerPoint Presentation</vt:lpstr>
      <vt:lpstr>PowerPoint Presentation</vt:lpstr>
      <vt:lpstr>PowerPoint Presentation</vt:lpstr>
      <vt:lpstr>PowerPoint Presentation</vt:lpstr>
      <vt:lpstr>In the room?</vt:lpstr>
      <vt:lpstr>Research tells us… </vt:lpstr>
      <vt:lpstr>Key Questions</vt:lpstr>
      <vt:lpstr>What does ESSA require?</vt:lpstr>
      <vt:lpstr>What does ESSA require?</vt:lpstr>
      <vt:lpstr>What do you know? What do you wonder about? </vt:lpstr>
      <vt:lpstr>PowerPoint Presentation</vt:lpstr>
      <vt:lpstr>How have we responded?</vt:lpstr>
      <vt:lpstr>Three Ways to be Designated a Comprehensive Support and Improvement School</vt:lpstr>
      <vt:lpstr>Nine Ways to be Designated a Targeted Support and Improvement School</vt:lpstr>
      <vt:lpstr>Subgroups</vt:lpstr>
      <vt:lpstr>Small School Performance Review</vt:lpstr>
      <vt:lpstr>Continuous School    Improvement Process</vt:lpstr>
      <vt:lpstr>School Improvement Support</vt:lpstr>
      <vt:lpstr>Under Consideration</vt:lpstr>
      <vt:lpstr>Under Consideration</vt:lpstr>
      <vt:lpstr>Feedback Activity</vt:lpstr>
      <vt:lpstr>Contact Information</vt:lpstr>
    </vt:vector>
  </TitlesOfParts>
  <Company>State of Alaska - Department of Edication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Hardin, Erin M (EED)</dc:creator>
  <cp:lastModifiedBy>Alica Unruh</cp:lastModifiedBy>
  <cp:revision>69</cp:revision>
  <dcterms:created xsi:type="dcterms:W3CDTF">2017-09-10T20:47:50Z</dcterms:created>
  <dcterms:modified xsi:type="dcterms:W3CDTF">2018-04-27T22:41:33Z</dcterms:modified>
</cp:coreProperties>
</file>