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60" r:id="rId2"/>
    <p:sldId id="303" r:id="rId3"/>
    <p:sldId id="265" r:id="rId4"/>
    <p:sldId id="266" r:id="rId5"/>
    <p:sldId id="267" r:id="rId6"/>
    <p:sldId id="302" r:id="rId7"/>
    <p:sldId id="281" r:id="rId8"/>
    <p:sldId id="286" r:id="rId9"/>
    <p:sldId id="283" r:id="rId10"/>
    <p:sldId id="299" r:id="rId11"/>
    <p:sldId id="297" r:id="rId12"/>
    <p:sldId id="287" r:id="rId13"/>
    <p:sldId id="301" r:id="rId14"/>
    <p:sldId id="284" r:id="rId15"/>
    <p:sldId id="289" r:id="rId16"/>
    <p:sldId id="293" r:id="rId17"/>
    <p:sldId id="288" r:id="rId18"/>
    <p:sldId id="268" r:id="rId19"/>
    <p:sldId id="269" r:id="rId20"/>
    <p:sldId id="270" r:id="rId21"/>
    <p:sldId id="273" r:id="rId22"/>
    <p:sldId id="300" r:id="rId23"/>
    <p:sldId id="272" r:id="rId24"/>
    <p:sldId id="271" r:id="rId25"/>
    <p:sldId id="309" r:id="rId26"/>
    <p:sldId id="305" r:id="rId27"/>
    <p:sldId id="294" r:id="rId28"/>
    <p:sldId id="295" r:id="rId29"/>
    <p:sldId id="306" r:id="rId30"/>
    <p:sldId id="296" r:id="rId31"/>
    <p:sldId id="310" r:id="rId32"/>
    <p:sldId id="277" r:id="rId33"/>
    <p:sldId id="308" r:id="rId34"/>
    <p:sldId id="276" r:id="rId35"/>
    <p:sldId id="307" r:id="rId36"/>
    <p:sldId id="298" r:id="rId37"/>
    <p:sldId id="285" r:id="rId38"/>
    <p:sldId id="282" r:id="rId39"/>
    <p:sldId id="262" r:id="rId40"/>
    <p:sldId id="263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et MacKinnon" initials="MHM" lastIdx="14" clrIdx="0">
    <p:extLst>
      <p:ext uri="{19B8F6BF-5375-455C-9EA6-DF929625EA0E}">
        <p15:presenceInfo xmlns:p15="http://schemas.microsoft.com/office/powerpoint/2012/main" userId="Margaret MacKinn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F4F"/>
    <a:srgbClr val="FFFFFF"/>
    <a:srgbClr val="1774E6"/>
    <a:srgbClr val="6B6B6B"/>
    <a:srgbClr val="5A9CDE"/>
    <a:srgbClr val="212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27" autoAdjust="0"/>
    <p:restoredTop sz="86121" autoAdjust="0"/>
  </p:normalViewPr>
  <p:slideViewPr>
    <p:cSldViewPr snapToGrid="0">
      <p:cViewPr varScale="1">
        <p:scale>
          <a:sx n="79" d="100"/>
          <a:sy n="79" d="100"/>
        </p:scale>
        <p:origin x="1600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4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Academic Performance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Reading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Sheet1!$A$5:$A$7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Sheet1!$B$5:$B$7</c:f>
              <c:numCache>
                <c:formatCode>0%</c:formatCode>
                <c:ptCount val="3"/>
                <c:pt idx="0">
                  <c:v>0.25</c:v>
                </c:pt>
                <c:pt idx="1">
                  <c:v>0.27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4-45F4-90A7-16D68C95D8D4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Mathematics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Sheet1!$A$5:$A$7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Sheet1!$C$5:$C$7</c:f>
              <c:numCache>
                <c:formatCode>0%</c:formatCode>
                <c:ptCount val="3"/>
                <c:pt idx="0">
                  <c:v>0.32</c:v>
                </c:pt>
                <c:pt idx="1">
                  <c:v>0.3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B4-45F4-90A7-16D68C95D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1449656"/>
        <c:axId val="231449984"/>
      </c:barChart>
      <c:catAx>
        <c:axId val="23144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449984"/>
        <c:crosses val="autoZero"/>
        <c:auto val="1"/>
        <c:lblAlgn val="ctr"/>
        <c:lblOffset val="100"/>
        <c:noMultiLvlLbl val="0"/>
      </c:catAx>
      <c:valAx>
        <c:axId val="23144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449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Academic Performance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Reading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Sheet1!$A$5:$A$7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Sheet1!$B$5:$B$7</c:f>
              <c:numCache>
                <c:formatCode>0%</c:formatCode>
                <c:ptCount val="3"/>
                <c:pt idx="0">
                  <c:v>0.25</c:v>
                </c:pt>
                <c:pt idx="1">
                  <c:v>0.27</c:v>
                </c:pt>
                <c:pt idx="2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0E-4A0D-A6BD-38F8CC53399F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Mathematics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Sheet1!$A$5:$A$7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Sheet1!$C$5:$C$7</c:f>
              <c:numCache>
                <c:formatCode>0%</c:formatCode>
                <c:ptCount val="3"/>
                <c:pt idx="0">
                  <c:v>0.32</c:v>
                </c:pt>
                <c:pt idx="1">
                  <c:v>0.3</c:v>
                </c:pt>
                <c:pt idx="2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0E-4A0D-A6BD-38F8CC533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736696"/>
        <c:axId val="231735712"/>
      </c:lineChart>
      <c:catAx>
        <c:axId val="23173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735712"/>
        <c:crosses val="autoZero"/>
        <c:auto val="1"/>
        <c:lblAlgn val="ctr"/>
        <c:lblOffset val="100"/>
        <c:noMultiLvlLbl val="0"/>
      </c:catAx>
      <c:valAx>
        <c:axId val="23173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736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84C370-440A-4FFA-A4C1-C1591F4C0BB5}" type="datetime1">
              <a:rPr lang="en-US" smtClean="0"/>
              <a:t>4/27/18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15956B-FAAC-4502-B9AF-FDF5329D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18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3E5DA2-502F-4928-8080-C120016A9E03}" type="datetime1">
              <a:rPr lang="en-US" smtClean="0"/>
              <a:t>4/27/18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An Excellent Education for Every Student Every Day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B7AB3E-3E92-4553-BAA2-302AC4B5F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86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2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how the accountability information might be provided in the future.</a:t>
            </a:r>
          </a:p>
          <a:p>
            <a:endParaRPr lang="en-US" dirty="0"/>
          </a:p>
          <a:p>
            <a:r>
              <a:rPr lang="en-US" dirty="0"/>
              <a:t>As</a:t>
            </a:r>
            <a:r>
              <a:rPr lang="en-US" baseline="0" dirty="0"/>
              <a:t> a parent digs into this information, do you think they would be most interested in seeing first, second, third?  A single year of data, multiple years of data (showing trend information), data comparing the school to its district, or data comparing the school to the state?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EDF30-5143-40B0-974C-474D1AF3C7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8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how the accountability information might be provided in the future.</a:t>
            </a:r>
          </a:p>
          <a:p>
            <a:endParaRPr lang="en-US" dirty="0"/>
          </a:p>
          <a:p>
            <a:r>
              <a:rPr lang="en-US" dirty="0"/>
              <a:t>As</a:t>
            </a:r>
            <a:r>
              <a:rPr lang="en-US" baseline="0" dirty="0"/>
              <a:t> a parent digs into this information, do you think they would be most interested in seeing first, second, third?  A single year of data, multiple years of data (showing trend information), data comparing the school to its district, or data comparing the school to the state?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EDF30-5143-40B0-974C-474D1AF3C7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3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how the accountability information might be provided in the future.</a:t>
            </a:r>
          </a:p>
          <a:p>
            <a:endParaRPr lang="en-US" dirty="0"/>
          </a:p>
          <a:p>
            <a:r>
              <a:rPr lang="en-US" dirty="0"/>
              <a:t>As</a:t>
            </a:r>
            <a:r>
              <a:rPr lang="en-US" baseline="0" dirty="0"/>
              <a:t> a parent digs into this information, do you think they would be most interested in seeing first, second, third?  A single year of data, multiple years of data (showing trend information), data comparing the school to its district, or data comparing the school to the state?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EDF30-5143-40B0-974C-474D1AF3C7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6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13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86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a parent digs into this information, do you think they would be most interested in seeing first, second, third?  A single year of data, multiple years of data (showing trend information), data comparing the school to its district, or data comparing the school to the state?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EDF30-5143-40B0-974C-474D1AF3C7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78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example from another state to</a:t>
            </a:r>
            <a:r>
              <a:rPr lang="en-US" baseline="0" dirty="0"/>
              <a:t> provide audience visual of this feature.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78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additional</a:t>
            </a:r>
            <a:r>
              <a:rPr lang="en-US" baseline="0" dirty="0"/>
              <a:t> information should Alaska provide to family and communities to begin the conversation locally about what it means to provide an excellent education to every child every day?</a:t>
            </a:r>
          </a:p>
          <a:p>
            <a:endParaRPr lang="en-US" baseline="0" dirty="0"/>
          </a:p>
          <a:p>
            <a:r>
              <a:rPr lang="en-US" baseline="0" dirty="0"/>
              <a:t>Three commitment—data sort of current reported data and adding data in the three commitment areas. (Reference to recommendations)</a:t>
            </a:r>
          </a:p>
          <a:p>
            <a:endParaRPr lang="en-US" baseline="0" dirty="0"/>
          </a:p>
          <a:p>
            <a:r>
              <a:rPr lang="en-US" baseline="0" dirty="0"/>
              <a:t>Will create survey monkey to gather this information…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04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Survey</a:t>
            </a:r>
            <a:r>
              <a:rPr lang="en-US" baseline="0" dirty="0" err="1"/>
              <a:t>Monkey</a:t>
            </a:r>
            <a:r>
              <a:rPr lang="en-US" baseline="0" dirty="0"/>
              <a:t> to g</a:t>
            </a:r>
            <a:r>
              <a:rPr lang="en-US" dirty="0"/>
              <a:t>ather information concerning developing</a:t>
            </a:r>
            <a:r>
              <a:rPr lang="en-US" baseline="0" dirty="0"/>
              <a:t> design of website, stakeholders who could be consulted, what as users they would like to see, etc.</a:t>
            </a:r>
          </a:p>
          <a:p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45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presenter’s contact information should be presented</a:t>
            </a:r>
            <a:r>
              <a:rPr lang="en-US" baseline="0" dirty="0"/>
              <a:t> on this slide in this format. We encourage including a photo of the presenter to help personalize the presentation.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5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69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DEED presentation should end with</a:t>
            </a:r>
            <a:r>
              <a:rPr lang="en-US" baseline="0" dirty="0"/>
              <a:t> this slide.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41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30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" baseline="0" dirty="0"/>
              <a:t>Three commitment with thirteen recommendations—use the three commitments to categorize the Alaska’s current reported data.</a:t>
            </a:r>
          </a:p>
          <a:p>
            <a:endParaRPr lang="en-US" sz="400" baseline="0" dirty="0"/>
          </a:p>
          <a:p>
            <a:r>
              <a:rPr lang="en-US" sz="400" baseline="0" dirty="0"/>
              <a:t>Table groups.</a:t>
            </a:r>
          </a:p>
          <a:p>
            <a:r>
              <a:rPr lang="en-US" sz="400" baseline="0" dirty="0"/>
              <a:t>For each participant</a:t>
            </a:r>
          </a:p>
          <a:p>
            <a:r>
              <a:rPr lang="en-US" sz="400" baseline="0" dirty="0"/>
              <a:t>Need list of required data elements of report card</a:t>
            </a:r>
          </a:p>
          <a:p>
            <a:r>
              <a:rPr lang="en-US" sz="400" baseline="0" dirty="0"/>
              <a:t>Thirteen recommendations and three commitments</a:t>
            </a:r>
          </a:p>
          <a:p>
            <a:endParaRPr lang="en-US" sz="400" baseline="0" dirty="0"/>
          </a:p>
          <a:p>
            <a:r>
              <a:rPr lang="en-US" sz="400" baseline="0" dirty="0"/>
              <a:t>For each table group:</a:t>
            </a:r>
          </a:p>
          <a:p>
            <a:r>
              <a:rPr lang="en-US" sz="400" baseline="0" dirty="0"/>
              <a:t>Post-it notes</a:t>
            </a:r>
          </a:p>
          <a:p>
            <a:r>
              <a:rPr lang="en-US" sz="400" baseline="0" dirty="0"/>
              <a:t>Graphic organizer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6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62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63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EDF30-5143-40B0-974C-474D1AF3C7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14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EDF30-5143-40B0-974C-474D1AF3C7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78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how the accountability information was most recently provided.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3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80596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33237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F4F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94467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182756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410121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9481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184800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82317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181103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" y="6147471"/>
            <a:ext cx="670687" cy="6275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58269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F4F4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F4F4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F4F4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F4F4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ducation.alaska.gov/DOE_Rolodex/SchoolCalendar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alaska.gov/DOE_Rolodex/DistrictProfiles2000/DistrictProfilesSearch.cf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alaska.gov/DOE_Rolodex/SchoolCalendar/Home/SchoolDetails/22004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alaska.gov/ReportCardToThePublic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urveymonkey.com/r/AlaskaSchoolReportCard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804" y="1122363"/>
            <a:ext cx="7875396" cy="20894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774E6"/>
                </a:solidFill>
              </a:rPr>
              <a:t>Supporting </a:t>
            </a:r>
            <a:br>
              <a:rPr lang="en-US" b="1" dirty="0">
                <a:solidFill>
                  <a:srgbClr val="1774E6"/>
                </a:solidFill>
              </a:rPr>
            </a:br>
            <a:r>
              <a:rPr lang="en-US" b="1" dirty="0">
                <a:solidFill>
                  <a:srgbClr val="1774E6"/>
                </a:solidFill>
              </a:rPr>
              <a:t>School Excellence </a:t>
            </a:r>
            <a:br>
              <a:rPr lang="en-US" b="1" dirty="0">
                <a:solidFill>
                  <a:srgbClr val="1774E6"/>
                </a:solidFill>
              </a:rPr>
            </a:br>
            <a:r>
              <a:rPr lang="en-US" b="1" dirty="0">
                <a:solidFill>
                  <a:srgbClr val="1774E6"/>
                </a:solidFill>
              </a:rPr>
              <a:t>through ESSA Reporting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11830"/>
            <a:ext cx="6858000" cy="3164586"/>
          </a:xfrm>
        </p:spPr>
        <p:txBody>
          <a:bodyPr>
            <a:normAutofit fontScale="92500" lnSpcReduction="20000"/>
          </a:bodyPr>
          <a:lstStyle/>
          <a:p>
            <a:r>
              <a:rPr lang="en-US" sz="3100" b="1" dirty="0"/>
              <a:t>Alaska Department of Education &amp; Early Development</a:t>
            </a:r>
          </a:p>
          <a:p>
            <a:endParaRPr lang="en-US" b="1" dirty="0"/>
          </a:p>
          <a:p>
            <a:r>
              <a:rPr lang="en-US" b="1" dirty="0"/>
              <a:t>Margaret MacKinnon, Federal Program Coordinator</a:t>
            </a:r>
          </a:p>
          <a:p>
            <a:endParaRPr lang="en-US" sz="2000" b="1" dirty="0"/>
          </a:p>
          <a:p>
            <a:r>
              <a:rPr lang="en-US" b="1" dirty="0"/>
              <a:t>Sondra Meredith, Administrator </a:t>
            </a:r>
            <a:br>
              <a:rPr lang="en-US" b="1" dirty="0"/>
            </a:br>
            <a:r>
              <a:rPr lang="en-US" b="1" dirty="0"/>
              <a:t>Educator Education &amp; Certification</a:t>
            </a:r>
          </a:p>
          <a:p>
            <a:endParaRPr lang="en-US" b="1" dirty="0"/>
          </a:p>
          <a:p>
            <a:r>
              <a:rPr lang="en-US" b="1" dirty="0"/>
              <a:t>April 26, 2018</a:t>
            </a:r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118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Alaska required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says…</a:t>
            </a:r>
          </a:p>
          <a:p>
            <a:endParaRPr lang="en-US" dirty="0"/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All students and all subgroups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Economically disadvantaged, students with disabilities, English learners, state’s major racial and ethnic groups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Some information reported by gender, migrant status, students experiencing homelessness, students in foster care, with a parent on active duty in Armed Forces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4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Alaska required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760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ESSA says…</a:t>
            </a:r>
          </a:p>
          <a:p>
            <a:endParaRPr lang="en-US" dirty="0"/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Other information</a:t>
            </a:r>
          </a:p>
          <a:p>
            <a:pPr lvl="2"/>
            <a:r>
              <a:rPr lang="en-US" sz="3100" dirty="0">
                <a:solidFill>
                  <a:schemeClr val="tx1"/>
                </a:solidFill>
              </a:rPr>
              <a:t>Postsecondary enrollment of graduates</a:t>
            </a:r>
          </a:p>
          <a:p>
            <a:pPr lvl="2"/>
            <a:r>
              <a:rPr lang="en-US" sz="3100" dirty="0">
                <a:solidFill>
                  <a:schemeClr val="tx1"/>
                </a:solidFill>
              </a:rPr>
              <a:t>Teacher qualifications and equity</a:t>
            </a:r>
          </a:p>
          <a:p>
            <a:pPr lvl="2"/>
            <a:r>
              <a:rPr lang="en-US" sz="3100" dirty="0">
                <a:solidFill>
                  <a:schemeClr val="tx1"/>
                </a:solidFill>
              </a:rPr>
              <a:t>NAEP results</a:t>
            </a:r>
          </a:p>
          <a:p>
            <a:pPr lvl="2"/>
            <a:r>
              <a:rPr lang="en-US" sz="3100" dirty="0">
                <a:solidFill>
                  <a:schemeClr val="tx1"/>
                </a:solidFill>
              </a:rPr>
              <a:t>Per-pupil expenditures for each district and school</a:t>
            </a:r>
          </a:p>
          <a:p>
            <a:pPr lvl="2"/>
            <a:r>
              <a:rPr lang="en-US" sz="3100" dirty="0">
                <a:solidFill>
                  <a:schemeClr val="tx1"/>
                </a:solidFill>
              </a:rPr>
              <a:t>Civil Rights Data collection (school climate, safety, expulsions &amp; suspensions, chronic absenteeism)</a:t>
            </a:r>
          </a:p>
          <a:p>
            <a:pPr lvl="2"/>
            <a:r>
              <a:rPr lang="en-US" sz="3100" dirty="0">
                <a:solidFill>
                  <a:schemeClr val="tx1"/>
                </a:solidFill>
              </a:rPr>
              <a:t>Enrollment in Pre-K</a:t>
            </a:r>
          </a:p>
          <a:p>
            <a:pPr lvl="2"/>
            <a:r>
              <a:rPr lang="en-US" sz="3100" dirty="0">
                <a:solidFill>
                  <a:schemeClr val="tx1"/>
                </a:solidFill>
              </a:rPr>
              <a:t>Enrollment in accelerated courses</a:t>
            </a:r>
          </a:p>
          <a:p>
            <a:pPr lvl="2"/>
            <a:endParaRPr lang="en-US" sz="3100" dirty="0">
              <a:solidFill>
                <a:schemeClr val="tx1"/>
              </a:solidFill>
            </a:endParaRP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Any other information state wishes to provide</a:t>
            </a:r>
          </a:p>
          <a:p>
            <a:pPr lvl="2"/>
            <a:r>
              <a:rPr lang="en-US" sz="3100" dirty="0">
                <a:solidFill>
                  <a:schemeClr val="tx1"/>
                </a:solidFill>
              </a:rPr>
              <a:t>May include CTE proficiencies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33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Alaska required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State law requires…</a:t>
            </a:r>
          </a:p>
          <a:p>
            <a:endParaRPr lang="en-US" dirty="0"/>
          </a:p>
          <a:p>
            <a:pPr lvl="1"/>
            <a:r>
              <a:rPr lang="en-US" sz="3000" dirty="0">
                <a:solidFill>
                  <a:schemeClr val="tx1"/>
                </a:solidFill>
              </a:rPr>
              <a:t>School accreditation</a:t>
            </a:r>
          </a:p>
          <a:p>
            <a:pPr lvl="1"/>
            <a:r>
              <a:rPr lang="en-US" sz="3000" dirty="0">
                <a:solidFill>
                  <a:schemeClr val="tx1"/>
                </a:solidFill>
              </a:rPr>
              <a:t>Student, parent, business and community involvement:</a:t>
            </a:r>
          </a:p>
          <a:p>
            <a:pPr lvl="2"/>
            <a:r>
              <a:rPr lang="en-US" sz="2600" dirty="0">
                <a:solidFill>
                  <a:schemeClr val="tx1"/>
                </a:solidFill>
              </a:rPr>
              <a:t># and % of responses to teacher surveys</a:t>
            </a:r>
          </a:p>
          <a:p>
            <a:pPr lvl="2"/>
            <a:r>
              <a:rPr lang="en-US" sz="2600" dirty="0">
                <a:solidFill>
                  <a:schemeClr val="tx1"/>
                </a:solidFill>
              </a:rPr>
              <a:t>Number of partnerships with businesses or other agencies</a:t>
            </a:r>
          </a:p>
          <a:p>
            <a:pPr lvl="2"/>
            <a:r>
              <a:rPr lang="en-US" sz="2600" dirty="0">
                <a:solidFill>
                  <a:schemeClr val="tx1"/>
                </a:solidFill>
              </a:rPr>
              <a:t>Average number of volunteer-hours a week</a:t>
            </a:r>
          </a:p>
          <a:p>
            <a:pPr lvl="2"/>
            <a:r>
              <a:rPr lang="en-US" sz="2600" dirty="0">
                <a:solidFill>
                  <a:schemeClr val="tx1"/>
                </a:solidFill>
              </a:rPr>
              <a:t>Narrative of parent, community, or business involvement</a:t>
            </a:r>
          </a:p>
          <a:p>
            <a:pPr lvl="2"/>
            <a:endParaRPr lang="en-US" sz="2600" dirty="0">
              <a:solidFill>
                <a:schemeClr val="tx1"/>
              </a:solidFill>
            </a:endParaRPr>
          </a:p>
          <a:p>
            <a:pPr lvl="1"/>
            <a:r>
              <a:rPr lang="en-US" sz="3000" dirty="0">
                <a:solidFill>
                  <a:schemeClr val="tx1"/>
                </a:solidFill>
              </a:rPr>
              <a:t>Any other information school wishes to provide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Leveraging ESSA reporting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984" y="1955055"/>
            <a:ext cx="3446622" cy="3799569"/>
          </a:xfrm>
        </p:spPr>
        <p:txBody>
          <a:bodyPr>
            <a:normAutofit/>
          </a:bodyPr>
          <a:lstStyle/>
          <a:p>
            <a:r>
              <a:rPr lang="en-US" dirty="0"/>
              <a:t>How can each reporting element support the </a:t>
            </a:r>
            <a:br>
              <a:rPr lang="en-US" dirty="0"/>
            </a:br>
            <a:r>
              <a:rPr lang="en-US" dirty="0"/>
              <a:t>three commitments and the thirteen recommendations?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  <p:pic>
        <p:nvPicPr>
          <p:cNvPr id="6" name="Picture 5" descr="C:\Users\emthompson\Documents\ShareX\Screenshots\2018-01\POWERPNT_2018-01-04_15-05-16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943" r="1232" b="5131"/>
          <a:stretch/>
        </p:blipFill>
        <p:spPr bwMode="auto">
          <a:xfrm>
            <a:off x="552354" y="1528335"/>
            <a:ext cx="4277202" cy="42262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5418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</a:t>
            </a:r>
            <a:r>
              <a:rPr lang="en-US" dirty="0">
                <a:solidFill>
                  <a:schemeClr val="tx1"/>
                </a:solidFill>
              </a:rPr>
              <a:t>already </a:t>
            </a:r>
            <a:r>
              <a:rPr lang="en-US" dirty="0"/>
              <a:t>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DEED’s response…</a:t>
            </a:r>
          </a:p>
          <a:p>
            <a:pPr lvl="1"/>
            <a:r>
              <a:rPr lang="en-US" sz="3200" dirty="0"/>
              <a:t>Redesigned Data Center</a:t>
            </a:r>
          </a:p>
          <a:p>
            <a:pPr lvl="1"/>
            <a:r>
              <a:rPr lang="en-US" sz="3200" dirty="0"/>
              <a:t>Formed internal team and </a:t>
            </a:r>
            <a:br>
              <a:rPr lang="en-US" sz="3200" dirty="0"/>
            </a:br>
            <a:r>
              <a:rPr lang="en-US" sz="3200" dirty="0"/>
              <a:t>developed timeline</a:t>
            </a:r>
          </a:p>
          <a:p>
            <a:pPr lvl="1"/>
            <a:r>
              <a:rPr lang="en-US" sz="3200" dirty="0"/>
              <a:t>Adopted design principles for </a:t>
            </a:r>
            <a:br>
              <a:rPr lang="en-US" sz="3200" dirty="0"/>
            </a:br>
            <a:r>
              <a:rPr lang="en-US" sz="3200" dirty="0"/>
              <a:t>New Online Reporting System</a:t>
            </a:r>
          </a:p>
          <a:p>
            <a:pPr lvl="1"/>
            <a:r>
              <a:rPr lang="en-US" sz="3200" dirty="0"/>
              <a:t>Consulting with external experts</a:t>
            </a:r>
          </a:p>
          <a:p>
            <a:pPr lvl="1"/>
            <a:r>
              <a:rPr lang="en-US" sz="3200" dirty="0"/>
              <a:t>Stakeholder outreach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5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DEED’s Data Center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561" y="1350137"/>
            <a:ext cx="6594329" cy="49412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7912673" y="2560320"/>
            <a:ext cx="1024128" cy="40233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3248" y="5071872"/>
            <a:ext cx="804672" cy="8534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2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DEED’s Data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788" y="1402080"/>
            <a:ext cx="6100461" cy="49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56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Principles for </a:t>
            </a:r>
            <a:br>
              <a:rPr lang="en-US" dirty="0"/>
            </a:br>
            <a:r>
              <a:rPr lang="en-US" dirty="0"/>
              <a:t>Online Reporting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/>
              <a:t>Community &amp; Family Focused</a:t>
            </a:r>
          </a:p>
          <a:p>
            <a:endParaRPr lang="en-US" sz="4000" dirty="0"/>
          </a:p>
          <a:p>
            <a:r>
              <a:rPr lang="en-US" sz="4000" dirty="0"/>
              <a:t>Maintaining current look and feel</a:t>
            </a:r>
          </a:p>
          <a:p>
            <a:endParaRPr lang="en-US" sz="4000" dirty="0"/>
          </a:p>
          <a:p>
            <a:r>
              <a:rPr lang="en-US" sz="4000" dirty="0"/>
              <a:t>Accessibility</a:t>
            </a:r>
          </a:p>
          <a:p>
            <a:endParaRPr lang="en-US" sz="4000" dirty="0"/>
          </a:p>
          <a:p>
            <a:r>
              <a:rPr lang="en-US" sz="4000" dirty="0"/>
              <a:t>Provide deeper dive options</a:t>
            </a:r>
          </a:p>
          <a:p>
            <a:endParaRPr lang="en-US" sz="4000" dirty="0"/>
          </a:p>
          <a:p>
            <a:r>
              <a:rPr lang="en-US" sz="4000" dirty="0"/>
              <a:t>Allow for data download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11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page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possibility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25" dirty="0"/>
              <a:t>(with purpose statement and video)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11537" y="1539370"/>
            <a:ext cx="7403813" cy="5027103"/>
            <a:chOff x="1111537" y="1539370"/>
            <a:chExt cx="7403813" cy="50271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1537" y="1539370"/>
              <a:ext cx="7403813" cy="502710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9208" y="4329461"/>
              <a:ext cx="625383" cy="546505"/>
            </a:xfrm>
            <a:prstGeom prst="rect">
              <a:avLst/>
            </a:prstGeom>
          </p:spPr>
        </p:pic>
      </p:grp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114" y="6415153"/>
            <a:ext cx="3592286" cy="365125"/>
          </a:xfrm>
        </p:spPr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1302682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761000"/>
            <a:ext cx="7886700" cy="9605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prstClr val="black"/>
                </a:solidFill>
              </a:rPr>
              <a:t>Easy Look-ups</a:t>
            </a:r>
          </a:p>
          <a:p>
            <a:r>
              <a:rPr lang="en-US" sz="2100" dirty="0">
                <a:hlinkClick r:id="rId2"/>
              </a:rPr>
              <a:t>https://education.alaska.gov/DOE_Rolodex/SchoolCalendar/</a:t>
            </a:r>
            <a:r>
              <a:rPr lang="en-US" sz="2100" dirty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34791" y="1857113"/>
            <a:ext cx="7197575" cy="4409076"/>
            <a:chOff x="1347034" y="1992630"/>
            <a:chExt cx="7197575" cy="44090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7034" y="1992630"/>
              <a:ext cx="7197575" cy="440907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728680" y="3364665"/>
              <a:ext cx="2915412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accent1"/>
                  </a:solidFill>
                </a:rPr>
                <a:t>Find my School </a:t>
              </a:r>
            </a:p>
          </p:txBody>
        </p:sp>
      </p:grp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</p:spPr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348232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1114" y="1690689"/>
            <a:ext cx="7764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https://2018springlead.sched.com/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526491"/>
            <a:ext cx="5338187" cy="303941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80452" y="3157521"/>
            <a:ext cx="3331998" cy="342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23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4538" y="582454"/>
            <a:ext cx="8649462" cy="9605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</a:rPr>
              <a:t>Easy Look-ups</a:t>
            </a:r>
          </a:p>
          <a:p>
            <a:r>
              <a:rPr lang="en-US" sz="1800" dirty="0">
                <a:solidFill>
                  <a:prstClr val="black"/>
                </a:solidFill>
                <a:hlinkClick r:id="rId3"/>
              </a:rPr>
              <a:t>https://education.alaska.gov/DOE_Rolodex/DistrictProfiles2000/DistrictProfilesSearch.cfm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171" y="1404294"/>
            <a:ext cx="7450195" cy="4997412"/>
          </a:xfrm>
          <a:prstGeom prst="rect">
            <a:avLst/>
          </a:prstGeom>
        </p:spPr>
      </p:pic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</p:spPr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1463297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678091"/>
            <a:ext cx="8405621" cy="9605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prstClr val="black"/>
                </a:solidFill>
              </a:rPr>
              <a:t>Current School Information Page </a:t>
            </a:r>
          </a:p>
          <a:p>
            <a:r>
              <a:rPr lang="en-US" sz="1800" dirty="0">
                <a:solidFill>
                  <a:prstClr val="black"/>
                </a:solidFill>
                <a:hlinkClick r:id="rId3"/>
              </a:rPr>
              <a:t>https://education.alaska.gov/DOE_Rolodex/SchoolCalendar/Home/SchoolDetails/220040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endParaRPr lang="en-US" sz="2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794" y="1439211"/>
            <a:ext cx="7583320" cy="5041392"/>
          </a:xfrm>
          <a:prstGeom prst="rect">
            <a:avLst/>
          </a:prstGeom>
        </p:spPr>
      </p:pic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</p:spPr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464419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2890" y="608537"/>
            <a:ext cx="8405621" cy="9605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prstClr val="black"/>
                </a:solidFill>
              </a:rPr>
              <a:t>Possible Expanded School Information Page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2890" y="1088835"/>
            <a:ext cx="9812097" cy="5085214"/>
            <a:chOff x="87574" y="1836579"/>
            <a:chExt cx="7263180" cy="38814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74" y="1836579"/>
              <a:ext cx="5530707" cy="36768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5168" y="2426209"/>
              <a:ext cx="3785586" cy="329181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3405761" y="4011168"/>
              <a:ext cx="280626" cy="161149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405761" y="2569783"/>
              <a:ext cx="280626" cy="6982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</p:spPr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488585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45178" y="704374"/>
            <a:ext cx="7886700" cy="9605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</a:rPr>
              <a:t>Previous (Not Very Accessible)</a:t>
            </a:r>
          </a:p>
          <a:p>
            <a:r>
              <a:rPr lang="en-US" sz="3000" dirty="0">
                <a:solidFill>
                  <a:prstClr val="black"/>
                </a:solidFill>
              </a:rPr>
              <a:t>Accountability Report with ASPI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363" y="1661397"/>
            <a:ext cx="6695543" cy="4922871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</p:spPr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763537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prstClr val="black"/>
                </a:solidFill>
              </a:rPr>
              <a:t>School at a Glance </a:t>
            </a:r>
            <a:br>
              <a:rPr lang="en-US" sz="30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Accountability Information and Designation</a:t>
            </a:r>
            <a:r>
              <a:rPr lang="en-US" sz="1800" dirty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83208" y="1463417"/>
            <a:ext cx="6577583" cy="4753536"/>
            <a:chOff x="1515141" y="1483513"/>
            <a:chExt cx="6577583" cy="47535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5141" y="1483513"/>
              <a:ext cx="6577583" cy="4753536"/>
            </a:xfrm>
            <a:prstGeom prst="rect">
              <a:avLst/>
            </a:prstGeom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5818634" y="4944353"/>
              <a:ext cx="1140719" cy="10210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600" b="1" dirty="0">
                  <a:solidFill>
                    <a:srgbClr val="2E74B5"/>
                  </a:solidFill>
                  <a:effectLst>
                    <a:outerShdw blurRad="38100" dist="25400" dir="5400000" algn="ctr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School Designation</a:t>
              </a:r>
              <a:endParaRPr 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600" b="1" dirty="0">
                  <a:solidFill>
                    <a:srgbClr val="2E74B5"/>
                  </a:solidFill>
                  <a:effectLst>
                    <a:outerShdw blurRad="38100" dist="25400" dir="5400000" algn="ctr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XXXXXXXXXXXXXX </a:t>
              </a:r>
              <a:endParaRPr 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en-US" sz="600" b="1" dirty="0">
                  <a:solidFill>
                    <a:srgbClr val="2E74B5"/>
                  </a:solidFill>
                  <a:effectLst>
                    <a:outerShdw blurRad="38100" dist="25400" dir="5400000" algn="ctr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Total Score</a:t>
              </a:r>
              <a:endParaRPr 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en-US" sz="1200" b="1" dirty="0">
                  <a:solidFill>
                    <a:srgbClr val="538135"/>
                  </a:solidFill>
                  <a:effectLst>
                    <a:outerShdw blurRad="38100" dist="25400" dir="5400000" algn="ctr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XX.XX</a:t>
              </a:r>
              <a:endParaRPr 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en-US" sz="450" b="1" dirty="0">
                  <a:solidFill>
                    <a:srgbClr val="2E74B5"/>
                  </a:solidFill>
                  <a:effectLst>
                    <a:outerShdw blurRad="38100" dist="25400" dir="5400000" algn="ctr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525" dirty="0">
                  <a:solidFill>
                    <a:srgbClr val="2E74B5"/>
                  </a:solidFill>
                  <a:effectLst>
                    <a:outerShdw blurRad="38100" dist="25400" dir="5400000" algn="ctr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How is this calculated?</a:t>
              </a:r>
              <a:endParaRPr 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8634" y="3047825"/>
              <a:ext cx="1259589" cy="1624913"/>
            </a:xfrm>
            <a:prstGeom prst="rect">
              <a:avLst/>
            </a:prstGeom>
          </p:spPr>
        </p:pic>
      </p:grp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</p:spPr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3140438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prstClr val="black"/>
                </a:solidFill>
              </a:rPr>
              <a:t>School at a Glance </a:t>
            </a:r>
            <a:br>
              <a:rPr lang="en-US" sz="30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Accountability Information and Designation</a:t>
            </a:r>
            <a:r>
              <a:rPr lang="en-US" sz="1800" dirty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208" y="1463417"/>
            <a:ext cx="6577583" cy="4753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701" y="3027729"/>
            <a:ext cx="1259589" cy="1624913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</p:spPr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427" y="3193914"/>
            <a:ext cx="3365274" cy="31154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5844" y="2916872"/>
            <a:ext cx="9102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24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prstClr val="black"/>
                </a:solidFill>
              </a:rPr>
              <a:t>School at a Glance </a:t>
            </a:r>
            <a:br>
              <a:rPr lang="en-US" sz="30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Accountability Information and Designation</a:t>
            </a:r>
            <a:r>
              <a:rPr lang="en-US" sz="1800" dirty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83208" y="1463417"/>
            <a:ext cx="6577583" cy="4753536"/>
            <a:chOff x="1515141" y="1483513"/>
            <a:chExt cx="6577583" cy="47535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5141" y="1483513"/>
              <a:ext cx="6577583" cy="4753536"/>
            </a:xfrm>
            <a:prstGeom prst="rect">
              <a:avLst/>
            </a:prstGeom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5818634" y="4944353"/>
              <a:ext cx="1140719" cy="10210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600" b="1" dirty="0">
                  <a:solidFill>
                    <a:srgbClr val="2E74B5"/>
                  </a:solidFill>
                  <a:effectLst>
                    <a:outerShdw blurRad="38100" dist="25400" dir="5400000" algn="ctr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School Designation</a:t>
              </a:r>
              <a:endParaRPr 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600" b="1" dirty="0">
                  <a:solidFill>
                    <a:srgbClr val="2E74B5"/>
                  </a:solidFill>
                  <a:effectLst>
                    <a:outerShdw blurRad="38100" dist="25400" dir="5400000" algn="ctr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XXXXXXXXXXXXXX </a:t>
              </a:r>
              <a:endParaRPr 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en-US" sz="600" b="1" dirty="0">
                  <a:solidFill>
                    <a:srgbClr val="2E74B5"/>
                  </a:solidFill>
                  <a:effectLst>
                    <a:outerShdw blurRad="38100" dist="25400" dir="5400000" algn="ctr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Total Score</a:t>
              </a:r>
              <a:endParaRPr 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en-US" sz="1200" b="1" dirty="0">
                  <a:solidFill>
                    <a:srgbClr val="538135"/>
                  </a:solidFill>
                  <a:effectLst>
                    <a:outerShdw blurRad="38100" dist="25400" dir="5400000" algn="ctr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XX.XX</a:t>
              </a:r>
              <a:endParaRPr 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en-US" sz="450" b="1" dirty="0">
                  <a:solidFill>
                    <a:srgbClr val="2E74B5"/>
                  </a:solidFill>
                  <a:effectLst>
                    <a:outerShdw blurRad="38100" dist="25400" dir="5400000" algn="ctr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525" dirty="0">
                  <a:solidFill>
                    <a:srgbClr val="2E74B5"/>
                  </a:solidFill>
                  <a:effectLst>
                    <a:outerShdw blurRad="38100" dist="25400" dir="5400000" algn="ctr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How is this calculated?</a:t>
              </a:r>
              <a:endParaRPr 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8634" y="3047825"/>
              <a:ext cx="1259589" cy="1624913"/>
            </a:xfrm>
            <a:prstGeom prst="rect">
              <a:avLst/>
            </a:prstGeom>
          </p:spPr>
        </p:pic>
      </p:grp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</p:spPr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7289" y="3253348"/>
            <a:ext cx="3178274" cy="18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31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1517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Current School Report Card</a:t>
            </a:r>
            <a:br>
              <a:rPr lang="en-US" dirty="0"/>
            </a:br>
            <a:r>
              <a:rPr lang="en-US" sz="1800" dirty="0">
                <a:hlinkClick r:id="rId3"/>
              </a:rPr>
              <a:t>https://education.alaska.gov/ReportCardToThePublic/</a:t>
            </a:r>
            <a:r>
              <a:rPr lang="en-US" sz="1800" dirty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257" y="1490275"/>
            <a:ext cx="6161159" cy="49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47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School Report Card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257" y="1372924"/>
            <a:ext cx="5979413" cy="502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74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prstClr val="black"/>
                </a:solidFill>
              </a:rPr>
              <a:t>School Report Card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232" y="1258713"/>
            <a:ext cx="6923514" cy="5142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886" y="2821648"/>
            <a:ext cx="1233610" cy="1171266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</p:spPr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5425" y="2820009"/>
            <a:ext cx="37295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Riverbend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Elementary School Report Card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425" y="3158563"/>
            <a:ext cx="3424263" cy="29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5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89" y="1006458"/>
            <a:ext cx="6903695" cy="461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80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my school…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7932" y="1690689"/>
            <a:ext cx="4870532" cy="43081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457" y="1579578"/>
            <a:ext cx="3943350" cy="504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88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display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514090"/>
              </p:ext>
            </p:extLst>
          </p:nvPr>
        </p:nvGraphicFramePr>
        <p:xfrm>
          <a:off x="439614" y="1690688"/>
          <a:ext cx="3378760" cy="1023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1141">
                  <a:extLst>
                    <a:ext uri="{9D8B030D-6E8A-4147-A177-3AD203B41FA5}">
                      <a16:colId xmlns:a16="http://schemas.microsoft.com/office/drawing/2014/main" val="1335588266"/>
                    </a:ext>
                  </a:extLst>
                </a:gridCol>
                <a:gridCol w="1153229">
                  <a:extLst>
                    <a:ext uri="{9D8B030D-6E8A-4147-A177-3AD203B41FA5}">
                      <a16:colId xmlns:a16="http://schemas.microsoft.com/office/drawing/2014/main" val="4115547365"/>
                    </a:ext>
                  </a:extLst>
                </a:gridCol>
                <a:gridCol w="1254390">
                  <a:extLst>
                    <a:ext uri="{9D8B030D-6E8A-4147-A177-3AD203B41FA5}">
                      <a16:colId xmlns:a16="http://schemas.microsoft.com/office/drawing/2014/main" val="2826722310"/>
                    </a:ext>
                  </a:extLst>
                </a:gridCol>
              </a:tblGrid>
              <a:tr h="268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Year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Reading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Mathematics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166922"/>
                  </a:ext>
                </a:extLst>
              </a:tr>
              <a:tr h="231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2834829"/>
                  </a:ext>
                </a:extLst>
              </a:tr>
              <a:tr h="231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5703960"/>
                  </a:ext>
                </a:extLst>
              </a:tr>
              <a:tr h="231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21664849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516294"/>
              </p:ext>
            </p:extLst>
          </p:nvPr>
        </p:nvGraphicFramePr>
        <p:xfrm>
          <a:off x="4769199" y="1690688"/>
          <a:ext cx="3173397" cy="207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070749"/>
              </p:ext>
            </p:extLst>
          </p:nvPr>
        </p:nvGraphicFramePr>
        <p:xfrm>
          <a:off x="261257" y="3186157"/>
          <a:ext cx="3746153" cy="2192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44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At a glance page: DISTRICT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025" dirty="0">
                <a:solidFill>
                  <a:prstClr val="black"/>
                </a:solidFill>
              </a:rPr>
              <a:t>(more information just a click away)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16" y="1956823"/>
            <a:ext cx="7116168" cy="4043927"/>
          </a:xfrm>
          <a:prstGeom prst="rect">
            <a:avLst/>
          </a:prstGeom>
        </p:spPr>
      </p:pic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</p:spPr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015369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At a glance page: DISTRICT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025" dirty="0">
                <a:solidFill>
                  <a:prstClr val="black"/>
                </a:solidFill>
              </a:rPr>
              <a:t>(more information just a click away)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16" y="1956823"/>
            <a:ext cx="7116168" cy="4043927"/>
          </a:xfrm>
          <a:prstGeom prst="rect">
            <a:avLst/>
          </a:prstGeom>
        </p:spPr>
      </p:pic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</p:spPr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378" y="3411468"/>
            <a:ext cx="2914022" cy="24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14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 a glance page: STATE</a:t>
            </a:r>
            <a:br>
              <a:rPr lang="en-US" dirty="0"/>
            </a:br>
            <a:r>
              <a:rPr lang="en-US" sz="2025" dirty="0"/>
              <a:t>(more information just a click away)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4" y="1992547"/>
            <a:ext cx="7109024" cy="4008203"/>
          </a:xfrm>
          <a:prstGeom prst="rect">
            <a:avLst/>
          </a:prstGeom>
        </p:spPr>
      </p:pic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</p:spPr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1613411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 a glance page: STATE</a:t>
            </a:r>
            <a:br>
              <a:rPr lang="en-US" dirty="0"/>
            </a:br>
            <a:r>
              <a:rPr lang="en-US" sz="2025" dirty="0"/>
              <a:t>(more information just a click away)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4" y="1992547"/>
            <a:ext cx="7109024" cy="4008203"/>
          </a:xfrm>
          <a:prstGeom prst="rect">
            <a:avLst/>
          </a:prstGeom>
        </p:spPr>
      </p:pic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</p:spPr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619" y="3425860"/>
            <a:ext cx="2813539" cy="30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62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Accountability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Indicators</a:t>
            </a:r>
          </a:p>
          <a:p>
            <a:r>
              <a:rPr lang="en-US" dirty="0">
                <a:solidFill>
                  <a:schemeClr val="tx1"/>
                </a:solidFill>
              </a:rPr>
              <a:t>Long-term goals</a:t>
            </a:r>
          </a:p>
          <a:p>
            <a:r>
              <a:rPr lang="en-US" dirty="0">
                <a:solidFill>
                  <a:schemeClr val="tx1"/>
                </a:solidFill>
              </a:rPr>
              <a:t>School Designations</a:t>
            </a:r>
          </a:p>
          <a:p>
            <a:r>
              <a:rPr lang="en-US" dirty="0">
                <a:solidFill>
                  <a:schemeClr val="tx1"/>
                </a:solidFill>
              </a:rPr>
              <a:t>Participation Rate</a:t>
            </a:r>
          </a:p>
          <a:p>
            <a:r>
              <a:rPr lang="en-US" dirty="0">
                <a:solidFill>
                  <a:schemeClr val="tx1"/>
                </a:solidFill>
              </a:rPr>
              <a:t>By September 1st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Full </a:t>
            </a:r>
            <a:r>
              <a:rPr lang="en-US" sz="3200" dirty="0"/>
              <a:t>Reporting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All other reporting categories</a:t>
            </a:r>
          </a:p>
          <a:p>
            <a:r>
              <a:rPr lang="en-US" dirty="0">
                <a:solidFill>
                  <a:schemeClr val="tx1"/>
                </a:solidFill>
              </a:rPr>
              <a:t>No later than January 15th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96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more should or could Alaska report?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346" y="1898767"/>
            <a:ext cx="3461004" cy="4298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Considering the </a:t>
            </a:r>
            <a:br>
              <a:rPr lang="en-US" dirty="0"/>
            </a:br>
            <a:r>
              <a:rPr lang="en-US" dirty="0"/>
              <a:t>three commitments and the </a:t>
            </a:r>
            <a:br>
              <a:rPr lang="en-US" dirty="0"/>
            </a:br>
            <a:r>
              <a:rPr lang="en-US" dirty="0"/>
              <a:t>thirteen recommendations, what other school level data or information should be reported?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  <p:pic>
        <p:nvPicPr>
          <p:cNvPr id="6" name="Picture 5" descr="C:\Users\emthompson\Documents\ShareX\Screenshots\2018-01\POWERPNT_2018-01-04_15-05-16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943" r="1232" b="5131"/>
          <a:stretch/>
        </p:blipFill>
        <p:spPr bwMode="auto">
          <a:xfrm>
            <a:off x="552354" y="2084832"/>
            <a:ext cx="3934302" cy="3669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9456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the conversation!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910" y="2213221"/>
            <a:ext cx="39014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You are invited to participate in the Alaska Report Card Design Survey.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29" y="2175229"/>
            <a:ext cx="3496056" cy="36521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1114" y="1507663"/>
            <a:ext cx="8392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https://www.surveymonkey.com/r/AlaskaSchoolReportCard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7282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1724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Sondra Meredith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Administrator, Educator Education &amp; Certification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sondra.meredith@alaska.gov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(907) 465-8663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Margaret MacKinnon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5B9BD5"/>
                </a:solidFill>
              </a:rPr>
              <a:t>Federal Programs Coordinator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5B9BD5"/>
                </a:solidFill>
              </a:rPr>
              <a:t>margaret.mackinnon@alaska.gov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5B9BD5"/>
                </a:solidFill>
              </a:rPr>
              <a:t>(907) 465-2989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6" name="Action Button: Information 5">
            <a:hlinkClick r:id="" action="ppaction://noaction" highlightClick="1"/>
          </p:cNvPr>
          <p:cNvSpPr/>
          <p:nvPr/>
        </p:nvSpPr>
        <p:spPr>
          <a:xfrm>
            <a:off x="7850659" y="136754"/>
            <a:ext cx="1145059" cy="848496"/>
          </a:xfrm>
          <a:prstGeom prst="actionButtonInformation">
            <a:avLst/>
          </a:prstGeom>
          <a:solidFill>
            <a:schemeClr val="bg1"/>
          </a:solidFill>
          <a:ln>
            <a:solidFill>
              <a:srgbClr val="1774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8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52" y="535460"/>
            <a:ext cx="5640457" cy="53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2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774E6"/>
                </a:solidFill>
              </a:rPr>
              <a:t>InDEED:</a:t>
            </a:r>
            <a:r>
              <a:rPr lang="en-US" dirty="0"/>
              <a:t> Connect With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education.alaska.gov</a:t>
            </a:r>
          </a:p>
          <a:p>
            <a:r>
              <a:rPr lang="en-US" dirty="0"/>
              <a:t>Teacher Certification: (907) 465-2831</a:t>
            </a:r>
          </a:p>
          <a:p>
            <a:r>
              <a:rPr lang="en-US" dirty="0"/>
              <a:t>Main Line: (907) 465-2800</a:t>
            </a:r>
          </a:p>
          <a:p>
            <a:r>
              <a:rPr lang="en-US" dirty="0"/>
              <a:t>@AlaskaDEED on Twitter, Facebook, Instagram, Flickr, and Vimeo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7" name="Action Button: Home 6">
            <a:hlinkClick r:id="" action="ppaction://noaction" highlightClick="1"/>
          </p:cNvPr>
          <p:cNvSpPr/>
          <p:nvPr/>
        </p:nvSpPr>
        <p:spPr>
          <a:xfrm>
            <a:off x="7850659" y="136755"/>
            <a:ext cx="1145061" cy="848496"/>
          </a:xfrm>
          <a:prstGeom prst="actionButtonHome">
            <a:avLst/>
          </a:prstGeom>
          <a:solidFill>
            <a:schemeClr val="bg1"/>
          </a:solidFill>
          <a:ln>
            <a:solidFill>
              <a:srgbClr val="1774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6" name="Picture 5" descr="C:\Users\emthompson\Documents\ShareX\Screenshots\2018-01\POWERPNT_2018-01-04_15-05-16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943" r="1232" b="5131"/>
          <a:stretch/>
        </p:blipFill>
        <p:spPr bwMode="auto">
          <a:xfrm>
            <a:off x="1406842" y="284163"/>
            <a:ext cx="6238875" cy="5695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43" y="169863"/>
            <a:ext cx="2873057" cy="1220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21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9072" t="27426" r="7495" b="10973"/>
          <a:stretch>
            <a:fillRect/>
          </a:stretch>
        </p:blipFill>
        <p:spPr>
          <a:xfrm>
            <a:off x="59146" y="358346"/>
            <a:ext cx="9084855" cy="5183026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8342566" y="6509356"/>
            <a:ext cx="172785" cy="26110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6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247414">
            <a:off x="1522316" y="3781519"/>
            <a:ext cx="1211359" cy="814841"/>
          </a:xfrm>
          <a:prstGeom prst="rect">
            <a:avLst/>
          </a:prstGeom>
          <a:ln w="12700">
            <a:miter lim="400000"/>
          </a:ln>
          <a:effectLst>
            <a:outerShdw blurRad="406400" dist="190500" dir="2700000" rotWithShape="0">
              <a:srgbClr val="333333">
                <a:alpha val="64999"/>
              </a:srgbClr>
            </a:outerShdw>
          </a:effectLst>
        </p:spPr>
      </p:pic>
      <p:grpSp>
        <p:nvGrpSpPr>
          <p:cNvPr id="168" name="Picture 3"/>
          <p:cNvGrpSpPr/>
          <p:nvPr/>
        </p:nvGrpSpPr>
        <p:grpSpPr>
          <a:xfrm>
            <a:off x="6457950" y="3721648"/>
            <a:ext cx="786928" cy="1080536"/>
            <a:chOff x="0" y="0"/>
            <a:chExt cx="1119185" cy="1536760"/>
          </a:xfrm>
        </p:grpSpPr>
        <p:sp>
          <p:nvSpPr>
            <p:cNvPr id="166" name="Rectangle"/>
            <p:cNvSpPr/>
            <p:nvPr/>
          </p:nvSpPr>
          <p:spPr>
            <a:xfrm>
              <a:off x="0" y="0"/>
              <a:ext cx="1119186" cy="1536761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67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  <p:pic>
          <p:nvPicPr>
            <p:cNvPr id="167" name="image15.png" descr="image15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19186" cy="1536761"/>
            </a:xfrm>
            <a:prstGeom prst="rect">
              <a:avLst/>
            </a:prstGeom>
            <a:ln w="114300" cap="sq">
              <a:solidFill>
                <a:srgbClr val="FFFFFF"/>
              </a:solidFill>
              <a:prstDash val="solid"/>
              <a:miter lim="800000"/>
            </a:ln>
            <a:effectLst>
              <a:outerShdw blurRad="63500" dist="25400" dir="5400000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69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48135" y="2048475"/>
            <a:ext cx="2478506" cy="993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10" descr="Picture 1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7872" y="1870867"/>
            <a:ext cx="3179346" cy="1348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470593" y="1619850"/>
            <a:ext cx="2288969" cy="211397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7E2BED-D2AE-DD40-AA3B-78C888DEF018}"/>
              </a:ext>
            </a:extLst>
          </p:cNvPr>
          <p:cNvSpPr txBox="1"/>
          <p:nvPr/>
        </p:nvSpPr>
        <p:spPr>
          <a:xfrm>
            <a:off x="172381" y="398467"/>
            <a:ext cx="2138466" cy="266933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266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Shared Vision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</p:spPr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35773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1785"/>
            <a:ext cx="7886700" cy="4343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Through ESSA reporting requirements and more, Alaska wants to…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4000" dirty="0"/>
              <a:t>Inspire communities to want great schools</a:t>
            </a:r>
          </a:p>
          <a:p>
            <a:pPr lvl="1"/>
            <a:r>
              <a:rPr lang="en-US" sz="4000" dirty="0"/>
              <a:t>Increase transparency </a:t>
            </a:r>
          </a:p>
          <a:p>
            <a:pPr lvl="1"/>
            <a:r>
              <a:rPr lang="en-US" sz="4000" dirty="0"/>
              <a:t>Identify areas for improvement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sz="4800" dirty="0"/>
              <a:t>What is Alaska required to do?</a:t>
            </a:r>
          </a:p>
          <a:p>
            <a:pPr lvl="1"/>
            <a:r>
              <a:rPr lang="en-US" sz="4400" dirty="0"/>
              <a:t>ESSA Requirements</a:t>
            </a:r>
          </a:p>
          <a:p>
            <a:pPr lvl="1"/>
            <a:r>
              <a:rPr lang="en-US" sz="4400" dirty="0"/>
              <a:t>State law </a:t>
            </a:r>
          </a:p>
          <a:p>
            <a:endParaRPr lang="en-US" sz="4800" dirty="0"/>
          </a:p>
          <a:p>
            <a:r>
              <a:rPr lang="en-US" sz="4800" dirty="0"/>
              <a:t>What have we </a:t>
            </a:r>
            <a:r>
              <a:rPr lang="en-US" sz="4800" dirty="0">
                <a:solidFill>
                  <a:schemeClr val="tx1"/>
                </a:solidFill>
              </a:rPr>
              <a:t>already d</a:t>
            </a:r>
            <a:r>
              <a:rPr lang="en-US" sz="4800" dirty="0"/>
              <a:t>one?</a:t>
            </a:r>
          </a:p>
          <a:p>
            <a:pPr lvl="1"/>
            <a:r>
              <a:rPr lang="en-US" sz="4400" dirty="0"/>
              <a:t>DEED’s Response</a:t>
            </a:r>
          </a:p>
          <a:p>
            <a:endParaRPr lang="en-US" sz="4800" dirty="0"/>
          </a:p>
          <a:p>
            <a:r>
              <a:rPr lang="en-US" sz="4800" dirty="0"/>
              <a:t>What more could we do?</a:t>
            </a:r>
          </a:p>
          <a:p>
            <a:pPr lvl="1"/>
            <a:r>
              <a:rPr lang="en-US" sz="4400" dirty="0"/>
              <a:t>Moving Beyond ESSA to </a:t>
            </a:r>
            <a:br>
              <a:rPr lang="en-US" sz="4400" dirty="0"/>
            </a:br>
            <a:r>
              <a:rPr lang="en-US" sz="4400" dirty="0"/>
              <a:t>the Three Commitments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2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Alaska required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says…</a:t>
            </a:r>
          </a:p>
          <a:p>
            <a:endParaRPr lang="en-US" dirty="0"/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Accountability </a:t>
            </a:r>
          </a:p>
          <a:p>
            <a:pPr lvl="2"/>
            <a:r>
              <a:rPr lang="en-US" sz="3200" dirty="0">
                <a:solidFill>
                  <a:schemeClr val="tx1"/>
                </a:solidFill>
              </a:rPr>
              <a:t>Overall score and designation for each school</a:t>
            </a:r>
          </a:p>
          <a:p>
            <a:pPr lvl="2"/>
            <a:r>
              <a:rPr lang="en-US" sz="3200" dirty="0">
                <a:solidFill>
                  <a:schemeClr val="tx1"/>
                </a:solidFill>
              </a:rPr>
              <a:t>Performance on all indicators</a:t>
            </a:r>
          </a:p>
          <a:p>
            <a:pPr lvl="2"/>
            <a:r>
              <a:rPr lang="en-US" sz="3200" dirty="0">
                <a:solidFill>
                  <a:schemeClr val="tx1"/>
                </a:solidFill>
              </a:rPr>
              <a:t>Progress toward long-term goals and measures of interim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26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2169</TotalTime>
  <Words>1662</Words>
  <Application>Microsoft Macintosh PowerPoint</Application>
  <PresentationFormat>On-screen Show (4:3)</PresentationFormat>
  <Paragraphs>297</Paragraphs>
  <Slides>40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Helvetica Neue</vt:lpstr>
      <vt:lpstr>Times New Roman</vt:lpstr>
      <vt:lpstr>Office Theme</vt:lpstr>
      <vt:lpstr>Supporting  School Excellence  through ESSA Reporting</vt:lpstr>
      <vt:lpstr>Presentation Materials</vt:lpstr>
      <vt:lpstr>PowerPoint Presentation</vt:lpstr>
      <vt:lpstr>PowerPoint Presentation</vt:lpstr>
      <vt:lpstr>PowerPoint Presentation</vt:lpstr>
      <vt:lpstr>PowerPoint Presentation</vt:lpstr>
      <vt:lpstr>Purpose</vt:lpstr>
      <vt:lpstr>Reporting Questions</vt:lpstr>
      <vt:lpstr>What is Alaska required to do?</vt:lpstr>
      <vt:lpstr>What is Alaska required to do?</vt:lpstr>
      <vt:lpstr>What is Alaska required to do?</vt:lpstr>
      <vt:lpstr>What is Alaska required to do?</vt:lpstr>
      <vt:lpstr>Leveraging ESSA reporting </vt:lpstr>
      <vt:lpstr>What have we already done?</vt:lpstr>
      <vt:lpstr>DEED’s Data Center</vt:lpstr>
      <vt:lpstr>DEED’s Data Center</vt:lpstr>
      <vt:lpstr>Design Principles for  Online Reporting System</vt:lpstr>
      <vt:lpstr>Opening page possibility (with purpose statement and video)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School at a Glance  (Accountability Information and Designation)</vt:lpstr>
      <vt:lpstr>School at a Glance  (Accountability Information and Designation)</vt:lpstr>
      <vt:lpstr>School at a Glance  (Accountability Information and Designation)</vt:lpstr>
      <vt:lpstr>Current School Report Card https://education.alaska.gov/ReportCardToThePublic/ </vt:lpstr>
      <vt:lpstr>Current School Report Card</vt:lpstr>
      <vt:lpstr>School Report Card</vt:lpstr>
      <vt:lpstr>Compare my school…</vt:lpstr>
      <vt:lpstr>Ways to display data</vt:lpstr>
      <vt:lpstr>At a glance page: DISTRICT (more information just a click away)</vt:lpstr>
      <vt:lpstr>At a glance page: DISTRICT (more information just a click away)</vt:lpstr>
      <vt:lpstr>At a glance page: STATE (more information just a click away)</vt:lpstr>
      <vt:lpstr>At a glance page: STATE (more information just a click away)</vt:lpstr>
      <vt:lpstr>Timeline</vt:lpstr>
      <vt:lpstr>What more should or could Alaska report? </vt:lpstr>
      <vt:lpstr>Continuing the conversation!</vt:lpstr>
      <vt:lpstr>Contact Information</vt:lpstr>
      <vt:lpstr>InDEED: Connect With Us</vt:lpstr>
    </vt:vector>
  </TitlesOfParts>
  <Company>State of Alaska - Department of Edication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Hardin, Erin M (EED)</dc:creator>
  <cp:lastModifiedBy>Alica Unruh</cp:lastModifiedBy>
  <cp:revision>102</cp:revision>
  <cp:lastPrinted>2018-04-16T23:05:16Z</cp:lastPrinted>
  <dcterms:created xsi:type="dcterms:W3CDTF">2017-09-10T20:47:50Z</dcterms:created>
  <dcterms:modified xsi:type="dcterms:W3CDTF">2018-04-27T22:35:45Z</dcterms:modified>
</cp:coreProperties>
</file>