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7"/>
  </p:notesMasterIdLst>
  <p:handoutMasterIdLst>
    <p:handoutMasterId r:id="rId18"/>
  </p:handoutMasterIdLst>
  <p:sldIdLst>
    <p:sldId id="260" r:id="rId2"/>
    <p:sldId id="282" r:id="rId3"/>
    <p:sldId id="268" r:id="rId4"/>
    <p:sldId id="269" r:id="rId5"/>
    <p:sldId id="278" r:id="rId6"/>
    <p:sldId id="279" r:id="rId7"/>
    <p:sldId id="274" r:id="rId8"/>
    <p:sldId id="275" r:id="rId9"/>
    <p:sldId id="284" r:id="rId10"/>
    <p:sldId id="285" r:id="rId11"/>
    <p:sldId id="267" r:id="rId12"/>
    <p:sldId id="272" r:id="rId13"/>
    <p:sldId id="280" r:id="rId14"/>
    <p:sldId id="286" r:id="rId15"/>
    <p:sldId id="262"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4F4F"/>
    <a:srgbClr val="FFFFFF"/>
    <a:srgbClr val="1774E6"/>
    <a:srgbClr val="6B6B6B"/>
    <a:srgbClr val="5A9CDE"/>
    <a:srgbClr val="2129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80" autoAdjust="0"/>
    <p:restoredTop sz="71875" autoAdjust="0"/>
  </p:normalViewPr>
  <p:slideViewPr>
    <p:cSldViewPr snapToGrid="0">
      <p:cViewPr varScale="1">
        <p:scale>
          <a:sx n="65" d="100"/>
          <a:sy n="65" d="100"/>
        </p:scale>
        <p:origin x="2288" y="1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84C370-440A-4FFA-A4C1-C1591F4C0BB5}" type="datetime1">
              <a:rPr lang="en-US" smtClean="0"/>
              <a:t>4/27/18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An Excellent Education for Every Student Every Day</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15956B-FAAC-4502-B9AF-FDF5329DB4A1}" type="slidenum">
              <a:rPr lang="en-US" smtClean="0"/>
              <a:t>‹#›</a:t>
            </a:fld>
            <a:endParaRPr lang="en-US"/>
          </a:p>
        </p:txBody>
      </p:sp>
    </p:spTree>
    <p:extLst>
      <p:ext uri="{BB962C8B-B14F-4D97-AF65-F5344CB8AC3E}">
        <p14:creationId xmlns:p14="http://schemas.microsoft.com/office/powerpoint/2010/main" val="37337183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3E5DA2-502F-4928-8080-C120016A9E03}" type="datetime1">
              <a:rPr lang="en-US" smtClean="0"/>
              <a:t>4/27/18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An Excellent Education for Every Student Every Day</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7AB3E-3E92-4553-BAA2-302AC4B5F5B1}" type="slidenum">
              <a:rPr lang="en-US" smtClean="0"/>
              <a:t>‹#›</a:t>
            </a:fld>
            <a:endParaRPr lang="en-US"/>
          </a:p>
        </p:txBody>
      </p:sp>
    </p:spTree>
    <p:extLst>
      <p:ext uri="{BB962C8B-B14F-4D97-AF65-F5344CB8AC3E}">
        <p14:creationId xmlns:p14="http://schemas.microsoft.com/office/powerpoint/2010/main" val="61905864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DEED presentation should start with</a:t>
            </a:r>
            <a:r>
              <a:rPr lang="en-US" baseline="0" dirty="0"/>
              <a:t> this title slide. Adjust presenter(s) names as appropriate. </a:t>
            </a:r>
            <a:endParaRPr lang="en-US" dirty="0"/>
          </a:p>
        </p:txBody>
      </p:sp>
      <p:sp>
        <p:nvSpPr>
          <p:cNvPr id="4" name="Footer Placeholder 3"/>
          <p:cNvSpPr>
            <a:spLocks noGrp="1"/>
          </p:cNvSpPr>
          <p:nvPr>
            <p:ph type="ftr" sz="quarter" idx="10"/>
          </p:nvPr>
        </p:nvSpPr>
        <p:spPr/>
        <p:txBody>
          <a:bodyPr/>
          <a:lstStyle/>
          <a:p>
            <a:r>
              <a:rPr lang="en-US"/>
              <a:t>An Excellent Education for Every Student Every Day</a:t>
            </a:r>
          </a:p>
        </p:txBody>
      </p:sp>
      <p:sp>
        <p:nvSpPr>
          <p:cNvPr id="5" name="Slide Number Placeholder 4"/>
          <p:cNvSpPr>
            <a:spLocks noGrp="1"/>
          </p:cNvSpPr>
          <p:nvPr>
            <p:ph type="sldNum" sz="quarter" idx="11"/>
          </p:nvPr>
        </p:nvSpPr>
        <p:spPr/>
        <p:txBody>
          <a:bodyPr/>
          <a:lstStyle/>
          <a:p>
            <a:fld id="{BAB7AB3E-3E92-4553-BAA2-302AC4B5F5B1}" type="slidenum">
              <a:rPr lang="en-US" smtClean="0"/>
              <a:t>1</a:t>
            </a:fld>
            <a:endParaRPr lang="en-US"/>
          </a:p>
        </p:txBody>
      </p:sp>
    </p:spTree>
    <p:extLst>
      <p:ext uri="{BB962C8B-B14F-4D97-AF65-F5344CB8AC3E}">
        <p14:creationId xmlns:p14="http://schemas.microsoft.com/office/powerpoint/2010/main" val="10922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An Excellent Education for Every Student Every Day</a:t>
            </a:r>
          </a:p>
        </p:txBody>
      </p:sp>
      <p:sp>
        <p:nvSpPr>
          <p:cNvPr id="5" name="Slide Number Placeholder 4"/>
          <p:cNvSpPr>
            <a:spLocks noGrp="1"/>
          </p:cNvSpPr>
          <p:nvPr>
            <p:ph type="sldNum" sz="quarter" idx="11"/>
          </p:nvPr>
        </p:nvSpPr>
        <p:spPr/>
        <p:txBody>
          <a:bodyPr/>
          <a:lstStyle/>
          <a:p>
            <a:fld id="{BAB7AB3E-3E92-4553-BAA2-302AC4B5F5B1}" type="slidenum">
              <a:rPr lang="en-US" smtClean="0"/>
              <a:t>2</a:t>
            </a:fld>
            <a:endParaRPr lang="en-US"/>
          </a:p>
        </p:txBody>
      </p:sp>
    </p:spTree>
    <p:extLst>
      <p:ext uri="{BB962C8B-B14F-4D97-AF65-F5344CB8AC3E}">
        <p14:creationId xmlns:p14="http://schemas.microsoft.com/office/powerpoint/2010/main" val="762957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An Excellent Education for Every Student Every Day</a:t>
            </a:r>
          </a:p>
        </p:txBody>
      </p:sp>
      <p:sp>
        <p:nvSpPr>
          <p:cNvPr id="5" name="Slide Number Placeholder 4"/>
          <p:cNvSpPr>
            <a:spLocks noGrp="1"/>
          </p:cNvSpPr>
          <p:nvPr>
            <p:ph type="sldNum" sz="quarter" idx="11"/>
          </p:nvPr>
        </p:nvSpPr>
        <p:spPr/>
        <p:txBody>
          <a:bodyPr/>
          <a:lstStyle/>
          <a:p>
            <a:fld id="{BAB7AB3E-3E92-4553-BAA2-302AC4B5F5B1}" type="slidenum">
              <a:rPr lang="en-US" smtClean="0"/>
              <a:t>3</a:t>
            </a:fld>
            <a:endParaRPr lang="en-US"/>
          </a:p>
        </p:txBody>
      </p:sp>
    </p:spTree>
    <p:extLst>
      <p:ext uri="{BB962C8B-B14F-4D97-AF65-F5344CB8AC3E}">
        <p14:creationId xmlns:p14="http://schemas.microsoft.com/office/powerpoint/2010/main" val="1303789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An Excellent Education for Every Student Every Day</a:t>
            </a:r>
          </a:p>
        </p:txBody>
      </p:sp>
      <p:sp>
        <p:nvSpPr>
          <p:cNvPr id="5" name="Slide Number Placeholder 4"/>
          <p:cNvSpPr>
            <a:spLocks noGrp="1"/>
          </p:cNvSpPr>
          <p:nvPr>
            <p:ph type="sldNum" sz="quarter" idx="11"/>
          </p:nvPr>
        </p:nvSpPr>
        <p:spPr/>
        <p:txBody>
          <a:bodyPr/>
          <a:lstStyle/>
          <a:p>
            <a:fld id="{BAB7AB3E-3E92-4553-BAA2-302AC4B5F5B1}" type="slidenum">
              <a:rPr lang="en-US" smtClean="0"/>
              <a:t>5</a:t>
            </a:fld>
            <a:endParaRPr lang="en-US"/>
          </a:p>
        </p:txBody>
      </p:sp>
    </p:spTree>
    <p:extLst>
      <p:ext uri="{BB962C8B-B14F-4D97-AF65-F5344CB8AC3E}">
        <p14:creationId xmlns:p14="http://schemas.microsoft.com/office/powerpoint/2010/main" val="1869896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An Excellent Education for Every Student Every Day</a:t>
            </a:r>
          </a:p>
        </p:txBody>
      </p:sp>
      <p:sp>
        <p:nvSpPr>
          <p:cNvPr id="5" name="Slide Number Placeholder 4"/>
          <p:cNvSpPr>
            <a:spLocks noGrp="1"/>
          </p:cNvSpPr>
          <p:nvPr>
            <p:ph type="sldNum" sz="quarter" idx="11"/>
          </p:nvPr>
        </p:nvSpPr>
        <p:spPr/>
        <p:txBody>
          <a:bodyPr/>
          <a:lstStyle/>
          <a:p>
            <a:fld id="{BAB7AB3E-3E92-4553-BAA2-302AC4B5F5B1}" type="slidenum">
              <a:rPr lang="en-US" smtClean="0"/>
              <a:t>6</a:t>
            </a:fld>
            <a:endParaRPr lang="en-US"/>
          </a:p>
        </p:txBody>
      </p:sp>
    </p:spTree>
    <p:extLst>
      <p:ext uri="{BB962C8B-B14F-4D97-AF65-F5344CB8AC3E}">
        <p14:creationId xmlns:p14="http://schemas.microsoft.com/office/powerpoint/2010/main" val="3256464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An Excellent Education for Every Student Every Day</a:t>
            </a:r>
          </a:p>
        </p:txBody>
      </p:sp>
      <p:sp>
        <p:nvSpPr>
          <p:cNvPr id="5" name="Slide Number Placeholder 4"/>
          <p:cNvSpPr>
            <a:spLocks noGrp="1"/>
          </p:cNvSpPr>
          <p:nvPr>
            <p:ph type="sldNum" sz="quarter" idx="11"/>
          </p:nvPr>
        </p:nvSpPr>
        <p:spPr/>
        <p:txBody>
          <a:bodyPr/>
          <a:lstStyle/>
          <a:p>
            <a:fld id="{BAB7AB3E-3E92-4553-BAA2-302AC4B5F5B1}" type="slidenum">
              <a:rPr lang="en-US" smtClean="0"/>
              <a:t>7</a:t>
            </a:fld>
            <a:endParaRPr lang="en-US"/>
          </a:p>
        </p:txBody>
      </p:sp>
    </p:spTree>
    <p:extLst>
      <p:ext uri="{BB962C8B-B14F-4D97-AF65-F5344CB8AC3E}">
        <p14:creationId xmlns:p14="http://schemas.microsoft.com/office/powerpoint/2010/main" val="1652421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presenter’s contact information should be presented</a:t>
            </a:r>
            <a:r>
              <a:rPr lang="en-US" baseline="0" dirty="0"/>
              <a:t> on this slide in this format. We encourage including a photo of the presenter to help personalize the presentation. </a:t>
            </a:r>
            <a:endParaRPr lang="en-US" dirty="0"/>
          </a:p>
        </p:txBody>
      </p:sp>
      <p:sp>
        <p:nvSpPr>
          <p:cNvPr id="4" name="Footer Placeholder 3"/>
          <p:cNvSpPr>
            <a:spLocks noGrp="1"/>
          </p:cNvSpPr>
          <p:nvPr>
            <p:ph type="ftr" sz="quarter" idx="10"/>
          </p:nvPr>
        </p:nvSpPr>
        <p:spPr/>
        <p:txBody>
          <a:bodyPr/>
          <a:lstStyle/>
          <a:p>
            <a:r>
              <a:rPr lang="en-US"/>
              <a:t>An Excellent Education for Every Student Every Day</a:t>
            </a:r>
          </a:p>
        </p:txBody>
      </p:sp>
      <p:sp>
        <p:nvSpPr>
          <p:cNvPr id="5" name="Slide Number Placeholder 4"/>
          <p:cNvSpPr>
            <a:spLocks noGrp="1"/>
          </p:cNvSpPr>
          <p:nvPr>
            <p:ph type="sldNum" sz="quarter" idx="11"/>
          </p:nvPr>
        </p:nvSpPr>
        <p:spPr/>
        <p:txBody>
          <a:bodyPr/>
          <a:lstStyle/>
          <a:p>
            <a:fld id="{BAB7AB3E-3E92-4553-BAA2-302AC4B5F5B1}" type="slidenum">
              <a:rPr lang="en-US" smtClean="0"/>
              <a:t>15</a:t>
            </a:fld>
            <a:endParaRPr lang="en-US"/>
          </a:p>
        </p:txBody>
      </p:sp>
    </p:spTree>
    <p:extLst>
      <p:ext uri="{BB962C8B-B14F-4D97-AF65-F5344CB8AC3E}">
        <p14:creationId xmlns:p14="http://schemas.microsoft.com/office/powerpoint/2010/main" val="2785459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8" name="Slide Number Placeholder 5"/>
          <p:cNvSpPr>
            <a:spLocks noGrp="1"/>
          </p:cNvSpPr>
          <p:nvPr>
            <p:ph type="sldNum" sz="quarter" idx="4"/>
          </p:nvPr>
        </p:nvSpPr>
        <p:spPr>
          <a:xfrm>
            <a:off x="6457950" y="6405335"/>
            <a:ext cx="2057400" cy="365125"/>
          </a:xfrm>
          <a:prstGeom prst="rect">
            <a:avLst/>
          </a:prstGeom>
        </p:spPr>
        <p:txBody>
          <a:bodyPr vert="horz" lIns="91440" tIns="45720" rIns="91440" bIns="45720" rtlCol="0" anchor="b"/>
          <a:lstStyle>
            <a:lvl1pPr algn="r">
              <a:defRPr sz="1200">
                <a:solidFill>
                  <a:srgbClr val="4F4F4F"/>
                </a:solidFill>
              </a:defRPr>
            </a:lvl1pPr>
          </a:lstStyle>
          <a:p>
            <a:fld id="{8F70FDB2-A6A2-4330-993F-395761078E77}" type="slidenum">
              <a:rPr lang="en-US" smtClean="0"/>
              <a:pPr/>
              <a:t>‹#›</a:t>
            </a:fld>
            <a:endParaRPr lang="en-US" dirty="0"/>
          </a:p>
        </p:txBody>
      </p:sp>
      <p:sp>
        <p:nvSpPr>
          <p:cNvPr id="19" name="Footer Placeholder 4"/>
          <p:cNvSpPr>
            <a:spLocks noGrp="1"/>
          </p:cNvSpPr>
          <p:nvPr>
            <p:ph type="ftr" sz="quarter" idx="3"/>
          </p:nvPr>
        </p:nvSpPr>
        <p:spPr>
          <a:xfrm>
            <a:off x="751114" y="6401706"/>
            <a:ext cx="3592286" cy="365125"/>
          </a:xfrm>
          <a:prstGeom prst="rect">
            <a:avLst/>
          </a:prstGeom>
        </p:spPr>
        <p:txBody>
          <a:bodyPr anchor="b"/>
          <a:lstStyle>
            <a:lvl1pPr>
              <a:defRPr sz="1200" b="1" i="1">
                <a:solidFill>
                  <a:srgbClr val="4F4F4F"/>
                </a:solidFill>
                <a:latin typeface="+mn-lt"/>
              </a:defRPr>
            </a:lvl1pPr>
          </a:lstStyle>
          <a:p>
            <a:pPr algn="ctr"/>
            <a:r>
              <a:rPr lang="en-US" dirty="0"/>
              <a:t>· An Excellent Education for Every Student Every Day ·</a:t>
            </a:r>
          </a:p>
        </p:txBody>
      </p:sp>
    </p:spTree>
    <p:extLst>
      <p:ext uri="{BB962C8B-B14F-4D97-AF65-F5344CB8AC3E}">
        <p14:creationId xmlns:p14="http://schemas.microsoft.com/office/powerpoint/2010/main" val="80596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p:cNvSpPr>
            <a:spLocks noGrp="1"/>
          </p:cNvSpPr>
          <p:nvPr>
            <p:ph type="sldNum" sz="quarter" idx="4"/>
          </p:nvPr>
        </p:nvSpPr>
        <p:spPr>
          <a:xfrm>
            <a:off x="6457950" y="6405335"/>
            <a:ext cx="2057400" cy="365125"/>
          </a:xfrm>
          <a:prstGeom prst="rect">
            <a:avLst/>
          </a:prstGeom>
        </p:spPr>
        <p:txBody>
          <a:bodyPr vert="horz" lIns="91440" tIns="45720" rIns="91440" bIns="45720" rtlCol="0" anchor="b"/>
          <a:lstStyle>
            <a:lvl1pPr algn="r">
              <a:defRPr sz="1200">
                <a:solidFill>
                  <a:srgbClr val="4F4F4F"/>
                </a:solidFill>
              </a:defRPr>
            </a:lvl1pPr>
          </a:lstStyle>
          <a:p>
            <a:fld id="{8F70FDB2-A6A2-4330-993F-395761078E77}" type="slidenum">
              <a:rPr lang="en-US" smtClean="0"/>
              <a:pPr/>
              <a:t>‹#›</a:t>
            </a:fld>
            <a:endParaRPr lang="en-US" dirty="0"/>
          </a:p>
        </p:txBody>
      </p:sp>
      <p:sp>
        <p:nvSpPr>
          <p:cNvPr id="15" name="Footer Placeholder 4"/>
          <p:cNvSpPr>
            <a:spLocks noGrp="1"/>
          </p:cNvSpPr>
          <p:nvPr>
            <p:ph type="ftr" sz="quarter" idx="3"/>
          </p:nvPr>
        </p:nvSpPr>
        <p:spPr>
          <a:xfrm>
            <a:off x="751114" y="6401706"/>
            <a:ext cx="3592286" cy="365125"/>
          </a:xfrm>
          <a:prstGeom prst="rect">
            <a:avLst/>
          </a:prstGeom>
        </p:spPr>
        <p:txBody>
          <a:bodyPr anchor="b"/>
          <a:lstStyle>
            <a:lvl1pPr>
              <a:defRPr sz="1200" b="1" i="1">
                <a:solidFill>
                  <a:srgbClr val="4F4F4F"/>
                </a:solidFill>
                <a:latin typeface="+mn-lt"/>
              </a:defRPr>
            </a:lvl1pPr>
          </a:lstStyle>
          <a:p>
            <a:pPr algn="ctr"/>
            <a:r>
              <a:rPr lang="en-US" dirty="0"/>
              <a:t>· An Excellent Education for Every Student Every Day ·</a:t>
            </a:r>
          </a:p>
        </p:txBody>
      </p:sp>
    </p:spTree>
    <p:extLst>
      <p:ext uri="{BB962C8B-B14F-4D97-AF65-F5344CB8AC3E}">
        <p14:creationId xmlns:p14="http://schemas.microsoft.com/office/powerpoint/2010/main" val="2332374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4F4F4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Slide Number Placeholder 5"/>
          <p:cNvSpPr>
            <a:spLocks noGrp="1"/>
          </p:cNvSpPr>
          <p:nvPr>
            <p:ph type="sldNum" sz="quarter" idx="4"/>
          </p:nvPr>
        </p:nvSpPr>
        <p:spPr>
          <a:xfrm>
            <a:off x="6457950" y="6405335"/>
            <a:ext cx="2057400" cy="365125"/>
          </a:xfrm>
          <a:prstGeom prst="rect">
            <a:avLst/>
          </a:prstGeom>
        </p:spPr>
        <p:txBody>
          <a:bodyPr vert="horz" lIns="91440" tIns="45720" rIns="91440" bIns="45720" rtlCol="0" anchor="b"/>
          <a:lstStyle>
            <a:lvl1pPr algn="r">
              <a:defRPr sz="1200">
                <a:solidFill>
                  <a:srgbClr val="4F4F4F"/>
                </a:solidFill>
              </a:defRPr>
            </a:lvl1pPr>
          </a:lstStyle>
          <a:p>
            <a:fld id="{8F70FDB2-A6A2-4330-993F-395761078E77}" type="slidenum">
              <a:rPr lang="en-US" smtClean="0"/>
              <a:pPr/>
              <a:t>‹#›</a:t>
            </a:fld>
            <a:endParaRPr lang="en-US" dirty="0"/>
          </a:p>
        </p:txBody>
      </p:sp>
      <p:sp>
        <p:nvSpPr>
          <p:cNvPr id="15" name="Footer Placeholder 4"/>
          <p:cNvSpPr>
            <a:spLocks noGrp="1"/>
          </p:cNvSpPr>
          <p:nvPr>
            <p:ph type="ftr" sz="quarter" idx="3"/>
          </p:nvPr>
        </p:nvSpPr>
        <p:spPr>
          <a:xfrm>
            <a:off x="751114" y="6401706"/>
            <a:ext cx="3592286" cy="365125"/>
          </a:xfrm>
          <a:prstGeom prst="rect">
            <a:avLst/>
          </a:prstGeom>
        </p:spPr>
        <p:txBody>
          <a:bodyPr anchor="b"/>
          <a:lstStyle>
            <a:lvl1pPr>
              <a:defRPr sz="1200" b="1" i="1">
                <a:solidFill>
                  <a:srgbClr val="4F4F4F"/>
                </a:solidFill>
                <a:latin typeface="+mn-lt"/>
              </a:defRPr>
            </a:lvl1pPr>
          </a:lstStyle>
          <a:p>
            <a:pPr algn="ctr"/>
            <a:r>
              <a:rPr lang="en-US" dirty="0"/>
              <a:t>· An Excellent Education for Every Student Every Day ·</a:t>
            </a:r>
          </a:p>
        </p:txBody>
      </p:sp>
    </p:spTree>
    <p:extLst>
      <p:ext uri="{BB962C8B-B14F-4D97-AF65-F5344CB8AC3E}">
        <p14:creationId xmlns:p14="http://schemas.microsoft.com/office/powerpoint/2010/main" val="2944674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5"/>
          <p:cNvSpPr>
            <a:spLocks noGrp="1"/>
          </p:cNvSpPr>
          <p:nvPr>
            <p:ph type="sldNum" sz="quarter" idx="4"/>
          </p:nvPr>
        </p:nvSpPr>
        <p:spPr>
          <a:xfrm>
            <a:off x="6457950" y="6405335"/>
            <a:ext cx="2057400" cy="365125"/>
          </a:xfrm>
          <a:prstGeom prst="rect">
            <a:avLst/>
          </a:prstGeom>
        </p:spPr>
        <p:txBody>
          <a:bodyPr vert="horz" lIns="91440" tIns="45720" rIns="91440" bIns="45720" rtlCol="0" anchor="b"/>
          <a:lstStyle>
            <a:lvl1pPr algn="r">
              <a:defRPr sz="1200">
                <a:solidFill>
                  <a:srgbClr val="4F4F4F"/>
                </a:solidFill>
              </a:defRPr>
            </a:lvl1pPr>
          </a:lstStyle>
          <a:p>
            <a:fld id="{8F70FDB2-A6A2-4330-993F-395761078E77}" type="slidenum">
              <a:rPr lang="en-US" smtClean="0"/>
              <a:pPr/>
              <a:t>‹#›</a:t>
            </a:fld>
            <a:endParaRPr lang="en-US" dirty="0"/>
          </a:p>
        </p:txBody>
      </p:sp>
      <p:sp>
        <p:nvSpPr>
          <p:cNvPr id="16" name="Footer Placeholder 4"/>
          <p:cNvSpPr>
            <a:spLocks noGrp="1"/>
          </p:cNvSpPr>
          <p:nvPr>
            <p:ph type="ftr" sz="quarter" idx="3"/>
          </p:nvPr>
        </p:nvSpPr>
        <p:spPr>
          <a:xfrm>
            <a:off x="751114" y="6401706"/>
            <a:ext cx="3592286" cy="365125"/>
          </a:xfrm>
          <a:prstGeom prst="rect">
            <a:avLst/>
          </a:prstGeom>
        </p:spPr>
        <p:txBody>
          <a:bodyPr anchor="b"/>
          <a:lstStyle>
            <a:lvl1pPr>
              <a:defRPr sz="1200" b="1" i="1">
                <a:solidFill>
                  <a:srgbClr val="4F4F4F"/>
                </a:solidFill>
                <a:latin typeface="+mn-lt"/>
              </a:defRPr>
            </a:lvl1pPr>
          </a:lstStyle>
          <a:p>
            <a:pPr algn="ctr"/>
            <a:r>
              <a:rPr lang="en-US" dirty="0"/>
              <a:t>· An Excellent Education for Every Student Every Day ·</a:t>
            </a:r>
          </a:p>
        </p:txBody>
      </p:sp>
    </p:spTree>
    <p:extLst>
      <p:ext uri="{BB962C8B-B14F-4D97-AF65-F5344CB8AC3E}">
        <p14:creationId xmlns:p14="http://schemas.microsoft.com/office/powerpoint/2010/main" val="182756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5"/>
          <p:cNvSpPr>
            <a:spLocks noGrp="1"/>
          </p:cNvSpPr>
          <p:nvPr>
            <p:ph type="sldNum" sz="quarter" idx="10"/>
          </p:nvPr>
        </p:nvSpPr>
        <p:spPr>
          <a:xfrm>
            <a:off x="6457950" y="6405335"/>
            <a:ext cx="2057400" cy="365125"/>
          </a:xfrm>
          <a:prstGeom prst="rect">
            <a:avLst/>
          </a:prstGeom>
        </p:spPr>
        <p:txBody>
          <a:bodyPr vert="horz" lIns="91440" tIns="45720" rIns="91440" bIns="45720" rtlCol="0" anchor="b"/>
          <a:lstStyle>
            <a:lvl1pPr algn="r">
              <a:defRPr sz="1200">
                <a:solidFill>
                  <a:srgbClr val="4F4F4F"/>
                </a:solidFill>
              </a:defRPr>
            </a:lvl1pPr>
          </a:lstStyle>
          <a:p>
            <a:fld id="{8F70FDB2-A6A2-4330-993F-395761078E77}" type="slidenum">
              <a:rPr lang="en-US" smtClean="0"/>
              <a:pPr/>
              <a:t>‹#›</a:t>
            </a:fld>
            <a:endParaRPr lang="en-US" dirty="0"/>
          </a:p>
        </p:txBody>
      </p:sp>
      <p:sp>
        <p:nvSpPr>
          <p:cNvPr id="18" name="Footer Placeholder 4"/>
          <p:cNvSpPr>
            <a:spLocks noGrp="1"/>
          </p:cNvSpPr>
          <p:nvPr>
            <p:ph type="ftr" sz="quarter" idx="11"/>
          </p:nvPr>
        </p:nvSpPr>
        <p:spPr>
          <a:xfrm>
            <a:off x="751114" y="6401706"/>
            <a:ext cx="3592286" cy="365125"/>
          </a:xfrm>
          <a:prstGeom prst="rect">
            <a:avLst/>
          </a:prstGeom>
        </p:spPr>
        <p:txBody>
          <a:bodyPr anchor="b"/>
          <a:lstStyle>
            <a:lvl1pPr>
              <a:defRPr sz="1200" b="1" i="1">
                <a:solidFill>
                  <a:srgbClr val="4F4F4F"/>
                </a:solidFill>
                <a:latin typeface="+mn-lt"/>
              </a:defRPr>
            </a:lvl1pPr>
          </a:lstStyle>
          <a:p>
            <a:pPr algn="ctr"/>
            <a:r>
              <a:rPr lang="en-US" dirty="0"/>
              <a:t>· An Excellent Education for Every Student Every Day ·</a:t>
            </a:r>
          </a:p>
        </p:txBody>
      </p:sp>
    </p:spTree>
    <p:extLst>
      <p:ext uri="{BB962C8B-B14F-4D97-AF65-F5344CB8AC3E}">
        <p14:creationId xmlns:p14="http://schemas.microsoft.com/office/powerpoint/2010/main" val="4101213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3" name="Slide Number Placeholder 5"/>
          <p:cNvSpPr>
            <a:spLocks noGrp="1"/>
          </p:cNvSpPr>
          <p:nvPr>
            <p:ph type="sldNum" sz="quarter" idx="4"/>
          </p:nvPr>
        </p:nvSpPr>
        <p:spPr>
          <a:xfrm>
            <a:off x="6457950" y="6405335"/>
            <a:ext cx="2057400" cy="365125"/>
          </a:xfrm>
          <a:prstGeom prst="rect">
            <a:avLst/>
          </a:prstGeom>
        </p:spPr>
        <p:txBody>
          <a:bodyPr vert="horz" lIns="91440" tIns="45720" rIns="91440" bIns="45720" rtlCol="0" anchor="b"/>
          <a:lstStyle>
            <a:lvl1pPr algn="r">
              <a:defRPr sz="1200">
                <a:solidFill>
                  <a:srgbClr val="4F4F4F"/>
                </a:solidFill>
              </a:defRPr>
            </a:lvl1pPr>
          </a:lstStyle>
          <a:p>
            <a:fld id="{8F70FDB2-A6A2-4330-993F-395761078E77}" type="slidenum">
              <a:rPr lang="en-US" smtClean="0"/>
              <a:pPr/>
              <a:t>‹#›</a:t>
            </a:fld>
            <a:endParaRPr lang="en-US" dirty="0"/>
          </a:p>
        </p:txBody>
      </p:sp>
      <p:sp>
        <p:nvSpPr>
          <p:cNvPr id="14" name="Footer Placeholder 4"/>
          <p:cNvSpPr>
            <a:spLocks noGrp="1"/>
          </p:cNvSpPr>
          <p:nvPr>
            <p:ph type="ftr" sz="quarter" idx="3"/>
          </p:nvPr>
        </p:nvSpPr>
        <p:spPr>
          <a:xfrm>
            <a:off x="751114" y="6401706"/>
            <a:ext cx="3592286" cy="365125"/>
          </a:xfrm>
          <a:prstGeom prst="rect">
            <a:avLst/>
          </a:prstGeom>
        </p:spPr>
        <p:txBody>
          <a:bodyPr anchor="b"/>
          <a:lstStyle>
            <a:lvl1pPr>
              <a:defRPr sz="1200" b="1" i="1">
                <a:solidFill>
                  <a:srgbClr val="4F4F4F"/>
                </a:solidFill>
                <a:latin typeface="+mn-lt"/>
              </a:defRPr>
            </a:lvl1pPr>
          </a:lstStyle>
          <a:p>
            <a:pPr algn="ctr"/>
            <a:r>
              <a:rPr lang="en-US" dirty="0"/>
              <a:t>· An Excellent Education for Every Student Every Day ·</a:t>
            </a:r>
          </a:p>
        </p:txBody>
      </p:sp>
    </p:spTree>
    <p:extLst>
      <p:ext uri="{BB962C8B-B14F-4D97-AF65-F5344CB8AC3E}">
        <p14:creationId xmlns:p14="http://schemas.microsoft.com/office/powerpoint/2010/main" val="294811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6457950" y="6405335"/>
            <a:ext cx="2057400" cy="365125"/>
          </a:xfrm>
          <a:prstGeom prst="rect">
            <a:avLst/>
          </a:prstGeom>
        </p:spPr>
        <p:txBody>
          <a:bodyPr vert="horz" lIns="91440" tIns="45720" rIns="91440" bIns="45720" rtlCol="0" anchor="b"/>
          <a:lstStyle>
            <a:lvl1pPr algn="r">
              <a:defRPr sz="1200">
                <a:solidFill>
                  <a:srgbClr val="4F4F4F"/>
                </a:solidFill>
              </a:defRPr>
            </a:lvl1pPr>
          </a:lstStyle>
          <a:p>
            <a:fld id="{8F70FDB2-A6A2-4330-993F-395761078E77}" type="slidenum">
              <a:rPr lang="en-US" smtClean="0"/>
              <a:pPr/>
              <a:t>‹#›</a:t>
            </a:fld>
            <a:endParaRPr lang="en-US" dirty="0"/>
          </a:p>
        </p:txBody>
      </p:sp>
      <p:sp>
        <p:nvSpPr>
          <p:cNvPr id="13" name="Footer Placeholder 4"/>
          <p:cNvSpPr>
            <a:spLocks noGrp="1"/>
          </p:cNvSpPr>
          <p:nvPr>
            <p:ph type="ftr" sz="quarter" idx="3"/>
          </p:nvPr>
        </p:nvSpPr>
        <p:spPr>
          <a:xfrm>
            <a:off x="751114" y="6401706"/>
            <a:ext cx="3592286" cy="365125"/>
          </a:xfrm>
          <a:prstGeom prst="rect">
            <a:avLst/>
          </a:prstGeom>
        </p:spPr>
        <p:txBody>
          <a:bodyPr anchor="b"/>
          <a:lstStyle>
            <a:lvl1pPr>
              <a:defRPr sz="1200" b="1" i="1">
                <a:solidFill>
                  <a:srgbClr val="4F4F4F"/>
                </a:solidFill>
                <a:latin typeface="+mn-lt"/>
              </a:defRPr>
            </a:lvl1pPr>
          </a:lstStyle>
          <a:p>
            <a:pPr algn="ctr"/>
            <a:r>
              <a:rPr lang="en-US" dirty="0"/>
              <a:t>· An Excellent Education for Every Student Every Day ·</a:t>
            </a:r>
          </a:p>
        </p:txBody>
      </p:sp>
    </p:spTree>
    <p:extLst>
      <p:ext uri="{BB962C8B-B14F-4D97-AF65-F5344CB8AC3E}">
        <p14:creationId xmlns:p14="http://schemas.microsoft.com/office/powerpoint/2010/main" val="184800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Slide Number Placeholder 5"/>
          <p:cNvSpPr>
            <a:spLocks noGrp="1"/>
          </p:cNvSpPr>
          <p:nvPr>
            <p:ph type="sldNum" sz="quarter" idx="4"/>
          </p:nvPr>
        </p:nvSpPr>
        <p:spPr>
          <a:xfrm>
            <a:off x="6457950" y="6405335"/>
            <a:ext cx="2057400" cy="365125"/>
          </a:xfrm>
          <a:prstGeom prst="rect">
            <a:avLst/>
          </a:prstGeom>
        </p:spPr>
        <p:txBody>
          <a:bodyPr vert="horz" lIns="91440" tIns="45720" rIns="91440" bIns="45720" rtlCol="0" anchor="b"/>
          <a:lstStyle>
            <a:lvl1pPr algn="r">
              <a:defRPr sz="1200">
                <a:solidFill>
                  <a:srgbClr val="4F4F4F"/>
                </a:solidFill>
              </a:defRPr>
            </a:lvl1pPr>
          </a:lstStyle>
          <a:p>
            <a:fld id="{8F70FDB2-A6A2-4330-993F-395761078E77}" type="slidenum">
              <a:rPr lang="en-US" smtClean="0"/>
              <a:pPr/>
              <a:t>‹#›</a:t>
            </a:fld>
            <a:endParaRPr lang="en-US" dirty="0"/>
          </a:p>
        </p:txBody>
      </p:sp>
      <p:sp>
        <p:nvSpPr>
          <p:cNvPr id="16" name="Footer Placeholder 4"/>
          <p:cNvSpPr>
            <a:spLocks noGrp="1"/>
          </p:cNvSpPr>
          <p:nvPr>
            <p:ph type="ftr" sz="quarter" idx="3"/>
          </p:nvPr>
        </p:nvSpPr>
        <p:spPr>
          <a:xfrm>
            <a:off x="751114" y="6401706"/>
            <a:ext cx="3592286" cy="365125"/>
          </a:xfrm>
          <a:prstGeom prst="rect">
            <a:avLst/>
          </a:prstGeom>
        </p:spPr>
        <p:txBody>
          <a:bodyPr anchor="b"/>
          <a:lstStyle>
            <a:lvl1pPr>
              <a:defRPr sz="1200" b="1" i="1">
                <a:solidFill>
                  <a:srgbClr val="4F4F4F"/>
                </a:solidFill>
                <a:latin typeface="+mn-lt"/>
              </a:defRPr>
            </a:lvl1pPr>
          </a:lstStyle>
          <a:p>
            <a:pPr algn="ctr"/>
            <a:r>
              <a:rPr lang="en-US" dirty="0"/>
              <a:t>· An Excellent Education for Every Student Every Day ·</a:t>
            </a:r>
          </a:p>
        </p:txBody>
      </p:sp>
    </p:spTree>
    <p:extLst>
      <p:ext uri="{BB962C8B-B14F-4D97-AF65-F5344CB8AC3E}">
        <p14:creationId xmlns:p14="http://schemas.microsoft.com/office/powerpoint/2010/main" val="2823174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Slide Number Placeholder 5"/>
          <p:cNvSpPr>
            <a:spLocks noGrp="1"/>
          </p:cNvSpPr>
          <p:nvPr>
            <p:ph type="sldNum" sz="quarter" idx="4"/>
          </p:nvPr>
        </p:nvSpPr>
        <p:spPr>
          <a:xfrm>
            <a:off x="6457950" y="6405335"/>
            <a:ext cx="2057400" cy="365125"/>
          </a:xfrm>
          <a:prstGeom prst="rect">
            <a:avLst/>
          </a:prstGeom>
        </p:spPr>
        <p:txBody>
          <a:bodyPr vert="horz" lIns="91440" tIns="45720" rIns="91440" bIns="45720" rtlCol="0" anchor="b"/>
          <a:lstStyle>
            <a:lvl1pPr algn="r">
              <a:defRPr sz="1200">
                <a:solidFill>
                  <a:srgbClr val="4F4F4F"/>
                </a:solidFill>
              </a:defRPr>
            </a:lvl1pPr>
          </a:lstStyle>
          <a:p>
            <a:fld id="{8F70FDB2-A6A2-4330-993F-395761078E77}" type="slidenum">
              <a:rPr lang="en-US" smtClean="0"/>
              <a:pPr/>
              <a:t>‹#›</a:t>
            </a:fld>
            <a:endParaRPr lang="en-US" dirty="0"/>
          </a:p>
        </p:txBody>
      </p:sp>
      <p:sp>
        <p:nvSpPr>
          <p:cNvPr id="16" name="Footer Placeholder 4"/>
          <p:cNvSpPr>
            <a:spLocks noGrp="1"/>
          </p:cNvSpPr>
          <p:nvPr>
            <p:ph type="ftr" sz="quarter" idx="3"/>
          </p:nvPr>
        </p:nvSpPr>
        <p:spPr>
          <a:xfrm>
            <a:off x="751114" y="6401706"/>
            <a:ext cx="3592286" cy="365125"/>
          </a:xfrm>
          <a:prstGeom prst="rect">
            <a:avLst/>
          </a:prstGeom>
        </p:spPr>
        <p:txBody>
          <a:bodyPr anchor="b"/>
          <a:lstStyle>
            <a:lvl1pPr>
              <a:defRPr sz="1200" b="1" i="1">
                <a:solidFill>
                  <a:srgbClr val="4F4F4F"/>
                </a:solidFill>
                <a:latin typeface="+mn-lt"/>
              </a:defRPr>
            </a:lvl1pPr>
          </a:lstStyle>
          <a:p>
            <a:pPr algn="ctr"/>
            <a:r>
              <a:rPr lang="en-US" dirty="0"/>
              <a:t>· An Excellent Education for Every Student Every Day ·</a:t>
            </a:r>
          </a:p>
        </p:txBody>
      </p:sp>
    </p:spTree>
    <p:extLst>
      <p:ext uri="{BB962C8B-B14F-4D97-AF65-F5344CB8AC3E}">
        <p14:creationId xmlns:p14="http://schemas.microsoft.com/office/powerpoint/2010/main" val="1811036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405335"/>
            <a:ext cx="2057400" cy="365125"/>
          </a:xfrm>
          <a:prstGeom prst="rect">
            <a:avLst/>
          </a:prstGeom>
        </p:spPr>
        <p:txBody>
          <a:bodyPr vert="horz" lIns="91440" tIns="45720" rIns="91440" bIns="45720" rtlCol="0" anchor="b"/>
          <a:lstStyle>
            <a:lvl1pPr algn="r">
              <a:defRPr sz="1200">
                <a:solidFill>
                  <a:srgbClr val="4F4F4F"/>
                </a:solidFill>
              </a:defRPr>
            </a:lvl1pPr>
          </a:lstStyle>
          <a:p>
            <a:fld id="{8F70FDB2-A6A2-4330-993F-395761078E77}" type="slidenum">
              <a:rPr lang="en-US" smtClean="0"/>
              <a:pPr/>
              <a:t>‹#›</a:t>
            </a:fld>
            <a:endParaRPr lang="en-US" dirty="0"/>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0427" y="6147471"/>
            <a:ext cx="670687" cy="627524"/>
          </a:xfrm>
          <a:prstGeom prst="rect">
            <a:avLst/>
          </a:prstGeom>
          <a:effectLst>
            <a:outerShdw blurRad="50800" dist="38100" algn="l" rotWithShape="0">
              <a:prstClr val="black">
                <a:alpha val="40000"/>
              </a:prstClr>
            </a:outerShdw>
          </a:effectLst>
        </p:spPr>
      </p:pic>
      <p:sp>
        <p:nvSpPr>
          <p:cNvPr id="8" name="Footer Placeholder 4"/>
          <p:cNvSpPr>
            <a:spLocks noGrp="1"/>
          </p:cNvSpPr>
          <p:nvPr>
            <p:ph type="ftr" sz="quarter" idx="3"/>
          </p:nvPr>
        </p:nvSpPr>
        <p:spPr>
          <a:xfrm>
            <a:off x="751114" y="6401706"/>
            <a:ext cx="3592286" cy="365125"/>
          </a:xfrm>
          <a:prstGeom prst="rect">
            <a:avLst/>
          </a:prstGeom>
        </p:spPr>
        <p:txBody>
          <a:bodyPr anchor="b"/>
          <a:lstStyle>
            <a:lvl1pPr>
              <a:defRPr sz="1200" b="1" i="1">
                <a:solidFill>
                  <a:srgbClr val="4F4F4F"/>
                </a:solidFill>
                <a:latin typeface="+mn-lt"/>
              </a:defRPr>
            </a:lvl1pPr>
          </a:lstStyle>
          <a:p>
            <a:pPr algn="ctr"/>
            <a:r>
              <a:rPr lang="en-US" dirty="0"/>
              <a:t>· An Excellent Education for Every Student Every Day ·</a:t>
            </a:r>
          </a:p>
        </p:txBody>
      </p:sp>
    </p:spTree>
    <p:extLst>
      <p:ext uri="{BB962C8B-B14F-4D97-AF65-F5344CB8AC3E}">
        <p14:creationId xmlns:p14="http://schemas.microsoft.com/office/powerpoint/2010/main" val="582695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dt="0"/>
  <p:txStyles>
    <p:titleStyle>
      <a:lvl1pPr algn="l" defTabSz="914400" rtl="0" eaLnBrk="1" latinLnBrk="0" hangingPunct="1">
        <a:lnSpc>
          <a:spcPct val="90000"/>
        </a:lnSpc>
        <a:spcBef>
          <a:spcPct val="0"/>
        </a:spcBef>
        <a:buNone/>
        <a:defRPr sz="4400" kern="1200">
          <a:solidFill>
            <a:srgbClr val="4F4F4F"/>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F4F4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cpa.ds.npr.org/kyuk/audio/2018/03/180327_shooting_survivors_perspective_pkg_for_web.mp3" TargetMode="External"/><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83895"/>
            <a:ext cx="7772400" cy="2743200"/>
          </a:xfrm>
        </p:spPr>
        <p:txBody>
          <a:bodyPr>
            <a:normAutofit/>
          </a:bodyPr>
          <a:lstStyle/>
          <a:p>
            <a:r>
              <a:rPr lang="en-US" b="1" dirty="0">
                <a:solidFill>
                  <a:srgbClr val="1774E6"/>
                </a:solidFill>
              </a:rPr>
              <a:t>Reaffirming Our Commitment to School Safety</a:t>
            </a:r>
          </a:p>
        </p:txBody>
      </p:sp>
      <p:sp>
        <p:nvSpPr>
          <p:cNvPr id="3" name="Subtitle 2"/>
          <p:cNvSpPr>
            <a:spLocks noGrp="1"/>
          </p:cNvSpPr>
          <p:nvPr>
            <p:ph type="subTitle" idx="1"/>
          </p:nvPr>
        </p:nvSpPr>
        <p:spPr>
          <a:xfrm>
            <a:off x="1143000" y="4461355"/>
            <a:ext cx="6858000" cy="1655762"/>
          </a:xfrm>
        </p:spPr>
        <p:txBody>
          <a:bodyPr>
            <a:normAutofit/>
          </a:bodyPr>
          <a:lstStyle/>
          <a:p>
            <a:r>
              <a:rPr lang="en-US" sz="1800" b="1" dirty="0"/>
              <a:t>Alaska Department of Education &amp; Early Development</a:t>
            </a:r>
          </a:p>
          <a:p>
            <a:r>
              <a:rPr lang="en-US" sz="1800" dirty="0"/>
              <a:t>Todd Brocious, Education Administrator II</a:t>
            </a:r>
            <a:endParaRPr lang="en-US" sz="1800" b="1" dirty="0"/>
          </a:p>
          <a:p>
            <a:r>
              <a:rPr lang="en-US" sz="1800" b="1" dirty="0"/>
              <a:t>April 26</a:t>
            </a:r>
            <a:r>
              <a:rPr lang="en-US" sz="1800" b="1" baseline="30000" dirty="0"/>
              <a:t>th</a:t>
            </a:r>
            <a:r>
              <a:rPr lang="en-US" sz="1800" b="1" dirty="0"/>
              <a:t>, 2018</a:t>
            </a:r>
            <a:endParaRPr lang="en-US" sz="1800" dirty="0"/>
          </a:p>
        </p:txBody>
      </p:sp>
    </p:spTree>
    <p:extLst>
      <p:ext uri="{BB962C8B-B14F-4D97-AF65-F5344CB8AC3E}">
        <p14:creationId xmlns:p14="http://schemas.microsoft.com/office/powerpoint/2010/main" val="491188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DEED’s Response to Safety Needs</a:t>
            </a:r>
          </a:p>
        </p:txBody>
      </p:sp>
      <p:pic>
        <p:nvPicPr>
          <p:cNvPr id="6" name="Content Placeholder 5"/>
          <p:cNvPicPr>
            <a:picLocks noGrp="1" noChangeAspect="1"/>
          </p:cNvPicPr>
          <p:nvPr>
            <p:ph idx="1"/>
          </p:nvPr>
        </p:nvPicPr>
        <p:blipFill>
          <a:blip r:embed="rId2"/>
          <a:stretch>
            <a:fillRect/>
          </a:stretch>
        </p:blipFill>
        <p:spPr>
          <a:xfrm>
            <a:off x="2266738" y="1825625"/>
            <a:ext cx="4610524" cy="4351338"/>
          </a:xfrm>
          <a:prstGeom prst="rect">
            <a:avLst/>
          </a:prstGeom>
        </p:spPr>
      </p:pic>
      <p:sp>
        <p:nvSpPr>
          <p:cNvPr id="4" name="Slide Number Placeholder 3"/>
          <p:cNvSpPr>
            <a:spLocks noGrp="1"/>
          </p:cNvSpPr>
          <p:nvPr>
            <p:ph type="sldNum" sz="quarter" idx="4"/>
          </p:nvPr>
        </p:nvSpPr>
        <p:spPr/>
        <p:txBody>
          <a:bodyPr/>
          <a:lstStyle/>
          <a:p>
            <a:fld id="{8F70FDB2-A6A2-4330-993F-395761078E77}" type="slidenum">
              <a:rPr lang="en-US" smtClean="0"/>
              <a:pPr/>
              <a:t>10</a:t>
            </a:fld>
            <a:endParaRPr lang="en-US" dirty="0"/>
          </a:p>
        </p:txBody>
      </p:sp>
      <p:sp>
        <p:nvSpPr>
          <p:cNvPr id="5" name="Footer Placeholder 4"/>
          <p:cNvSpPr>
            <a:spLocks noGrp="1"/>
          </p:cNvSpPr>
          <p:nvPr>
            <p:ph type="ftr" sz="quarter" idx="3"/>
          </p:nvPr>
        </p:nvSpPr>
        <p:spPr/>
        <p:txBody>
          <a:bodyPr/>
          <a:lstStyle/>
          <a:p>
            <a:pPr algn="ctr"/>
            <a:r>
              <a:rPr lang="en-US"/>
              <a:t>· An Excellent Education for Every Student Every Day ·</a:t>
            </a:r>
            <a:endParaRPr lang="en-US" dirty="0"/>
          </a:p>
        </p:txBody>
      </p:sp>
    </p:spTree>
    <p:extLst>
      <p:ext uri="{BB962C8B-B14F-4D97-AF65-F5344CB8AC3E}">
        <p14:creationId xmlns:p14="http://schemas.microsoft.com/office/powerpoint/2010/main" val="4078826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F70FDB2-A6A2-4330-993F-395761078E77}" type="slidenum">
              <a:rPr lang="en-US" smtClean="0"/>
              <a:pPr/>
              <a:t>11</a:t>
            </a:fld>
            <a:endParaRPr lang="en-US" dirty="0"/>
          </a:p>
        </p:txBody>
      </p:sp>
      <p:sp>
        <p:nvSpPr>
          <p:cNvPr id="3" name="Footer Placeholder 2"/>
          <p:cNvSpPr>
            <a:spLocks noGrp="1"/>
          </p:cNvSpPr>
          <p:nvPr>
            <p:ph type="ftr" sz="quarter" idx="3"/>
          </p:nvPr>
        </p:nvSpPr>
        <p:spPr/>
        <p:txBody>
          <a:bodyPr/>
          <a:lstStyle/>
          <a:p>
            <a:pPr algn="ctr"/>
            <a:r>
              <a:rPr lang="en-US"/>
              <a:t>· An Excellent Education for Every Student Every Day ·</a:t>
            </a:r>
            <a:endParaRPr lang="en-US" dirty="0"/>
          </a:p>
        </p:txBody>
      </p:sp>
      <p:pic>
        <p:nvPicPr>
          <p:cNvPr id="6" name="Picture 5" descr="C:\Users\emthompson\Documents\ShareX\Screenshots\2018-01\POWERPNT_2018-01-04_15-05-16.png"/>
          <p:cNvPicPr/>
          <p:nvPr/>
        </p:nvPicPr>
        <p:blipFill rotWithShape="1">
          <a:blip r:embed="rId2">
            <a:extLst>
              <a:ext uri="{28A0092B-C50C-407E-A947-70E740481C1C}">
                <a14:useLocalDpi xmlns:a14="http://schemas.microsoft.com/office/drawing/2010/main" val="0"/>
              </a:ext>
            </a:extLst>
          </a:blip>
          <a:srcRect l="7778" t="943" r="1232" b="5131"/>
          <a:stretch/>
        </p:blipFill>
        <p:spPr bwMode="auto">
          <a:xfrm>
            <a:off x="1406842" y="284163"/>
            <a:ext cx="6238875" cy="5695315"/>
          </a:xfrm>
          <a:prstGeom prst="rect">
            <a:avLst/>
          </a:prstGeom>
          <a:noFill/>
          <a:ln>
            <a:noFill/>
          </a:ln>
          <a:extLst>
            <a:ext uri="{53640926-AAD7-44D8-BBD7-CCE9431645EC}">
              <a14:shadowObscured xmlns:a14="http://schemas.microsoft.com/office/drawing/2010/main"/>
            </a:ext>
          </a:extLst>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6270943" y="169863"/>
            <a:ext cx="2873057" cy="1220054"/>
          </a:xfrm>
          <a:prstGeom prst="rect">
            <a:avLst/>
          </a:prstGeom>
          <a:noFill/>
          <a:ln>
            <a:noFill/>
          </a:ln>
        </p:spPr>
      </p:pic>
    </p:spTree>
    <p:extLst>
      <p:ext uri="{BB962C8B-B14F-4D97-AF65-F5344CB8AC3E}">
        <p14:creationId xmlns:p14="http://schemas.microsoft.com/office/powerpoint/2010/main" val="2104215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Education Challenge Safety &amp; Well-Being Goals</a:t>
            </a:r>
          </a:p>
        </p:txBody>
      </p:sp>
      <p:sp>
        <p:nvSpPr>
          <p:cNvPr id="3" name="Content Placeholder 2"/>
          <p:cNvSpPr>
            <a:spLocks noGrp="1"/>
          </p:cNvSpPr>
          <p:nvPr>
            <p:ph idx="1"/>
          </p:nvPr>
        </p:nvSpPr>
        <p:spPr/>
        <p:txBody>
          <a:bodyPr>
            <a:normAutofit fontScale="92500" lnSpcReduction="10000"/>
          </a:bodyPr>
          <a:lstStyle/>
          <a:p>
            <a:pPr marL="0" indent="0">
              <a:buNone/>
            </a:pPr>
            <a:r>
              <a:rPr lang="en-US" sz="2000" b="1" dirty="0"/>
              <a:t>1) Transforming School Climate</a:t>
            </a:r>
          </a:p>
          <a:p>
            <a:pPr marL="0" indent="0">
              <a:buNone/>
            </a:pPr>
            <a:r>
              <a:rPr lang="en-US" sz="2000" b="1" dirty="0"/>
              <a:t>Every Alaska school must work to create a sustainable and positive school climate that is safe, supportive, and engaging for all students, families, staff, and communities</a:t>
            </a:r>
            <a:r>
              <a:rPr lang="en-US" b="1" dirty="0"/>
              <a:t>.</a:t>
            </a:r>
          </a:p>
          <a:p>
            <a:pPr marL="0" indent="0">
              <a:buNone/>
            </a:pPr>
            <a:r>
              <a:rPr lang="en-US" sz="2000" b="1" dirty="0"/>
              <a:t>2) Building Trauma Engaged Schools</a:t>
            </a:r>
          </a:p>
          <a:p>
            <a:pPr marL="0" indent="0">
              <a:buNone/>
            </a:pPr>
            <a:r>
              <a:rPr lang="en-US" sz="2000" b="1" dirty="0"/>
              <a:t>Alaska’s schools will create a culturally humble (responsive) and safe environment that recognizes the needs of the whole child, institutes trauma informed practices, and understands the vital importance of building all relationships surrounding every child to improve resiliency, health, and academic outcomes.</a:t>
            </a:r>
          </a:p>
          <a:p>
            <a:pPr marL="0" indent="0">
              <a:buNone/>
            </a:pPr>
            <a:r>
              <a:rPr lang="en-US" sz="2200" b="1" dirty="0"/>
              <a:t>3) Student Health</a:t>
            </a:r>
          </a:p>
          <a:p>
            <a:pPr marL="0" indent="0">
              <a:buNone/>
            </a:pPr>
            <a:r>
              <a:rPr lang="en-US" sz="2200" b="1" dirty="0"/>
              <a:t>To ensure the physical and mental health needs of all students in all schools are addressed, students enrolled in public education will have direct access to school nursing/health and counseling services.</a:t>
            </a:r>
          </a:p>
          <a:p>
            <a:endParaRPr lang="en-US" dirty="0"/>
          </a:p>
        </p:txBody>
      </p:sp>
      <p:sp>
        <p:nvSpPr>
          <p:cNvPr id="4" name="Slide Number Placeholder 3"/>
          <p:cNvSpPr>
            <a:spLocks noGrp="1"/>
          </p:cNvSpPr>
          <p:nvPr>
            <p:ph type="sldNum" sz="quarter" idx="4"/>
          </p:nvPr>
        </p:nvSpPr>
        <p:spPr/>
        <p:txBody>
          <a:bodyPr/>
          <a:lstStyle/>
          <a:p>
            <a:fld id="{8F70FDB2-A6A2-4330-993F-395761078E77}" type="slidenum">
              <a:rPr lang="en-US" smtClean="0"/>
              <a:pPr/>
              <a:t>12</a:t>
            </a:fld>
            <a:endParaRPr lang="en-US" dirty="0"/>
          </a:p>
        </p:txBody>
      </p:sp>
      <p:sp>
        <p:nvSpPr>
          <p:cNvPr id="5" name="Footer Placeholder 4"/>
          <p:cNvSpPr>
            <a:spLocks noGrp="1"/>
          </p:cNvSpPr>
          <p:nvPr>
            <p:ph type="ftr" sz="quarter" idx="3"/>
          </p:nvPr>
        </p:nvSpPr>
        <p:spPr/>
        <p:txBody>
          <a:bodyPr/>
          <a:lstStyle/>
          <a:p>
            <a:pPr algn="ctr"/>
            <a:r>
              <a:rPr lang="en-US"/>
              <a:t>· An Excellent Education for Every Student Every Day ·</a:t>
            </a:r>
            <a:endParaRPr lang="en-US" dirty="0"/>
          </a:p>
        </p:txBody>
      </p:sp>
    </p:spTree>
    <p:extLst>
      <p:ext uri="{BB962C8B-B14F-4D97-AF65-F5344CB8AC3E}">
        <p14:creationId xmlns:p14="http://schemas.microsoft.com/office/powerpoint/2010/main" val="3885275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 Student </a:t>
            </a:r>
            <a:r>
              <a:rPr lang="en-US" sz="4800" dirty="0"/>
              <a:t>Succeeds</a:t>
            </a:r>
            <a:r>
              <a:rPr lang="en-US" dirty="0"/>
              <a:t> Act</a:t>
            </a:r>
          </a:p>
        </p:txBody>
      </p:sp>
      <p:sp>
        <p:nvSpPr>
          <p:cNvPr id="3" name="Content Placeholder 2"/>
          <p:cNvSpPr>
            <a:spLocks noGrp="1"/>
          </p:cNvSpPr>
          <p:nvPr>
            <p:ph idx="1"/>
          </p:nvPr>
        </p:nvSpPr>
        <p:spPr>
          <a:xfrm>
            <a:off x="628650" y="2192357"/>
            <a:ext cx="7886700" cy="3984606"/>
          </a:xfrm>
        </p:spPr>
        <p:txBody>
          <a:bodyPr/>
          <a:lstStyle/>
          <a:p>
            <a:pPr marL="0" indent="0">
              <a:buNone/>
            </a:pPr>
            <a:r>
              <a:rPr lang="en-US" dirty="0"/>
              <a:t>Like NCLB, ESSA’s fundamental mission is to promote educational equity.</a:t>
            </a:r>
          </a:p>
          <a:p>
            <a:r>
              <a:rPr lang="en-US" dirty="0"/>
              <a:t>Disciplinary Reforms</a:t>
            </a:r>
          </a:p>
          <a:p>
            <a:r>
              <a:rPr lang="en-US" dirty="0"/>
              <a:t>Non-Academic Accountability Indicators</a:t>
            </a:r>
          </a:p>
          <a:p>
            <a:r>
              <a:rPr lang="en-US" dirty="0"/>
              <a:t>Title II Professional Development on Safety</a:t>
            </a:r>
          </a:p>
          <a:p>
            <a:r>
              <a:rPr lang="en-US" dirty="0"/>
              <a:t>Creation of new Title IV Part A with Safety and Health Priority</a:t>
            </a:r>
          </a:p>
          <a:p>
            <a:pPr marL="0" indent="0">
              <a:buNone/>
            </a:pPr>
            <a:endParaRPr lang="en-US" dirty="0"/>
          </a:p>
        </p:txBody>
      </p:sp>
      <p:sp>
        <p:nvSpPr>
          <p:cNvPr id="4" name="Slide Number Placeholder 3"/>
          <p:cNvSpPr>
            <a:spLocks noGrp="1"/>
          </p:cNvSpPr>
          <p:nvPr>
            <p:ph type="sldNum" sz="quarter" idx="4"/>
          </p:nvPr>
        </p:nvSpPr>
        <p:spPr/>
        <p:txBody>
          <a:bodyPr/>
          <a:lstStyle/>
          <a:p>
            <a:fld id="{8F70FDB2-A6A2-4330-993F-395761078E77}" type="slidenum">
              <a:rPr lang="en-US" smtClean="0"/>
              <a:pPr/>
              <a:t>13</a:t>
            </a:fld>
            <a:endParaRPr lang="en-US" dirty="0"/>
          </a:p>
        </p:txBody>
      </p:sp>
      <p:sp>
        <p:nvSpPr>
          <p:cNvPr id="5" name="Footer Placeholder 4"/>
          <p:cNvSpPr>
            <a:spLocks noGrp="1"/>
          </p:cNvSpPr>
          <p:nvPr>
            <p:ph type="ftr" sz="quarter" idx="3"/>
          </p:nvPr>
        </p:nvSpPr>
        <p:spPr/>
        <p:txBody>
          <a:bodyPr/>
          <a:lstStyle/>
          <a:p>
            <a:pPr algn="ctr"/>
            <a:r>
              <a:rPr lang="en-US"/>
              <a:t>· An Excellent Education for Every Student Every Day ·</a:t>
            </a:r>
            <a:endParaRPr lang="en-US" dirty="0"/>
          </a:p>
        </p:txBody>
      </p:sp>
    </p:spTree>
    <p:extLst>
      <p:ext uri="{BB962C8B-B14F-4D97-AF65-F5344CB8AC3E}">
        <p14:creationId xmlns:p14="http://schemas.microsoft.com/office/powerpoint/2010/main" val="305105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Governor Walker Meets with Students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08496" y="1825625"/>
            <a:ext cx="6527007" cy="4351338"/>
          </a:xfrm>
        </p:spPr>
      </p:pic>
      <p:sp>
        <p:nvSpPr>
          <p:cNvPr id="4" name="Slide Number Placeholder 3"/>
          <p:cNvSpPr>
            <a:spLocks noGrp="1"/>
          </p:cNvSpPr>
          <p:nvPr>
            <p:ph type="sldNum" sz="quarter" idx="4"/>
          </p:nvPr>
        </p:nvSpPr>
        <p:spPr/>
        <p:txBody>
          <a:bodyPr/>
          <a:lstStyle/>
          <a:p>
            <a:fld id="{8F70FDB2-A6A2-4330-993F-395761078E77}" type="slidenum">
              <a:rPr lang="en-US" smtClean="0"/>
              <a:pPr/>
              <a:t>14</a:t>
            </a:fld>
            <a:endParaRPr lang="en-US" dirty="0"/>
          </a:p>
        </p:txBody>
      </p:sp>
      <p:sp>
        <p:nvSpPr>
          <p:cNvPr id="5" name="Footer Placeholder 4"/>
          <p:cNvSpPr>
            <a:spLocks noGrp="1"/>
          </p:cNvSpPr>
          <p:nvPr>
            <p:ph type="ftr" sz="quarter" idx="3"/>
          </p:nvPr>
        </p:nvSpPr>
        <p:spPr/>
        <p:txBody>
          <a:bodyPr/>
          <a:lstStyle/>
          <a:p>
            <a:pPr algn="ctr"/>
            <a:r>
              <a:rPr lang="en-US"/>
              <a:t>· An Excellent Education for Every Student Every Day ·</a:t>
            </a:r>
            <a:endParaRPr lang="en-US" dirty="0"/>
          </a:p>
        </p:txBody>
      </p:sp>
    </p:spTree>
    <p:extLst>
      <p:ext uri="{BB962C8B-B14F-4D97-AF65-F5344CB8AC3E}">
        <p14:creationId xmlns:p14="http://schemas.microsoft.com/office/powerpoint/2010/main" val="115718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sp>
        <p:nvSpPr>
          <p:cNvPr id="3" name="Content Placeholder 2"/>
          <p:cNvSpPr>
            <a:spLocks noGrp="1"/>
          </p:cNvSpPr>
          <p:nvPr>
            <p:ph sz="half" idx="1"/>
          </p:nvPr>
        </p:nvSpPr>
        <p:spPr>
          <a:xfrm>
            <a:off x="481299" y="1825625"/>
            <a:ext cx="3886200" cy="4351338"/>
          </a:xfrm>
        </p:spPr>
        <p:txBody>
          <a:bodyPr>
            <a:normAutofit/>
          </a:bodyPr>
          <a:lstStyle/>
          <a:p>
            <a:r>
              <a:rPr lang="en-US" sz="2400" dirty="0"/>
              <a:t>Todd Brocious, Education Administrator II</a:t>
            </a:r>
          </a:p>
          <a:p>
            <a:r>
              <a:rPr lang="en-US" sz="2400" dirty="0"/>
              <a:t>Todd.brocious@alaska.gov</a:t>
            </a:r>
          </a:p>
          <a:p>
            <a:r>
              <a:rPr lang="en-US" sz="2400" dirty="0"/>
              <a:t>(907) 465-2887</a:t>
            </a:r>
          </a:p>
          <a:p>
            <a:pPr marL="0" indent="0">
              <a:buNone/>
            </a:pPr>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fld id="{8F70FDB2-A6A2-4330-993F-395761078E77}" type="slidenum">
              <a:rPr lang="en-US" smtClean="0"/>
              <a:pPr/>
              <a:t>15</a:t>
            </a:fld>
            <a:endParaRPr lang="en-US" dirty="0"/>
          </a:p>
        </p:txBody>
      </p:sp>
      <p:sp>
        <p:nvSpPr>
          <p:cNvPr id="5" name="Footer Placeholder 4"/>
          <p:cNvSpPr>
            <a:spLocks noGrp="1"/>
          </p:cNvSpPr>
          <p:nvPr>
            <p:ph type="ftr" sz="quarter" idx="3"/>
          </p:nvPr>
        </p:nvSpPr>
        <p:spPr/>
        <p:txBody>
          <a:bodyPr/>
          <a:lstStyle/>
          <a:p>
            <a:pPr algn="ctr"/>
            <a:r>
              <a:rPr lang="en-US"/>
              <a:t>· An Excellent Education for Every Student Every Day ·</a:t>
            </a:r>
            <a:endParaRPr lang="en-US" dirty="0"/>
          </a:p>
        </p:txBody>
      </p:sp>
      <p:sp>
        <p:nvSpPr>
          <p:cNvPr id="6" name="Action Button: Information 5">
            <a:hlinkClick r:id="" action="ppaction://noaction" highlightClick="1"/>
          </p:cNvPr>
          <p:cNvSpPr/>
          <p:nvPr/>
        </p:nvSpPr>
        <p:spPr>
          <a:xfrm>
            <a:off x="7850659" y="136754"/>
            <a:ext cx="1145059" cy="848496"/>
          </a:xfrm>
          <a:prstGeom prst="actionButtonInformation">
            <a:avLst/>
          </a:prstGeom>
          <a:solidFill>
            <a:schemeClr val="bg1"/>
          </a:solidFill>
          <a:ln>
            <a:solidFill>
              <a:srgbClr val="177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0" y="1931801"/>
            <a:ext cx="3886200" cy="2914650"/>
          </a:xfrm>
        </p:spPr>
      </p:pic>
    </p:spTree>
    <p:extLst>
      <p:ext uri="{BB962C8B-B14F-4D97-AF65-F5344CB8AC3E}">
        <p14:creationId xmlns:p14="http://schemas.microsoft.com/office/powerpoint/2010/main" val="543585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Schools are very safe places, but</a:t>
            </a:r>
          </a:p>
        </p:txBody>
      </p:sp>
      <p:sp>
        <p:nvSpPr>
          <p:cNvPr id="3" name="Content Placeholder 2"/>
          <p:cNvSpPr>
            <a:spLocks noGrp="1"/>
          </p:cNvSpPr>
          <p:nvPr>
            <p:ph idx="1"/>
          </p:nvPr>
        </p:nvSpPr>
        <p:spPr/>
        <p:txBody>
          <a:bodyPr>
            <a:normAutofit lnSpcReduction="10000"/>
          </a:bodyPr>
          <a:lstStyle/>
          <a:p>
            <a:r>
              <a:rPr lang="en-US" dirty="0"/>
              <a:t>11.5% high school students reported missing 1 or more days in last 30 (felt unsafe at school) and 10% carried a weapon in last 30 days (2017 YRBS) </a:t>
            </a:r>
          </a:p>
          <a:p>
            <a:r>
              <a:rPr lang="en-US" dirty="0"/>
              <a:t>In the 2016-2017 school year there were 1,916 suspensions/expulsions for bullying statewide </a:t>
            </a:r>
          </a:p>
          <a:p>
            <a:r>
              <a:rPr lang="en-US" dirty="0"/>
              <a:t>In the 2016-2017 school year there were 18,092 suspensions and expulsions statewide</a:t>
            </a:r>
          </a:p>
          <a:p>
            <a:r>
              <a:rPr lang="en-US" dirty="0"/>
              <a:t>By elementary school 50% experience an ACE</a:t>
            </a:r>
          </a:p>
          <a:p>
            <a:r>
              <a:rPr lang="en-US" dirty="0"/>
              <a:t>59% of high school students felt teachers cared about them 2017 YRBS</a:t>
            </a:r>
          </a:p>
          <a:p>
            <a:endParaRPr lang="en-US" dirty="0"/>
          </a:p>
        </p:txBody>
      </p:sp>
      <p:sp>
        <p:nvSpPr>
          <p:cNvPr id="4" name="Slide Number Placeholder 3"/>
          <p:cNvSpPr>
            <a:spLocks noGrp="1"/>
          </p:cNvSpPr>
          <p:nvPr>
            <p:ph type="sldNum" sz="quarter" idx="4"/>
          </p:nvPr>
        </p:nvSpPr>
        <p:spPr/>
        <p:txBody>
          <a:bodyPr/>
          <a:lstStyle/>
          <a:p>
            <a:fld id="{8F70FDB2-A6A2-4330-993F-395761078E77}" type="slidenum">
              <a:rPr lang="en-US" smtClean="0"/>
              <a:pPr/>
              <a:t>2</a:t>
            </a:fld>
            <a:endParaRPr lang="en-US" dirty="0"/>
          </a:p>
        </p:txBody>
      </p:sp>
      <p:sp>
        <p:nvSpPr>
          <p:cNvPr id="5" name="Footer Placeholder 4"/>
          <p:cNvSpPr>
            <a:spLocks noGrp="1"/>
          </p:cNvSpPr>
          <p:nvPr>
            <p:ph type="ftr" sz="quarter" idx="3"/>
          </p:nvPr>
        </p:nvSpPr>
        <p:spPr/>
        <p:txBody>
          <a:bodyPr/>
          <a:lstStyle/>
          <a:p>
            <a:pPr algn="ctr"/>
            <a:r>
              <a:rPr lang="en-US"/>
              <a:t>· An Excellent Education for Every Student Every Day ·</a:t>
            </a:r>
            <a:endParaRPr lang="en-US" dirty="0"/>
          </a:p>
        </p:txBody>
      </p:sp>
    </p:spTree>
    <p:extLst>
      <p:ext uri="{BB962C8B-B14F-4D97-AF65-F5344CB8AC3E}">
        <p14:creationId xmlns:p14="http://schemas.microsoft.com/office/powerpoint/2010/main" val="1445407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F70FDB2-A6A2-4330-993F-395761078E77}" type="slidenum">
              <a:rPr lang="en-US" smtClean="0"/>
              <a:pPr/>
              <a:t>3</a:t>
            </a:fld>
            <a:endParaRPr lang="en-US" dirty="0"/>
          </a:p>
        </p:txBody>
      </p:sp>
      <p:sp>
        <p:nvSpPr>
          <p:cNvPr id="3" name="Footer Placeholder 2"/>
          <p:cNvSpPr>
            <a:spLocks noGrp="1"/>
          </p:cNvSpPr>
          <p:nvPr>
            <p:ph type="ftr" sz="quarter" idx="3"/>
          </p:nvPr>
        </p:nvSpPr>
        <p:spPr/>
        <p:txBody>
          <a:bodyPr/>
          <a:lstStyle/>
          <a:p>
            <a:pPr algn="ctr"/>
            <a:r>
              <a:rPr lang="en-US"/>
              <a:t>· An Excellent Education for Every Student Every Day ·</a:t>
            </a:r>
            <a:endParaRPr lang="en-US" dirty="0"/>
          </a:p>
        </p:txBody>
      </p:sp>
      <p:pic>
        <p:nvPicPr>
          <p:cNvPr id="4" name="Picture 3"/>
          <p:cNvPicPr>
            <a:picLocks noChangeAspect="1"/>
          </p:cNvPicPr>
          <p:nvPr/>
        </p:nvPicPr>
        <p:blipFill>
          <a:blip r:embed="rId3"/>
          <a:stretch>
            <a:fillRect/>
          </a:stretch>
        </p:blipFill>
        <p:spPr>
          <a:xfrm>
            <a:off x="676275" y="504825"/>
            <a:ext cx="7791450" cy="5848350"/>
          </a:xfrm>
          <a:prstGeom prst="rect">
            <a:avLst/>
          </a:prstGeom>
        </p:spPr>
      </p:pic>
    </p:spTree>
    <p:extLst>
      <p:ext uri="{BB962C8B-B14F-4D97-AF65-F5344CB8AC3E}">
        <p14:creationId xmlns:p14="http://schemas.microsoft.com/office/powerpoint/2010/main" val="1261252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F70FDB2-A6A2-4330-993F-395761078E77}" type="slidenum">
              <a:rPr lang="en-US" smtClean="0"/>
              <a:pPr/>
              <a:t>4</a:t>
            </a:fld>
            <a:endParaRPr lang="en-US" dirty="0"/>
          </a:p>
        </p:txBody>
      </p:sp>
      <p:sp>
        <p:nvSpPr>
          <p:cNvPr id="3" name="Footer Placeholder 2"/>
          <p:cNvSpPr>
            <a:spLocks noGrp="1"/>
          </p:cNvSpPr>
          <p:nvPr>
            <p:ph type="ftr" sz="quarter" idx="3"/>
          </p:nvPr>
        </p:nvSpPr>
        <p:spPr/>
        <p:txBody>
          <a:bodyPr/>
          <a:lstStyle/>
          <a:p>
            <a:pPr algn="ctr"/>
            <a:r>
              <a:rPr lang="en-US"/>
              <a:t>· An Excellent Education for Every Student Every Day ·</a:t>
            </a:r>
            <a:endParaRPr lang="en-US" dirty="0"/>
          </a:p>
        </p:txBody>
      </p:sp>
      <p:pic>
        <p:nvPicPr>
          <p:cNvPr id="4" name="Picture 3"/>
          <p:cNvPicPr>
            <a:picLocks noChangeAspect="1"/>
          </p:cNvPicPr>
          <p:nvPr/>
        </p:nvPicPr>
        <p:blipFill>
          <a:blip r:embed="rId2"/>
          <a:stretch>
            <a:fillRect/>
          </a:stretch>
        </p:blipFill>
        <p:spPr>
          <a:xfrm>
            <a:off x="1757879" y="0"/>
            <a:ext cx="5728771" cy="3349128"/>
          </a:xfrm>
          <a:prstGeom prst="rect">
            <a:avLst/>
          </a:prstGeom>
        </p:spPr>
      </p:pic>
      <p:pic>
        <p:nvPicPr>
          <p:cNvPr id="6" name="Picture 5"/>
          <p:cNvPicPr>
            <a:picLocks noChangeAspect="1"/>
          </p:cNvPicPr>
          <p:nvPr/>
        </p:nvPicPr>
        <p:blipFill>
          <a:blip r:embed="rId3"/>
          <a:stretch>
            <a:fillRect/>
          </a:stretch>
        </p:blipFill>
        <p:spPr>
          <a:xfrm>
            <a:off x="1454227" y="3490965"/>
            <a:ext cx="6533002" cy="3288472"/>
          </a:xfrm>
          <a:prstGeom prst="rect">
            <a:avLst/>
          </a:prstGeom>
        </p:spPr>
      </p:pic>
    </p:spTree>
    <p:extLst>
      <p:ext uri="{BB962C8B-B14F-4D97-AF65-F5344CB8AC3E}">
        <p14:creationId xmlns:p14="http://schemas.microsoft.com/office/powerpoint/2010/main" val="1546627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F70FDB2-A6A2-4330-993F-395761078E77}" type="slidenum">
              <a:rPr lang="en-US" smtClean="0"/>
              <a:pPr/>
              <a:t>5</a:t>
            </a:fld>
            <a:endParaRPr lang="en-US" dirty="0"/>
          </a:p>
        </p:txBody>
      </p:sp>
      <p:sp>
        <p:nvSpPr>
          <p:cNvPr id="3" name="Footer Placeholder 2"/>
          <p:cNvSpPr>
            <a:spLocks noGrp="1"/>
          </p:cNvSpPr>
          <p:nvPr>
            <p:ph type="ftr" sz="quarter" idx="3"/>
          </p:nvPr>
        </p:nvSpPr>
        <p:spPr/>
        <p:txBody>
          <a:bodyPr/>
          <a:lstStyle/>
          <a:p>
            <a:pPr algn="ctr"/>
            <a:r>
              <a:rPr lang="en-US"/>
              <a:t>· An Excellent Education for Every Student Every Day ·</a:t>
            </a:r>
            <a:endParaRPr lang="en-US" dirty="0"/>
          </a:p>
        </p:txBody>
      </p:sp>
      <p:pic>
        <p:nvPicPr>
          <p:cNvPr id="4" name="Content Placeholder 5"/>
          <p:cNvPicPr>
            <a:picLocks noChangeAspect="1"/>
          </p:cNvPicPr>
          <p:nvPr/>
        </p:nvPicPr>
        <p:blipFill>
          <a:blip r:embed="rId3"/>
          <a:stretch>
            <a:fillRect/>
          </a:stretch>
        </p:blipFill>
        <p:spPr>
          <a:xfrm>
            <a:off x="649995" y="209321"/>
            <a:ext cx="7590621" cy="5960126"/>
          </a:xfrm>
          <a:prstGeom prst="rect">
            <a:avLst/>
          </a:prstGeom>
        </p:spPr>
      </p:pic>
    </p:spTree>
    <p:extLst>
      <p:ext uri="{BB962C8B-B14F-4D97-AF65-F5344CB8AC3E}">
        <p14:creationId xmlns:p14="http://schemas.microsoft.com/office/powerpoint/2010/main" val="3397633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F70FDB2-A6A2-4330-993F-395761078E77}" type="slidenum">
              <a:rPr lang="en-US" smtClean="0"/>
              <a:pPr/>
              <a:t>6</a:t>
            </a:fld>
            <a:endParaRPr lang="en-US" dirty="0"/>
          </a:p>
        </p:txBody>
      </p:sp>
      <p:sp>
        <p:nvSpPr>
          <p:cNvPr id="3" name="Footer Placeholder 2"/>
          <p:cNvSpPr>
            <a:spLocks noGrp="1"/>
          </p:cNvSpPr>
          <p:nvPr>
            <p:ph type="ftr" sz="quarter" idx="3"/>
          </p:nvPr>
        </p:nvSpPr>
        <p:spPr/>
        <p:txBody>
          <a:bodyPr/>
          <a:lstStyle/>
          <a:p>
            <a:pPr algn="ctr"/>
            <a:r>
              <a:rPr lang="en-US"/>
              <a:t>· An Excellent Education for Every Student Every Day ·</a:t>
            </a:r>
            <a:endParaRPr lang="en-US" dirty="0"/>
          </a:p>
        </p:txBody>
      </p:sp>
      <p:pic>
        <p:nvPicPr>
          <p:cNvPr id="4" name="Picture 3"/>
          <p:cNvPicPr>
            <a:picLocks noChangeAspect="1"/>
          </p:cNvPicPr>
          <p:nvPr/>
        </p:nvPicPr>
        <p:blipFill>
          <a:blip r:embed="rId5"/>
          <a:stretch>
            <a:fillRect/>
          </a:stretch>
        </p:blipFill>
        <p:spPr>
          <a:xfrm>
            <a:off x="549417" y="242372"/>
            <a:ext cx="7764236" cy="4781320"/>
          </a:xfrm>
          <a:prstGeom prst="rect">
            <a:avLst/>
          </a:prstGeom>
        </p:spPr>
      </p:pic>
      <p:sp>
        <p:nvSpPr>
          <p:cNvPr id="6" name="Rectangle 5"/>
          <p:cNvSpPr/>
          <p:nvPr/>
        </p:nvSpPr>
        <p:spPr>
          <a:xfrm>
            <a:off x="1156771" y="5343367"/>
            <a:ext cx="2677099" cy="369332"/>
          </a:xfrm>
          <a:prstGeom prst="rect">
            <a:avLst/>
          </a:prstGeom>
        </p:spPr>
        <p:txBody>
          <a:bodyPr wrap="square">
            <a:spAutoFit/>
          </a:bodyPr>
          <a:lstStyle/>
          <a:p>
            <a:r>
              <a:rPr lang="en-US" dirty="0">
                <a:hlinkClick r:id="rId6"/>
              </a:rPr>
              <a:t>Bethel Survivor Discussion</a:t>
            </a:r>
            <a:endParaRPr lang="en-US" dirty="0"/>
          </a:p>
        </p:txBody>
      </p:sp>
      <p:pic>
        <p:nvPicPr>
          <p:cNvPr id="5" name="180327_shooting_survivors_perspective_pkg_for_we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43400" y="5223233"/>
            <a:ext cx="609600" cy="609600"/>
          </a:xfrm>
          <a:prstGeom prst="rect">
            <a:avLst/>
          </a:prstGeom>
        </p:spPr>
      </p:pic>
    </p:spTree>
    <p:extLst>
      <p:ext uri="{BB962C8B-B14F-4D97-AF65-F5344CB8AC3E}">
        <p14:creationId xmlns:p14="http://schemas.microsoft.com/office/powerpoint/2010/main" val="512847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693" fill="hold"/>
                                        <p:tgtEl>
                                          <p:spTgt spid="5"/>
                                        </p:tgtEl>
                                      </p:cBhvr>
                                    </p:cmd>
                                  </p:childTnLst>
                                </p:cTn>
                              </p:par>
                            </p:childTnLst>
                          </p:cTn>
                        </p:par>
                      </p:childTnLst>
                    </p:cTn>
                  </p:par>
                </p:childTnLst>
              </p:cTn>
              <p:nextCondLst>
                <p:cond evt="onClick" delay="0">
                  <p:tgtEl>
                    <p:spTgt spid="5"/>
                  </p:tgtEl>
                </p:cond>
              </p:nextCondLst>
            </p:seq>
            <p:audio>
              <p:cMediaNode vol="25758">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1690"/>
            <a:ext cx="7886700" cy="1325563"/>
          </a:xfrm>
        </p:spPr>
        <p:txBody>
          <a:bodyPr/>
          <a:lstStyle/>
          <a:p>
            <a:r>
              <a:rPr lang="en-US" dirty="0"/>
              <a:t>2013 Alaska School Safety Superintendent Gap Analysis</a:t>
            </a:r>
          </a:p>
        </p:txBody>
      </p:sp>
      <p:sp>
        <p:nvSpPr>
          <p:cNvPr id="3" name="Content Placeholder 2"/>
          <p:cNvSpPr>
            <a:spLocks noGrp="1"/>
          </p:cNvSpPr>
          <p:nvPr>
            <p:ph idx="1"/>
          </p:nvPr>
        </p:nvSpPr>
        <p:spPr>
          <a:xfrm>
            <a:off x="628650" y="2269354"/>
            <a:ext cx="7886700" cy="3456623"/>
          </a:xfrm>
        </p:spPr>
        <p:txBody>
          <a:bodyPr>
            <a:normAutofit fontScale="92500" lnSpcReduction="10000"/>
          </a:bodyPr>
          <a:lstStyle/>
          <a:p>
            <a:r>
              <a:rPr lang="en-US" dirty="0"/>
              <a:t> Sandy Hook Elementary (Dec 14, 2012  28 fatalities)</a:t>
            </a:r>
          </a:p>
          <a:p>
            <a:r>
              <a:rPr lang="en-US" dirty="0"/>
              <a:t>Phone interviews with majority (46) of superintendents </a:t>
            </a:r>
          </a:p>
          <a:p>
            <a:r>
              <a:rPr lang="en-US" dirty="0"/>
              <a:t>Asked 5 central questions on school safety</a:t>
            </a:r>
          </a:p>
          <a:p>
            <a:r>
              <a:rPr lang="en-US" dirty="0"/>
              <a:t>Aggregated answers in a summary report</a:t>
            </a:r>
          </a:p>
          <a:p>
            <a:r>
              <a:rPr lang="en-US" dirty="0"/>
              <a:t>Data indicated significant need for resources</a:t>
            </a:r>
          </a:p>
          <a:p>
            <a:r>
              <a:rPr lang="en-US" dirty="0"/>
              <a:t>Results were shared broadly with education stakeholders including legislators and were a catalyst for additional school safety funding</a:t>
            </a:r>
          </a:p>
        </p:txBody>
      </p:sp>
      <p:sp>
        <p:nvSpPr>
          <p:cNvPr id="4" name="Slide Number Placeholder 3"/>
          <p:cNvSpPr>
            <a:spLocks noGrp="1"/>
          </p:cNvSpPr>
          <p:nvPr>
            <p:ph type="sldNum" sz="quarter" idx="4"/>
          </p:nvPr>
        </p:nvSpPr>
        <p:spPr/>
        <p:txBody>
          <a:bodyPr/>
          <a:lstStyle/>
          <a:p>
            <a:fld id="{8F70FDB2-A6A2-4330-993F-395761078E77}" type="slidenum">
              <a:rPr lang="en-US" smtClean="0"/>
              <a:pPr/>
              <a:t>7</a:t>
            </a:fld>
            <a:endParaRPr lang="en-US" dirty="0"/>
          </a:p>
        </p:txBody>
      </p:sp>
      <p:sp>
        <p:nvSpPr>
          <p:cNvPr id="5" name="Footer Placeholder 4"/>
          <p:cNvSpPr>
            <a:spLocks noGrp="1"/>
          </p:cNvSpPr>
          <p:nvPr>
            <p:ph type="ftr" sz="quarter" idx="3"/>
          </p:nvPr>
        </p:nvSpPr>
        <p:spPr/>
        <p:txBody>
          <a:bodyPr/>
          <a:lstStyle/>
          <a:p>
            <a:pPr algn="ctr"/>
            <a:r>
              <a:rPr lang="en-US"/>
              <a:t>· An Excellent Education for Every Student Every Day ·</a:t>
            </a:r>
            <a:endParaRPr lang="en-US" dirty="0"/>
          </a:p>
        </p:txBody>
      </p:sp>
    </p:spTree>
    <p:extLst>
      <p:ext uri="{BB962C8B-B14F-4D97-AF65-F5344CB8AC3E}">
        <p14:creationId xmlns:p14="http://schemas.microsoft.com/office/powerpoint/2010/main" val="2060430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Alaska Superintendent School Safety Gap Analysis Questions</a:t>
            </a:r>
          </a:p>
        </p:txBody>
      </p:sp>
      <p:sp>
        <p:nvSpPr>
          <p:cNvPr id="3" name="Content Placeholder 2"/>
          <p:cNvSpPr>
            <a:spLocks noGrp="1"/>
          </p:cNvSpPr>
          <p:nvPr>
            <p:ph idx="1"/>
          </p:nvPr>
        </p:nvSpPr>
        <p:spPr>
          <a:xfrm>
            <a:off x="628650" y="2084831"/>
            <a:ext cx="7886700" cy="4092131"/>
          </a:xfrm>
        </p:spPr>
        <p:txBody>
          <a:bodyPr/>
          <a:lstStyle/>
          <a:p>
            <a:r>
              <a:rPr lang="en-US" dirty="0"/>
              <a:t>Controlled School Access</a:t>
            </a:r>
          </a:p>
          <a:p>
            <a:r>
              <a:rPr lang="en-US" dirty="0"/>
              <a:t>School Safety Hardware</a:t>
            </a:r>
          </a:p>
          <a:p>
            <a:r>
              <a:rPr lang="en-US" dirty="0"/>
              <a:t>Training on School Crisis Response Preparedness</a:t>
            </a:r>
          </a:p>
          <a:p>
            <a:r>
              <a:rPr lang="en-US" dirty="0"/>
              <a:t>Training on programs/practices/policies that promote positive school climate and training for staff on identifying students with mental health issues that may pose a danger</a:t>
            </a:r>
          </a:p>
          <a:p>
            <a:r>
              <a:rPr lang="en-US" dirty="0"/>
              <a:t>Anything else related to school safety</a:t>
            </a:r>
          </a:p>
        </p:txBody>
      </p:sp>
      <p:sp>
        <p:nvSpPr>
          <p:cNvPr id="4" name="Slide Number Placeholder 3"/>
          <p:cNvSpPr>
            <a:spLocks noGrp="1"/>
          </p:cNvSpPr>
          <p:nvPr>
            <p:ph type="sldNum" sz="quarter" idx="4"/>
          </p:nvPr>
        </p:nvSpPr>
        <p:spPr/>
        <p:txBody>
          <a:bodyPr/>
          <a:lstStyle/>
          <a:p>
            <a:fld id="{8F70FDB2-A6A2-4330-993F-395761078E77}" type="slidenum">
              <a:rPr lang="en-US" smtClean="0"/>
              <a:pPr/>
              <a:t>8</a:t>
            </a:fld>
            <a:endParaRPr lang="en-US" dirty="0"/>
          </a:p>
        </p:txBody>
      </p:sp>
      <p:sp>
        <p:nvSpPr>
          <p:cNvPr id="5" name="Footer Placeholder 4"/>
          <p:cNvSpPr>
            <a:spLocks noGrp="1"/>
          </p:cNvSpPr>
          <p:nvPr>
            <p:ph type="ftr" sz="quarter" idx="3"/>
          </p:nvPr>
        </p:nvSpPr>
        <p:spPr/>
        <p:txBody>
          <a:bodyPr/>
          <a:lstStyle/>
          <a:p>
            <a:pPr algn="ctr"/>
            <a:r>
              <a:rPr lang="en-US"/>
              <a:t>· An Excellent Education for Every Student Every Day ·</a:t>
            </a:r>
            <a:endParaRPr lang="en-US" dirty="0"/>
          </a:p>
        </p:txBody>
      </p:sp>
    </p:spTree>
    <p:extLst>
      <p:ext uri="{BB962C8B-B14F-4D97-AF65-F5344CB8AC3E}">
        <p14:creationId xmlns:p14="http://schemas.microsoft.com/office/powerpoint/2010/main" val="1946889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a:t>
            </a:r>
          </a:p>
        </p:txBody>
      </p:sp>
      <p:sp>
        <p:nvSpPr>
          <p:cNvPr id="3" name="Content Placeholder 2"/>
          <p:cNvSpPr>
            <a:spLocks noGrp="1"/>
          </p:cNvSpPr>
          <p:nvPr>
            <p:ph idx="1"/>
          </p:nvPr>
        </p:nvSpPr>
        <p:spPr/>
        <p:txBody>
          <a:bodyPr/>
          <a:lstStyle/>
          <a:p>
            <a:r>
              <a:rPr lang="en-US" dirty="0"/>
              <a:t>10 minutes total</a:t>
            </a:r>
          </a:p>
          <a:p>
            <a:r>
              <a:rPr lang="en-US" dirty="0"/>
              <a:t>Review 2013 Gap Analysis (3-4 minutes)</a:t>
            </a:r>
          </a:p>
          <a:p>
            <a:r>
              <a:rPr lang="en-US" dirty="0"/>
              <a:t>Share what about the gap analysis results most resonates with you and your school/district needs (3-4 minutes)</a:t>
            </a:r>
          </a:p>
          <a:p>
            <a:r>
              <a:rPr lang="en-US" dirty="0"/>
              <a:t>Please be prepared to share your observations with larger group (volunteers only) </a:t>
            </a:r>
          </a:p>
        </p:txBody>
      </p:sp>
      <p:sp>
        <p:nvSpPr>
          <p:cNvPr id="4" name="Slide Number Placeholder 3"/>
          <p:cNvSpPr>
            <a:spLocks noGrp="1"/>
          </p:cNvSpPr>
          <p:nvPr>
            <p:ph type="sldNum" sz="quarter" idx="4"/>
          </p:nvPr>
        </p:nvSpPr>
        <p:spPr/>
        <p:txBody>
          <a:bodyPr/>
          <a:lstStyle/>
          <a:p>
            <a:fld id="{8F70FDB2-A6A2-4330-993F-395761078E77}" type="slidenum">
              <a:rPr lang="en-US" smtClean="0"/>
              <a:pPr/>
              <a:t>9</a:t>
            </a:fld>
            <a:endParaRPr lang="en-US" dirty="0"/>
          </a:p>
        </p:txBody>
      </p:sp>
      <p:sp>
        <p:nvSpPr>
          <p:cNvPr id="5" name="Footer Placeholder 4"/>
          <p:cNvSpPr>
            <a:spLocks noGrp="1"/>
          </p:cNvSpPr>
          <p:nvPr>
            <p:ph type="ftr" sz="quarter" idx="3"/>
          </p:nvPr>
        </p:nvSpPr>
        <p:spPr/>
        <p:txBody>
          <a:bodyPr/>
          <a:lstStyle/>
          <a:p>
            <a:pPr algn="ctr"/>
            <a:r>
              <a:rPr lang="en-US"/>
              <a:t>· An Excellent Education for Every Student Every Day ·</a:t>
            </a:r>
            <a:endParaRPr lang="en-US" dirty="0"/>
          </a:p>
        </p:txBody>
      </p:sp>
    </p:spTree>
    <p:extLst>
      <p:ext uri="{BB962C8B-B14F-4D97-AF65-F5344CB8AC3E}">
        <p14:creationId xmlns:p14="http://schemas.microsoft.com/office/powerpoint/2010/main" val="23846852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873</TotalTime>
  <Words>748</Words>
  <Application>Microsoft Macintosh PowerPoint</Application>
  <PresentationFormat>On-screen Show (4:3)</PresentationFormat>
  <Paragraphs>92</Paragraphs>
  <Slides>15</Slides>
  <Notes>7</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Reaffirming Our Commitment to School Safety</vt:lpstr>
      <vt:lpstr>Schools are very safe places, but</vt:lpstr>
      <vt:lpstr>PowerPoint Presentation</vt:lpstr>
      <vt:lpstr>PowerPoint Presentation</vt:lpstr>
      <vt:lpstr>PowerPoint Presentation</vt:lpstr>
      <vt:lpstr>PowerPoint Presentation</vt:lpstr>
      <vt:lpstr>2013 Alaska School Safety Superintendent Gap Analysis</vt:lpstr>
      <vt:lpstr>Alaska Superintendent School Safety Gap Analysis Questions</vt:lpstr>
      <vt:lpstr>Activity</vt:lpstr>
      <vt:lpstr>DEED’s Response to Safety Needs</vt:lpstr>
      <vt:lpstr>PowerPoint Presentation</vt:lpstr>
      <vt:lpstr>Education Challenge Safety &amp; Well-Being Goals</vt:lpstr>
      <vt:lpstr>Every Student Succeeds Act</vt:lpstr>
      <vt:lpstr>Governor Walker Meets with Students</vt:lpstr>
      <vt:lpstr>Contact Information</vt:lpstr>
    </vt:vector>
  </TitlesOfParts>
  <Company>State of Alaska - Department of Edication</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Hardin, Erin M (EED)</dc:creator>
  <cp:lastModifiedBy>Alica Unruh</cp:lastModifiedBy>
  <cp:revision>85</cp:revision>
  <dcterms:created xsi:type="dcterms:W3CDTF">2017-09-10T20:47:50Z</dcterms:created>
  <dcterms:modified xsi:type="dcterms:W3CDTF">2018-04-27T22:21:01Z</dcterms:modified>
</cp:coreProperties>
</file>