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260" r:id="rId2"/>
    <p:sldId id="267" r:id="rId3"/>
    <p:sldId id="278" r:id="rId4"/>
    <p:sldId id="283" r:id="rId5"/>
    <p:sldId id="284" r:id="rId6"/>
    <p:sldId id="285" r:id="rId7"/>
    <p:sldId id="286" r:id="rId8"/>
    <p:sldId id="287" r:id="rId9"/>
    <p:sldId id="289" r:id="rId10"/>
    <p:sldId id="290" r:id="rId11"/>
    <p:sldId id="291" r:id="rId12"/>
    <p:sldId id="292" r:id="rId13"/>
    <p:sldId id="293" r:id="rId14"/>
    <p:sldId id="276" r:id="rId15"/>
    <p:sldId id="264" r:id="rId16"/>
    <p:sldId id="280" r:id="rId17"/>
    <p:sldId id="269" r:id="rId18"/>
    <p:sldId id="270" r:id="rId19"/>
    <p:sldId id="302" r:id="rId20"/>
    <p:sldId id="273" r:id="rId21"/>
    <p:sldId id="281" r:id="rId22"/>
    <p:sldId id="274" r:id="rId23"/>
    <p:sldId id="279" r:id="rId24"/>
    <p:sldId id="271" r:id="rId25"/>
    <p:sldId id="282" r:id="rId26"/>
    <p:sldId id="275" r:id="rId27"/>
    <p:sldId id="295" r:id="rId28"/>
    <p:sldId id="296" r:id="rId29"/>
    <p:sldId id="297" r:id="rId30"/>
    <p:sldId id="298" r:id="rId31"/>
    <p:sldId id="288" r:id="rId32"/>
    <p:sldId id="294" r:id="rId33"/>
    <p:sldId id="299" r:id="rId34"/>
    <p:sldId id="300" r:id="rId35"/>
    <p:sldId id="301" r:id="rId36"/>
    <p:sldId id="262" r:id="rId37"/>
    <p:sldId id="263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36B4"/>
    <a:srgbClr val="EED542"/>
    <a:srgbClr val="2BF15A"/>
    <a:srgbClr val="7A75BB"/>
    <a:srgbClr val="21293A"/>
    <a:srgbClr val="4F4F4F"/>
    <a:srgbClr val="FFFFFF"/>
    <a:srgbClr val="1774E6"/>
    <a:srgbClr val="6B6B6B"/>
    <a:srgbClr val="5A9C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1" autoAdjust="0"/>
    <p:restoredTop sz="68107" autoAdjust="0"/>
  </p:normalViewPr>
  <p:slideViewPr>
    <p:cSldViewPr snapToGrid="0">
      <p:cViewPr varScale="1">
        <p:scale>
          <a:sx n="61" d="100"/>
          <a:sy n="61" d="100"/>
        </p:scale>
        <p:origin x="2464" y="1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98FA74-20A5-4B1D-8DCB-1D7F87D60589}" type="doc">
      <dgm:prSet loTypeId="urn:microsoft.com/office/officeart/2005/8/layout/vProcess5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36DDB0C-E1CF-49C5-B7EE-B3C255DC9D7E}">
      <dgm:prSet phldrT="[Text]"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New statute or regulation</a:t>
          </a:r>
        </a:p>
      </dgm:t>
    </dgm:pt>
    <dgm:pt modelId="{6E4E4D3E-80B1-4183-BD99-378334BDA228}" type="parTrans" cxnId="{5B7099EA-5704-41B3-8480-4CC55F538C64}">
      <dgm:prSet/>
      <dgm:spPr/>
      <dgm:t>
        <a:bodyPr/>
        <a:lstStyle/>
        <a:p>
          <a:endParaRPr lang="en-US"/>
        </a:p>
      </dgm:t>
    </dgm:pt>
    <dgm:pt modelId="{09791BD5-CDA9-4709-9759-012B5A9F3F6B}" type="sibTrans" cxnId="{5B7099EA-5704-41B3-8480-4CC55F538C64}">
      <dgm:prSet/>
      <dgm:spPr/>
      <dgm:t>
        <a:bodyPr/>
        <a:lstStyle/>
        <a:p>
          <a:endParaRPr lang="en-US"/>
        </a:p>
      </dgm:t>
    </dgm:pt>
    <dgm:pt modelId="{D556FED0-3D14-44EF-B966-BDF1D40B038B}">
      <dgm:prSet phldrT="[Text]"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DEED &amp; a team of subject matter experts develop course content</a:t>
          </a:r>
        </a:p>
      </dgm:t>
    </dgm:pt>
    <dgm:pt modelId="{BADEA7C4-2818-4ADC-B2DC-FE52402E6E87}" type="parTrans" cxnId="{AC493B99-6CC2-44D4-A28F-C521883A2CB6}">
      <dgm:prSet/>
      <dgm:spPr/>
      <dgm:t>
        <a:bodyPr/>
        <a:lstStyle/>
        <a:p>
          <a:endParaRPr lang="en-US"/>
        </a:p>
      </dgm:t>
    </dgm:pt>
    <dgm:pt modelId="{FD801344-97B4-4393-A8E4-12A5C791BB42}" type="sibTrans" cxnId="{AC493B99-6CC2-44D4-A28F-C521883A2CB6}">
      <dgm:prSet/>
      <dgm:spPr/>
      <dgm:t>
        <a:bodyPr/>
        <a:lstStyle/>
        <a:p>
          <a:endParaRPr lang="en-US"/>
        </a:p>
      </dgm:t>
    </dgm:pt>
    <dgm:pt modelId="{F79D2CAA-1F76-452E-BCD5-CE1D7F5FA167}">
      <dgm:prSet phldrT="[Text]"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Contractor builds the course with professional touches (audio and graphics)</a:t>
          </a:r>
        </a:p>
      </dgm:t>
    </dgm:pt>
    <dgm:pt modelId="{D88EBDFA-F6AF-4A8A-80A9-005B421B4242}" type="parTrans" cxnId="{3D596E66-BA70-423E-AAB2-549E8EADF188}">
      <dgm:prSet/>
      <dgm:spPr/>
      <dgm:t>
        <a:bodyPr/>
        <a:lstStyle/>
        <a:p>
          <a:endParaRPr lang="en-US"/>
        </a:p>
      </dgm:t>
    </dgm:pt>
    <dgm:pt modelId="{8788E765-9A48-4020-A2AE-580FF409CF4D}" type="sibTrans" cxnId="{3D596E66-BA70-423E-AAB2-549E8EADF188}">
      <dgm:prSet/>
      <dgm:spPr/>
      <dgm:t>
        <a:bodyPr/>
        <a:lstStyle/>
        <a:p>
          <a:endParaRPr lang="en-US"/>
        </a:p>
      </dgm:t>
    </dgm:pt>
    <dgm:pt modelId="{54AFD81D-C0C2-4610-BFD4-B6804F89D3E1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The team reconvenes for a thorough review and the final touches are added</a:t>
          </a:r>
        </a:p>
      </dgm:t>
    </dgm:pt>
    <dgm:pt modelId="{D2224587-C601-4C64-B428-68DA7B60A956}" type="parTrans" cxnId="{3C9651D4-542A-4FE9-B717-03383A1A45F2}">
      <dgm:prSet/>
      <dgm:spPr/>
      <dgm:t>
        <a:bodyPr/>
        <a:lstStyle/>
        <a:p>
          <a:endParaRPr lang="en-US"/>
        </a:p>
      </dgm:t>
    </dgm:pt>
    <dgm:pt modelId="{02FAF0FA-76A6-42D3-B17A-B4CDAE05DE94}" type="sibTrans" cxnId="{3C9651D4-542A-4FE9-B717-03383A1A45F2}">
      <dgm:prSet/>
      <dgm:spPr/>
      <dgm:t>
        <a:bodyPr/>
        <a:lstStyle/>
        <a:p>
          <a:endParaRPr lang="en-US"/>
        </a:p>
      </dgm:t>
    </dgm:pt>
    <dgm:pt modelId="{71758E96-99FB-4879-A4DD-8BFD68B9EB99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The course is released for district use</a:t>
          </a:r>
        </a:p>
      </dgm:t>
    </dgm:pt>
    <dgm:pt modelId="{8B4FE6DD-DAC3-4DEE-8975-4E241598694F}" type="parTrans" cxnId="{69B959E2-3369-4883-A821-B6C286777B34}">
      <dgm:prSet/>
      <dgm:spPr/>
      <dgm:t>
        <a:bodyPr/>
        <a:lstStyle/>
        <a:p>
          <a:endParaRPr lang="en-US"/>
        </a:p>
      </dgm:t>
    </dgm:pt>
    <dgm:pt modelId="{1B7662B0-FAEC-4A10-9489-407799733F2E}" type="sibTrans" cxnId="{69B959E2-3369-4883-A821-B6C286777B34}">
      <dgm:prSet/>
      <dgm:spPr/>
      <dgm:t>
        <a:bodyPr/>
        <a:lstStyle/>
        <a:p>
          <a:endParaRPr lang="en-US"/>
        </a:p>
      </dgm:t>
    </dgm:pt>
    <dgm:pt modelId="{63FDA79E-29B9-4A43-851E-89D45AE67904}" type="pres">
      <dgm:prSet presAssocID="{8A98FA74-20A5-4B1D-8DCB-1D7F87D60589}" presName="outerComposite" presStyleCnt="0">
        <dgm:presLayoutVars>
          <dgm:chMax val="5"/>
          <dgm:dir/>
          <dgm:resizeHandles val="exact"/>
        </dgm:presLayoutVars>
      </dgm:prSet>
      <dgm:spPr/>
    </dgm:pt>
    <dgm:pt modelId="{6A4D48FD-9607-4C0F-80E9-03929D2C334D}" type="pres">
      <dgm:prSet presAssocID="{8A98FA74-20A5-4B1D-8DCB-1D7F87D60589}" presName="dummyMaxCanvas" presStyleCnt="0">
        <dgm:presLayoutVars/>
      </dgm:prSet>
      <dgm:spPr/>
    </dgm:pt>
    <dgm:pt modelId="{3D63B53C-586F-415B-BF28-7919DF29DB14}" type="pres">
      <dgm:prSet presAssocID="{8A98FA74-20A5-4B1D-8DCB-1D7F87D60589}" presName="FiveNodes_1" presStyleLbl="node1" presStyleIdx="0" presStyleCnt="5" custScaleX="70340" custLinFactNeighborX="-11887">
        <dgm:presLayoutVars>
          <dgm:bulletEnabled val="1"/>
        </dgm:presLayoutVars>
      </dgm:prSet>
      <dgm:spPr/>
    </dgm:pt>
    <dgm:pt modelId="{93C529AF-B48B-45F0-BCF5-E556C501F66F}" type="pres">
      <dgm:prSet presAssocID="{8A98FA74-20A5-4B1D-8DCB-1D7F87D60589}" presName="FiveNodes_2" presStyleLbl="node1" presStyleIdx="1" presStyleCnt="5" custScaleX="78583" custLinFactNeighborX="-4783">
        <dgm:presLayoutVars>
          <dgm:bulletEnabled val="1"/>
        </dgm:presLayoutVars>
      </dgm:prSet>
      <dgm:spPr/>
    </dgm:pt>
    <dgm:pt modelId="{3052A9A5-6093-44A9-BA47-10481FDB09D6}" type="pres">
      <dgm:prSet presAssocID="{8A98FA74-20A5-4B1D-8DCB-1D7F87D60589}" presName="FiveNodes_3" presStyleLbl="node1" presStyleIdx="2" presStyleCnt="5" custScaleX="72845" custLinFactNeighborX="1472" custLinFactNeighborY="-1063">
        <dgm:presLayoutVars>
          <dgm:bulletEnabled val="1"/>
        </dgm:presLayoutVars>
      </dgm:prSet>
      <dgm:spPr/>
    </dgm:pt>
    <dgm:pt modelId="{C5B32E01-16DA-4FA3-A5CE-A33FF3BB0CE6}" type="pres">
      <dgm:prSet presAssocID="{8A98FA74-20A5-4B1D-8DCB-1D7F87D60589}" presName="FiveNodes_4" presStyleLbl="node1" presStyleIdx="3" presStyleCnt="5" custScaleX="77041" custLinFactNeighborX="7358" custLinFactNeighborY="-1563">
        <dgm:presLayoutVars>
          <dgm:bulletEnabled val="1"/>
        </dgm:presLayoutVars>
      </dgm:prSet>
      <dgm:spPr/>
    </dgm:pt>
    <dgm:pt modelId="{16C10167-0CB4-4783-B25B-77F8E5F3DDF0}" type="pres">
      <dgm:prSet presAssocID="{8A98FA74-20A5-4B1D-8DCB-1D7F87D60589}" presName="FiveNodes_5" presStyleLbl="node1" presStyleIdx="4" presStyleCnt="5" custScaleX="72777" custLinFactNeighborX="9565" custLinFactNeighborY="-4688">
        <dgm:presLayoutVars>
          <dgm:bulletEnabled val="1"/>
        </dgm:presLayoutVars>
      </dgm:prSet>
      <dgm:spPr/>
    </dgm:pt>
    <dgm:pt modelId="{6C391F8D-3079-47B9-AA51-87801342048F}" type="pres">
      <dgm:prSet presAssocID="{8A98FA74-20A5-4B1D-8DCB-1D7F87D60589}" presName="FiveConn_1-2" presStyleLbl="fgAccFollowNode1" presStyleIdx="0" presStyleCnt="4" custLinFactX="-138990" custLinFactNeighborX="-200000" custLinFactNeighborY="-4808">
        <dgm:presLayoutVars>
          <dgm:bulletEnabled val="1"/>
        </dgm:presLayoutVars>
      </dgm:prSet>
      <dgm:spPr/>
    </dgm:pt>
    <dgm:pt modelId="{794C1BFD-2C7B-4024-8149-4095C769C64E}" type="pres">
      <dgm:prSet presAssocID="{8A98FA74-20A5-4B1D-8DCB-1D7F87D60589}" presName="FiveConn_2-3" presStyleLbl="fgAccFollowNode1" presStyleIdx="1" presStyleCnt="4" custLinFactX="-100000" custLinFactNeighborX="-145192" custLinFactNeighborY="-4807">
        <dgm:presLayoutVars>
          <dgm:bulletEnabled val="1"/>
        </dgm:presLayoutVars>
      </dgm:prSet>
      <dgm:spPr/>
    </dgm:pt>
    <dgm:pt modelId="{53ED134B-DC49-46A1-A16B-2C4E6B60C39F}" type="pres">
      <dgm:prSet presAssocID="{8A98FA74-20A5-4B1D-8DCB-1D7F87D60589}" presName="FiveConn_3-4" presStyleLbl="fgAccFollowNode1" presStyleIdx="2" presStyleCnt="4" custLinFactX="-87524" custLinFactNeighborX="-100000" custLinFactNeighborY="-7619">
        <dgm:presLayoutVars>
          <dgm:bulletEnabled val="1"/>
        </dgm:presLayoutVars>
      </dgm:prSet>
      <dgm:spPr/>
    </dgm:pt>
    <dgm:pt modelId="{D2AAF153-5870-4130-BD2B-21524EA3604C}" type="pres">
      <dgm:prSet presAssocID="{8A98FA74-20A5-4B1D-8DCB-1D7F87D60589}" presName="FiveConn_4-5" presStyleLbl="fgAccFollowNode1" presStyleIdx="3" presStyleCnt="4" custLinFactX="-18762" custLinFactNeighborX="-100000" custLinFactNeighborY="-14423">
        <dgm:presLayoutVars>
          <dgm:bulletEnabled val="1"/>
        </dgm:presLayoutVars>
      </dgm:prSet>
      <dgm:spPr/>
    </dgm:pt>
    <dgm:pt modelId="{2542F227-72D0-4AAC-930C-E21A7F0A3F21}" type="pres">
      <dgm:prSet presAssocID="{8A98FA74-20A5-4B1D-8DCB-1D7F87D60589}" presName="FiveNodes_1_text" presStyleLbl="node1" presStyleIdx="4" presStyleCnt="5">
        <dgm:presLayoutVars>
          <dgm:bulletEnabled val="1"/>
        </dgm:presLayoutVars>
      </dgm:prSet>
      <dgm:spPr/>
    </dgm:pt>
    <dgm:pt modelId="{4A7AE55B-3CEF-4C36-8D63-067ED466E2D0}" type="pres">
      <dgm:prSet presAssocID="{8A98FA74-20A5-4B1D-8DCB-1D7F87D60589}" presName="FiveNodes_2_text" presStyleLbl="node1" presStyleIdx="4" presStyleCnt="5">
        <dgm:presLayoutVars>
          <dgm:bulletEnabled val="1"/>
        </dgm:presLayoutVars>
      </dgm:prSet>
      <dgm:spPr/>
    </dgm:pt>
    <dgm:pt modelId="{17B39491-D097-4B58-AD87-21CFEBF4AACA}" type="pres">
      <dgm:prSet presAssocID="{8A98FA74-20A5-4B1D-8DCB-1D7F87D60589}" presName="FiveNodes_3_text" presStyleLbl="node1" presStyleIdx="4" presStyleCnt="5">
        <dgm:presLayoutVars>
          <dgm:bulletEnabled val="1"/>
        </dgm:presLayoutVars>
      </dgm:prSet>
      <dgm:spPr/>
    </dgm:pt>
    <dgm:pt modelId="{A2552D11-1AF9-48E1-8A02-EEF8D95B9122}" type="pres">
      <dgm:prSet presAssocID="{8A98FA74-20A5-4B1D-8DCB-1D7F87D60589}" presName="FiveNodes_4_text" presStyleLbl="node1" presStyleIdx="4" presStyleCnt="5">
        <dgm:presLayoutVars>
          <dgm:bulletEnabled val="1"/>
        </dgm:presLayoutVars>
      </dgm:prSet>
      <dgm:spPr/>
    </dgm:pt>
    <dgm:pt modelId="{E3873618-D948-4F67-8299-D7A87E26FF50}" type="pres">
      <dgm:prSet presAssocID="{8A98FA74-20A5-4B1D-8DCB-1D7F87D60589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71093C1F-5CB2-4275-B82A-E55C1004E7A6}" type="presOf" srcId="{09791BD5-CDA9-4709-9759-012B5A9F3F6B}" destId="{6C391F8D-3079-47B9-AA51-87801342048F}" srcOrd="0" destOrd="0" presId="urn:microsoft.com/office/officeart/2005/8/layout/vProcess5"/>
    <dgm:cxn modelId="{C8B86322-0726-4CA0-91F6-92B19E588EB7}" type="presOf" srcId="{136DDB0C-E1CF-49C5-B7EE-B3C255DC9D7E}" destId="{2542F227-72D0-4AAC-930C-E21A7F0A3F21}" srcOrd="1" destOrd="0" presId="urn:microsoft.com/office/officeart/2005/8/layout/vProcess5"/>
    <dgm:cxn modelId="{B9E25752-E7B7-490D-88E1-CBD85DDAB431}" type="presOf" srcId="{71758E96-99FB-4879-A4DD-8BFD68B9EB99}" destId="{E3873618-D948-4F67-8299-D7A87E26FF50}" srcOrd="1" destOrd="0" presId="urn:microsoft.com/office/officeart/2005/8/layout/vProcess5"/>
    <dgm:cxn modelId="{DBE68260-6239-4087-AE80-0891DB76828B}" type="presOf" srcId="{136DDB0C-E1CF-49C5-B7EE-B3C255DC9D7E}" destId="{3D63B53C-586F-415B-BF28-7919DF29DB14}" srcOrd="0" destOrd="0" presId="urn:microsoft.com/office/officeart/2005/8/layout/vProcess5"/>
    <dgm:cxn modelId="{989AD461-3537-4288-A12D-A63465F78B28}" type="presOf" srcId="{D556FED0-3D14-44EF-B966-BDF1D40B038B}" destId="{4A7AE55B-3CEF-4C36-8D63-067ED466E2D0}" srcOrd="1" destOrd="0" presId="urn:microsoft.com/office/officeart/2005/8/layout/vProcess5"/>
    <dgm:cxn modelId="{3D596E66-BA70-423E-AAB2-549E8EADF188}" srcId="{8A98FA74-20A5-4B1D-8DCB-1D7F87D60589}" destId="{F79D2CAA-1F76-452E-BCD5-CE1D7F5FA167}" srcOrd="2" destOrd="0" parTransId="{D88EBDFA-F6AF-4A8A-80A9-005B421B4242}" sibTransId="{8788E765-9A48-4020-A2AE-580FF409CF4D}"/>
    <dgm:cxn modelId="{F9069468-6766-4D40-A1A0-E466AA984D0A}" type="presOf" srcId="{54AFD81D-C0C2-4610-BFD4-B6804F89D3E1}" destId="{C5B32E01-16DA-4FA3-A5CE-A33FF3BB0CE6}" srcOrd="0" destOrd="0" presId="urn:microsoft.com/office/officeart/2005/8/layout/vProcess5"/>
    <dgm:cxn modelId="{7F2E8D6D-AF09-4EDB-90D0-30861FEE12C4}" type="presOf" srcId="{8788E765-9A48-4020-A2AE-580FF409CF4D}" destId="{53ED134B-DC49-46A1-A16B-2C4E6B60C39F}" srcOrd="0" destOrd="0" presId="urn:microsoft.com/office/officeart/2005/8/layout/vProcess5"/>
    <dgm:cxn modelId="{964AA975-625D-4DF6-8922-2081F7E3B1AB}" type="presOf" srcId="{54AFD81D-C0C2-4610-BFD4-B6804F89D3E1}" destId="{A2552D11-1AF9-48E1-8A02-EEF8D95B9122}" srcOrd="1" destOrd="0" presId="urn:microsoft.com/office/officeart/2005/8/layout/vProcess5"/>
    <dgm:cxn modelId="{AC493B99-6CC2-44D4-A28F-C521883A2CB6}" srcId="{8A98FA74-20A5-4B1D-8DCB-1D7F87D60589}" destId="{D556FED0-3D14-44EF-B966-BDF1D40B038B}" srcOrd="1" destOrd="0" parTransId="{BADEA7C4-2818-4ADC-B2DC-FE52402E6E87}" sibTransId="{FD801344-97B4-4393-A8E4-12A5C791BB42}"/>
    <dgm:cxn modelId="{ABC0E1BD-A2DE-42D9-BC86-ACF2967F6B15}" type="presOf" srcId="{8A98FA74-20A5-4B1D-8DCB-1D7F87D60589}" destId="{63FDA79E-29B9-4A43-851E-89D45AE67904}" srcOrd="0" destOrd="0" presId="urn:microsoft.com/office/officeart/2005/8/layout/vProcess5"/>
    <dgm:cxn modelId="{D78D58C2-B133-45AB-BAC8-069DF7BE091B}" type="presOf" srcId="{D556FED0-3D14-44EF-B966-BDF1D40B038B}" destId="{93C529AF-B48B-45F0-BCF5-E556C501F66F}" srcOrd="0" destOrd="0" presId="urn:microsoft.com/office/officeart/2005/8/layout/vProcess5"/>
    <dgm:cxn modelId="{F049E1C3-B215-4C2A-9E34-716BC5D2E14F}" type="presOf" srcId="{F79D2CAA-1F76-452E-BCD5-CE1D7F5FA167}" destId="{3052A9A5-6093-44A9-BA47-10481FDB09D6}" srcOrd="0" destOrd="0" presId="urn:microsoft.com/office/officeart/2005/8/layout/vProcess5"/>
    <dgm:cxn modelId="{007A6DD1-A541-4A50-8C6D-1ACBD36C80A4}" type="presOf" srcId="{02FAF0FA-76A6-42D3-B17A-B4CDAE05DE94}" destId="{D2AAF153-5870-4130-BD2B-21524EA3604C}" srcOrd="0" destOrd="0" presId="urn:microsoft.com/office/officeart/2005/8/layout/vProcess5"/>
    <dgm:cxn modelId="{3C9651D4-542A-4FE9-B717-03383A1A45F2}" srcId="{8A98FA74-20A5-4B1D-8DCB-1D7F87D60589}" destId="{54AFD81D-C0C2-4610-BFD4-B6804F89D3E1}" srcOrd="3" destOrd="0" parTransId="{D2224587-C601-4C64-B428-68DA7B60A956}" sibTransId="{02FAF0FA-76A6-42D3-B17A-B4CDAE05DE94}"/>
    <dgm:cxn modelId="{C33272D4-5F8C-4E62-B178-FFC9C571FE41}" type="presOf" srcId="{F79D2CAA-1F76-452E-BCD5-CE1D7F5FA167}" destId="{17B39491-D097-4B58-AD87-21CFEBF4AACA}" srcOrd="1" destOrd="0" presId="urn:microsoft.com/office/officeart/2005/8/layout/vProcess5"/>
    <dgm:cxn modelId="{7A63F5DD-2837-413E-801F-6B47701FBFA9}" type="presOf" srcId="{71758E96-99FB-4879-A4DD-8BFD68B9EB99}" destId="{16C10167-0CB4-4783-B25B-77F8E5F3DDF0}" srcOrd="0" destOrd="0" presId="urn:microsoft.com/office/officeart/2005/8/layout/vProcess5"/>
    <dgm:cxn modelId="{69B959E2-3369-4883-A821-B6C286777B34}" srcId="{8A98FA74-20A5-4B1D-8DCB-1D7F87D60589}" destId="{71758E96-99FB-4879-A4DD-8BFD68B9EB99}" srcOrd="4" destOrd="0" parTransId="{8B4FE6DD-DAC3-4DEE-8975-4E241598694F}" sibTransId="{1B7662B0-FAEC-4A10-9489-407799733F2E}"/>
    <dgm:cxn modelId="{E96467E6-1431-4C0F-8B84-6B4E05072EB6}" type="presOf" srcId="{FD801344-97B4-4393-A8E4-12A5C791BB42}" destId="{794C1BFD-2C7B-4024-8149-4095C769C64E}" srcOrd="0" destOrd="0" presId="urn:microsoft.com/office/officeart/2005/8/layout/vProcess5"/>
    <dgm:cxn modelId="{5B7099EA-5704-41B3-8480-4CC55F538C64}" srcId="{8A98FA74-20A5-4B1D-8DCB-1D7F87D60589}" destId="{136DDB0C-E1CF-49C5-B7EE-B3C255DC9D7E}" srcOrd="0" destOrd="0" parTransId="{6E4E4D3E-80B1-4183-BD99-378334BDA228}" sibTransId="{09791BD5-CDA9-4709-9759-012B5A9F3F6B}"/>
    <dgm:cxn modelId="{C2BBDF42-87A8-4253-B44D-24706A86151B}" type="presParOf" srcId="{63FDA79E-29B9-4A43-851E-89D45AE67904}" destId="{6A4D48FD-9607-4C0F-80E9-03929D2C334D}" srcOrd="0" destOrd="0" presId="urn:microsoft.com/office/officeart/2005/8/layout/vProcess5"/>
    <dgm:cxn modelId="{F62F3C08-5E0C-447B-9DA5-605604913277}" type="presParOf" srcId="{63FDA79E-29B9-4A43-851E-89D45AE67904}" destId="{3D63B53C-586F-415B-BF28-7919DF29DB14}" srcOrd="1" destOrd="0" presId="urn:microsoft.com/office/officeart/2005/8/layout/vProcess5"/>
    <dgm:cxn modelId="{6D2D715D-CB55-4229-9B13-300EBDB4C1FC}" type="presParOf" srcId="{63FDA79E-29B9-4A43-851E-89D45AE67904}" destId="{93C529AF-B48B-45F0-BCF5-E556C501F66F}" srcOrd="2" destOrd="0" presId="urn:microsoft.com/office/officeart/2005/8/layout/vProcess5"/>
    <dgm:cxn modelId="{1F1DEEA0-5912-4E2B-B412-215DC7DEFD21}" type="presParOf" srcId="{63FDA79E-29B9-4A43-851E-89D45AE67904}" destId="{3052A9A5-6093-44A9-BA47-10481FDB09D6}" srcOrd="3" destOrd="0" presId="urn:microsoft.com/office/officeart/2005/8/layout/vProcess5"/>
    <dgm:cxn modelId="{58D503B1-D5C2-4F72-B512-99B5A717E8FC}" type="presParOf" srcId="{63FDA79E-29B9-4A43-851E-89D45AE67904}" destId="{C5B32E01-16DA-4FA3-A5CE-A33FF3BB0CE6}" srcOrd="4" destOrd="0" presId="urn:microsoft.com/office/officeart/2005/8/layout/vProcess5"/>
    <dgm:cxn modelId="{46FA8666-2195-4045-9A1C-45DFB2C3C40C}" type="presParOf" srcId="{63FDA79E-29B9-4A43-851E-89D45AE67904}" destId="{16C10167-0CB4-4783-B25B-77F8E5F3DDF0}" srcOrd="5" destOrd="0" presId="urn:microsoft.com/office/officeart/2005/8/layout/vProcess5"/>
    <dgm:cxn modelId="{AF85DCF6-8BDB-4C1E-BD0A-EF1E6ACAFFB3}" type="presParOf" srcId="{63FDA79E-29B9-4A43-851E-89D45AE67904}" destId="{6C391F8D-3079-47B9-AA51-87801342048F}" srcOrd="6" destOrd="0" presId="urn:microsoft.com/office/officeart/2005/8/layout/vProcess5"/>
    <dgm:cxn modelId="{D46C5112-B9DB-4548-9F28-3E14E99AF2A5}" type="presParOf" srcId="{63FDA79E-29B9-4A43-851E-89D45AE67904}" destId="{794C1BFD-2C7B-4024-8149-4095C769C64E}" srcOrd="7" destOrd="0" presId="urn:microsoft.com/office/officeart/2005/8/layout/vProcess5"/>
    <dgm:cxn modelId="{8BEEDF32-CC64-40E8-A58F-DADE3BF6FD95}" type="presParOf" srcId="{63FDA79E-29B9-4A43-851E-89D45AE67904}" destId="{53ED134B-DC49-46A1-A16B-2C4E6B60C39F}" srcOrd="8" destOrd="0" presId="urn:microsoft.com/office/officeart/2005/8/layout/vProcess5"/>
    <dgm:cxn modelId="{BB0ACAEB-1C5B-4447-80AD-2B9E7346ACE8}" type="presParOf" srcId="{63FDA79E-29B9-4A43-851E-89D45AE67904}" destId="{D2AAF153-5870-4130-BD2B-21524EA3604C}" srcOrd="9" destOrd="0" presId="urn:microsoft.com/office/officeart/2005/8/layout/vProcess5"/>
    <dgm:cxn modelId="{64ABF813-4725-497C-88DA-0046576088DA}" type="presParOf" srcId="{63FDA79E-29B9-4A43-851E-89D45AE67904}" destId="{2542F227-72D0-4AAC-930C-E21A7F0A3F21}" srcOrd="10" destOrd="0" presId="urn:microsoft.com/office/officeart/2005/8/layout/vProcess5"/>
    <dgm:cxn modelId="{52F5A574-F0EF-491D-B29F-F9AC1DD855A0}" type="presParOf" srcId="{63FDA79E-29B9-4A43-851E-89D45AE67904}" destId="{4A7AE55B-3CEF-4C36-8D63-067ED466E2D0}" srcOrd="11" destOrd="0" presId="urn:microsoft.com/office/officeart/2005/8/layout/vProcess5"/>
    <dgm:cxn modelId="{EE57E0BC-D905-49B3-A6A0-14111FADCB7A}" type="presParOf" srcId="{63FDA79E-29B9-4A43-851E-89D45AE67904}" destId="{17B39491-D097-4B58-AD87-21CFEBF4AACA}" srcOrd="12" destOrd="0" presId="urn:microsoft.com/office/officeart/2005/8/layout/vProcess5"/>
    <dgm:cxn modelId="{A68623C9-0824-407C-925E-C0F4F34711CB}" type="presParOf" srcId="{63FDA79E-29B9-4A43-851E-89D45AE67904}" destId="{A2552D11-1AF9-48E1-8A02-EEF8D95B9122}" srcOrd="13" destOrd="0" presId="urn:microsoft.com/office/officeart/2005/8/layout/vProcess5"/>
    <dgm:cxn modelId="{293CE0BF-2C93-4E59-A2E5-CE21FAAC91E8}" type="presParOf" srcId="{63FDA79E-29B9-4A43-851E-89D45AE67904}" destId="{E3873618-D948-4F67-8299-D7A87E26FF5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63B53C-586F-415B-BF28-7919DF29DB14}">
      <dsp:nvSpPr>
        <dsp:cNvPr id="0" name=""/>
        <dsp:cNvSpPr/>
      </dsp:nvSpPr>
      <dsp:spPr>
        <a:xfrm>
          <a:off x="182865" y="0"/>
          <a:ext cx="4370629" cy="8880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New statute or regulation</a:t>
          </a:r>
        </a:p>
      </dsp:txBody>
      <dsp:txXfrm>
        <a:off x="208874" y="26009"/>
        <a:ext cx="3608088" cy="836006"/>
      </dsp:txXfrm>
    </dsp:sp>
    <dsp:sp modelId="{93C529AF-B48B-45F0-BCF5-E556C501F66F}">
      <dsp:nvSpPr>
        <dsp:cNvPr id="0" name=""/>
        <dsp:cNvSpPr/>
      </dsp:nvSpPr>
      <dsp:spPr>
        <a:xfrm>
          <a:off x="832186" y="1011360"/>
          <a:ext cx="4882814" cy="8880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2598923"/>
                <a:satOff val="-11992"/>
                <a:lumOff val="4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598923"/>
                <a:satOff val="-11992"/>
                <a:lumOff val="4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598923"/>
                <a:satOff val="-11992"/>
                <a:lumOff val="4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DEED &amp; a team of subject matter experts develop course content</a:t>
          </a:r>
        </a:p>
      </dsp:txBody>
      <dsp:txXfrm>
        <a:off x="858195" y="1037369"/>
        <a:ext cx="4012577" cy="836006"/>
      </dsp:txXfrm>
    </dsp:sp>
    <dsp:sp modelId="{3052A9A5-6093-44A9-BA47-10481FDB09D6}">
      <dsp:nvSpPr>
        <dsp:cNvPr id="0" name=""/>
        <dsp:cNvSpPr/>
      </dsp:nvSpPr>
      <dsp:spPr>
        <a:xfrm>
          <a:off x="1863113" y="2013282"/>
          <a:ext cx="4526279" cy="8880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Contractor builds the course with professional touches (audio and graphics)</a:t>
          </a:r>
        </a:p>
      </dsp:txBody>
      <dsp:txXfrm>
        <a:off x="1889122" y="2039291"/>
        <a:ext cx="3715787" cy="836006"/>
      </dsp:txXfrm>
    </dsp:sp>
    <dsp:sp modelId="{C5B32E01-16DA-4FA3-A5CE-A33FF3BB0CE6}">
      <dsp:nvSpPr>
        <dsp:cNvPr id="0" name=""/>
        <dsp:cNvSpPr/>
      </dsp:nvSpPr>
      <dsp:spPr>
        <a:xfrm>
          <a:off x="2562485" y="3020203"/>
          <a:ext cx="4787001" cy="8880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7796769"/>
                <a:satOff val="-35976"/>
                <a:lumOff val="13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7796769"/>
                <a:satOff val="-35976"/>
                <a:lumOff val="13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7796769"/>
                <a:satOff val="-35976"/>
                <a:lumOff val="13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The team reconvenes for a thorough review and the final touches are added</a:t>
          </a:r>
        </a:p>
      </dsp:txBody>
      <dsp:txXfrm>
        <a:off x="2588494" y="3046212"/>
        <a:ext cx="3932819" cy="836006"/>
      </dsp:txXfrm>
    </dsp:sp>
    <dsp:sp modelId="{16C10167-0CB4-4783-B25B-77F8E5F3DDF0}">
      <dsp:nvSpPr>
        <dsp:cNvPr id="0" name=""/>
        <dsp:cNvSpPr/>
      </dsp:nvSpPr>
      <dsp:spPr>
        <a:xfrm>
          <a:off x="3296092" y="4003813"/>
          <a:ext cx="4522054" cy="8880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The course is released for district use</a:t>
          </a:r>
        </a:p>
      </dsp:txBody>
      <dsp:txXfrm>
        <a:off x="3322101" y="4029822"/>
        <a:ext cx="3712270" cy="836006"/>
      </dsp:txXfrm>
    </dsp:sp>
    <dsp:sp modelId="{6C391F8D-3079-47B9-AA51-87801342048F}">
      <dsp:nvSpPr>
        <dsp:cNvPr id="0" name=""/>
        <dsp:cNvSpPr/>
      </dsp:nvSpPr>
      <dsp:spPr>
        <a:xfrm>
          <a:off x="3679657" y="620998"/>
          <a:ext cx="577215" cy="577215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3809530" y="620998"/>
        <a:ext cx="317469" cy="434354"/>
      </dsp:txXfrm>
    </dsp:sp>
    <dsp:sp modelId="{794C1BFD-2C7B-4024-8149-4095C769C64E}">
      <dsp:nvSpPr>
        <dsp:cNvPr id="0" name=""/>
        <dsp:cNvSpPr/>
      </dsp:nvSpPr>
      <dsp:spPr>
        <a:xfrm>
          <a:off x="4685074" y="1632365"/>
          <a:ext cx="577215" cy="577215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3837973"/>
            <a:satOff val="-20420"/>
            <a:lumOff val="-1163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3837973"/>
              <a:satOff val="-20420"/>
              <a:lumOff val="-116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4814947" y="1632365"/>
        <a:ext cx="317469" cy="434354"/>
      </dsp:txXfrm>
    </dsp:sp>
    <dsp:sp modelId="{53ED134B-DC49-46A1-A16B-2C4E6B60C39F}">
      <dsp:nvSpPr>
        <dsp:cNvPr id="0" name=""/>
        <dsp:cNvSpPr/>
      </dsp:nvSpPr>
      <dsp:spPr>
        <a:xfrm>
          <a:off x="5481944" y="2612694"/>
          <a:ext cx="577215" cy="577215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7675946"/>
            <a:satOff val="-40841"/>
            <a:lumOff val="-2327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7675946"/>
              <a:satOff val="-40841"/>
              <a:lumOff val="-232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5611817" y="2612694"/>
        <a:ext cx="317469" cy="434354"/>
      </dsp:txXfrm>
    </dsp:sp>
    <dsp:sp modelId="{D2AAF153-5870-4130-BD2B-21524EA3604C}">
      <dsp:nvSpPr>
        <dsp:cNvPr id="0" name=""/>
        <dsp:cNvSpPr/>
      </dsp:nvSpPr>
      <dsp:spPr>
        <a:xfrm>
          <a:off x="6342850" y="3594648"/>
          <a:ext cx="577215" cy="577215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6472723" y="3594648"/>
        <a:ext cx="317469" cy="4343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84C370-440A-4FFA-A4C1-C1591F4C0BB5}" type="datetime1">
              <a:rPr lang="en-US" smtClean="0"/>
              <a:t>4/27/18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An Excellent Education for Every Student Every Day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5956B-FAAC-4502-B9AF-FDF5329DB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183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3E5DA2-502F-4928-8080-C120016A9E03}" type="datetime1">
              <a:rPr lang="en-US" smtClean="0"/>
              <a:t>4/27/18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An Excellent Education for Every Student Every Day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7AB3E-3E92-4553-BAA2-302AC4B5F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5864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An Excellent Education for Every Student Every Day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22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An Excellent Education for Every Student Every Day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93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An Excellent Education for Every Student Every Day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3509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An Excellent Education for Every Student Every Day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4449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An Excellent Education for Every Student Every Day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8470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An Excellent Education for Every Student Every Day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4411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An Excellent Education for Every Student Every Day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178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aseline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An Excellent Education for Every Student Every Day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936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An Excellent Education for Every Student Every Day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6469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An Excellent Education for Every Student Every Day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863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An Excellent Education for Every Student Every Day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90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An Excellent Education for Every Student Every Day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538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An Excellent Education for Every Student Every Day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1941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An Excellent Education for Every Student Every Day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613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An Excellent Education for Every Student Every Day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418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An Excellent Education for Every Student Every Day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825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An Excellent Education for Every Student Every Day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730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An Excellent Education for Every Student Every Day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409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2D0CC-3C78-4849-B1CC-3C719B3B83A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182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An Excellent Education for Every Student Every Day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4078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An Excellent Education for Every Student Every Day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078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2D0CC-3C78-4849-B1CC-3C719B3B83A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108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An Excellent Education for Every Student Every Day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4193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2D0CC-3C78-4849-B1CC-3C719B3B83A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649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2D0CC-3C78-4849-B1CC-3C719B3B83A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8964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An Excellent Education for Every Student Every Day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597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Every DEED presentation should end with</a:t>
            </a:r>
            <a:r>
              <a:rPr lang="en-US" baseline="0" dirty="0"/>
              <a:t> </a:t>
            </a:r>
            <a:r>
              <a:rPr lang="en-US" baseline="0"/>
              <a:t>this slide.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An Excellent Education for Every Student Every Day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641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An Excellent Education for Every Student Every Day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16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An Excellent Education for Every Student Every Day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30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An Excellent Education for Every Student Every Day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605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An Excellent Education for Every Student Every Day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778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An Excellent Education for Every Student Every Day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583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An Excellent Education for Every Student Every Day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497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1114" y="6401706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/>
              <a:t>· An Excellent Education for Every Student Every Day ·</a:t>
            </a:r>
          </a:p>
        </p:txBody>
      </p:sp>
    </p:spTree>
    <p:extLst>
      <p:ext uri="{BB962C8B-B14F-4D97-AF65-F5344CB8AC3E}">
        <p14:creationId xmlns:p14="http://schemas.microsoft.com/office/powerpoint/2010/main" val="805968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1114" y="6401706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/>
              <a:t>· An Excellent Education for Every Student Every Day ·</a:t>
            </a:r>
          </a:p>
        </p:txBody>
      </p:sp>
    </p:spTree>
    <p:extLst>
      <p:ext uri="{BB962C8B-B14F-4D97-AF65-F5344CB8AC3E}">
        <p14:creationId xmlns:p14="http://schemas.microsoft.com/office/powerpoint/2010/main" val="2332374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4F4F4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1114" y="6401706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/>
              <a:t>· An Excellent Education for Every Student Every Day ·</a:t>
            </a:r>
          </a:p>
        </p:txBody>
      </p:sp>
    </p:spTree>
    <p:extLst>
      <p:ext uri="{BB962C8B-B14F-4D97-AF65-F5344CB8AC3E}">
        <p14:creationId xmlns:p14="http://schemas.microsoft.com/office/powerpoint/2010/main" val="2944674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1114" y="6401706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/>
              <a:t>· An Excellent Education for Every Student Every Day ·</a:t>
            </a:r>
          </a:p>
        </p:txBody>
      </p:sp>
    </p:spTree>
    <p:extLst>
      <p:ext uri="{BB962C8B-B14F-4D97-AF65-F5344CB8AC3E}">
        <p14:creationId xmlns:p14="http://schemas.microsoft.com/office/powerpoint/2010/main" val="1827564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457950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1114" y="6401706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/>
              <a:t>· An Excellent Education for Every Student Every Day ·</a:t>
            </a:r>
          </a:p>
        </p:txBody>
      </p:sp>
    </p:spTree>
    <p:extLst>
      <p:ext uri="{BB962C8B-B14F-4D97-AF65-F5344CB8AC3E}">
        <p14:creationId xmlns:p14="http://schemas.microsoft.com/office/powerpoint/2010/main" val="4101213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1114" y="6401706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/>
              <a:t>· An Excellent Education for Every Student Every Day ·</a:t>
            </a:r>
          </a:p>
        </p:txBody>
      </p:sp>
    </p:spTree>
    <p:extLst>
      <p:ext uri="{BB962C8B-B14F-4D97-AF65-F5344CB8AC3E}">
        <p14:creationId xmlns:p14="http://schemas.microsoft.com/office/powerpoint/2010/main" val="294811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1114" y="6401706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/>
              <a:t>· An Excellent Education for Every Student Every Day ·</a:t>
            </a:r>
          </a:p>
        </p:txBody>
      </p:sp>
    </p:spTree>
    <p:extLst>
      <p:ext uri="{BB962C8B-B14F-4D97-AF65-F5344CB8AC3E}">
        <p14:creationId xmlns:p14="http://schemas.microsoft.com/office/powerpoint/2010/main" val="184800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1114" y="6401706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/>
              <a:t>· An Excellent Education for Every Student Every Day ·</a:t>
            </a:r>
          </a:p>
        </p:txBody>
      </p:sp>
    </p:spTree>
    <p:extLst>
      <p:ext uri="{BB962C8B-B14F-4D97-AF65-F5344CB8AC3E}">
        <p14:creationId xmlns:p14="http://schemas.microsoft.com/office/powerpoint/2010/main" val="2823174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1114" y="6401706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/>
              <a:t>· An Excellent Education for Every Student Every Day ·</a:t>
            </a:r>
          </a:p>
        </p:txBody>
      </p:sp>
    </p:spTree>
    <p:extLst>
      <p:ext uri="{BB962C8B-B14F-4D97-AF65-F5344CB8AC3E}">
        <p14:creationId xmlns:p14="http://schemas.microsoft.com/office/powerpoint/2010/main" val="1811036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7" y="6147471"/>
            <a:ext cx="670687" cy="62752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1114" y="6401706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/>
              <a:t>· An Excellent Education for Every Student Every Day ·</a:t>
            </a:r>
          </a:p>
        </p:txBody>
      </p:sp>
    </p:spTree>
    <p:extLst>
      <p:ext uri="{BB962C8B-B14F-4D97-AF65-F5344CB8AC3E}">
        <p14:creationId xmlns:p14="http://schemas.microsoft.com/office/powerpoint/2010/main" val="582695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F4F4F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F4F4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F4F4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F4F4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F4F4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F4F4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alaska.gov/ELearnin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wO45La_NVo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livebinders.com/play/play?id=2144135#anchor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4.png"/><Relationship Id="rId4" Type="http://schemas.openxmlformats.org/officeDocument/2006/relationships/hyperlink" Target="https://training.fema.gov/programs/emischool/emischool.aspx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Samantha.Wilson@Alaska.gov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alaska.gov/ELearning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82929"/>
            <a:ext cx="7873314" cy="290167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Making School Health      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&amp; 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Safety Manageable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3457" y="4051743"/>
            <a:ext cx="6858000" cy="2181542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Alaska Department of Education &amp; Early Development</a:t>
            </a:r>
          </a:p>
          <a:p>
            <a:endParaRPr lang="en-US" b="1" dirty="0"/>
          </a:p>
          <a:p>
            <a:r>
              <a:rPr lang="en-US" b="1" dirty="0"/>
              <a:t>Kami Moore, Program Coordinator </a:t>
            </a:r>
          </a:p>
          <a:p>
            <a:r>
              <a:rPr lang="en-US" b="1" dirty="0"/>
              <a:t>Samantha Wilson, Program Coordinator</a:t>
            </a:r>
          </a:p>
          <a:p>
            <a:endParaRPr lang="en-US" dirty="0"/>
          </a:p>
          <a:p>
            <a:r>
              <a:rPr lang="en-US" b="1" dirty="0"/>
              <a:t>April 26, 2018</a:t>
            </a:r>
          </a:p>
        </p:txBody>
      </p:sp>
    </p:spTree>
    <p:extLst>
      <p:ext uri="{BB962C8B-B14F-4D97-AF65-F5344CB8AC3E}">
        <p14:creationId xmlns:p14="http://schemas.microsoft.com/office/powerpoint/2010/main" val="491188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4654" y="213519"/>
            <a:ext cx="3095716" cy="17944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974" y="0"/>
            <a:ext cx="7886700" cy="1325563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Georgia" panose="02040502050405020303" pitchFamily="18" charset="0"/>
              </a:rPr>
              <a:t>AS 14.33.100 (a)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Each district shall develop a model school crisis response plan for use by each school in the district… </a:t>
            </a:r>
          </a:p>
          <a:p>
            <a:r>
              <a:rPr lang="en-US" dirty="0"/>
              <a:t>Each school shall form a crisis response team consisting of the: </a:t>
            </a:r>
          </a:p>
          <a:p>
            <a:pPr lvl="1"/>
            <a:r>
              <a:rPr lang="en-US" dirty="0"/>
              <a:t>principal</a:t>
            </a:r>
          </a:p>
          <a:p>
            <a:pPr lvl="1"/>
            <a:r>
              <a:rPr lang="en-US" dirty="0"/>
              <a:t>one certified member of the school staff </a:t>
            </a:r>
          </a:p>
          <a:p>
            <a:pPr lvl="1"/>
            <a:r>
              <a:rPr lang="en-US" dirty="0"/>
              <a:t>one classified member of the school staff</a:t>
            </a:r>
          </a:p>
          <a:p>
            <a:pPr lvl="1"/>
            <a:r>
              <a:rPr lang="en-US" dirty="0"/>
              <a:t>one parent whose child attends the school. </a:t>
            </a:r>
          </a:p>
          <a:p>
            <a:r>
              <a:rPr lang="en-US" dirty="0"/>
              <a:t>The district and each school within the district shall consult with local social services agencies and local law enforcement authorities when developing the school crisis response plan.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· An Excellent Education for Every Student Every Day 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737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965" y="125284"/>
            <a:ext cx="4857750" cy="1074811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Georgia" panose="02040502050405020303" pitchFamily="18" charset="0"/>
              </a:rPr>
              <a:t>AS 14.33.100 (b)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660625"/>
            <a:ext cx="8050655" cy="4516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school specific crisis response plan must include…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· An Excellent Education for Every Student Every Day ·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725" y="3476868"/>
            <a:ext cx="4400550" cy="246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624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925" y="125284"/>
            <a:ext cx="5622248" cy="983989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Georgia" panose="02040502050405020303" pitchFamily="18" charset="0"/>
              </a:rPr>
              <a:t>AS 14.33.100 (c)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Each district shall annually review and update as appropriate each school's crisis response plan…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· An Excellent Education for Every Student Every Day ·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359" y="4077326"/>
            <a:ext cx="5900082" cy="179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014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984" y="125284"/>
            <a:ext cx="5157553" cy="1232127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Georgia" panose="02040502050405020303" pitchFamily="18" charset="0"/>
              </a:rPr>
              <a:t>AS 14.33.100 (d)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Each district shall provide to each district employee training in crisis response, including evacuation and lockdown drills.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· An Excellent Education for Every Student Every Day ·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940" y="3173540"/>
            <a:ext cx="2952120" cy="295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159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926" y="165397"/>
            <a:ext cx="7424811" cy="1163871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Georgia" panose="02040502050405020303" pitchFamily="18" charset="0"/>
              </a:rPr>
              <a:t>Four Pillars of School Safety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dirty="0"/>
              <a:t>· An Excellent Education for Every Student Every Day ·</a:t>
            </a:r>
          </a:p>
        </p:txBody>
      </p:sp>
      <p:sp>
        <p:nvSpPr>
          <p:cNvPr id="14" name="Flowchart: Magnetic Disk 13"/>
          <p:cNvSpPr/>
          <p:nvPr/>
        </p:nvSpPr>
        <p:spPr>
          <a:xfrm>
            <a:off x="1055340" y="5765610"/>
            <a:ext cx="1275235" cy="222677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n 12"/>
          <p:cNvSpPr/>
          <p:nvPr/>
        </p:nvSpPr>
        <p:spPr>
          <a:xfrm>
            <a:off x="1223982" y="2649171"/>
            <a:ext cx="914400" cy="3197492"/>
          </a:xfrm>
          <a:prstGeom prst="can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lowchart: Magnetic Disk 14"/>
          <p:cNvSpPr/>
          <p:nvPr/>
        </p:nvSpPr>
        <p:spPr>
          <a:xfrm rot="10800000">
            <a:off x="1043564" y="2639791"/>
            <a:ext cx="1275235" cy="222677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996556" y="1661091"/>
            <a:ext cx="1392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eorgia" panose="02040502050405020303" pitchFamily="18" charset="0"/>
              </a:rPr>
              <a:t>Physical </a:t>
            </a:r>
          </a:p>
          <a:p>
            <a:pPr algn="ctr"/>
            <a:r>
              <a:rPr lang="en-US" sz="2400" dirty="0">
                <a:latin typeface="Georgia" panose="02040502050405020303" pitchFamily="18" charset="0"/>
              </a:rPr>
              <a:t>Safety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894646" y="1329268"/>
            <a:ext cx="1493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eorgia" panose="02040502050405020303" pitchFamily="18" charset="0"/>
              </a:rPr>
              <a:t>Crisis Response Planning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58843" y="1356456"/>
            <a:ext cx="13196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eorgia" panose="02040502050405020303" pitchFamily="18" charset="0"/>
              </a:rPr>
              <a:t>Positive School Climate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781591" y="1392485"/>
            <a:ext cx="17839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eorgia" panose="02040502050405020303" pitchFamily="18" charset="0"/>
              </a:rPr>
              <a:t>Mental Health and Well-Being</a:t>
            </a:r>
          </a:p>
        </p:txBody>
      </p:sp>
      <p:sp>
        <p:nvSpPr>
          <p:cNvPr id="29" name="Flowchart: Magnetic Disk 28"/>
          <p:cNvSpPr/>
          <p:nvPr/>
        </p:nvSpPr>
        <p:spPr>
          <a:xfrm>
            <a:off x="3021986" y="5765610"/>
            <a:ext cx="1275235" cy="222677"/>
          </a:xfrm>
          <a:prstGeom prst="flowChartMagneticDisk">
            <a:avLst/>
          </a:prstGeom>
          <a:solidFill>
            <a:srgbClr val="2BF1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an 29"/>
          <p:cNvSpPr/>
          <p:nvPr/>
        </p:nvSpPr>
        <p:spPr>
          <a:xfrm>
            <a:off x="3190628" y="2649171"/>
            <a:ext cx="914400" cy="3197492"/>
          </a:xfrm>
          <a:prstGeom prst="can">
            <a:avLst/>
          </a:prstGeom>
          <a:solidFill>
            <a:srgbClr val="2BF15A"/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lowchart: Magnetic Disk 30"/>
          <p:cNvSpPr/>
          <p:nvPr/>
        </p:nvSpPr>
        <p:spPr>
          <a:xfrm rot="10800000">
            <a:off x="3010210" y="2645519"/>
            <a:ext cx="1275235" cy="222677"/>
          </a:xfrm>
          <a:prstGeom prst="flowChartMagneticDisk">
            <a:avLst/>
          </a:prstGeom>
          <a:solidFill>
            <a:srgbClr val="2BF1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Magnetic Disk 31"/>
          <p:cNvSpPr/>
          <p:nvPr/>
        </p:nvSpPr>
        <p:spPr>
          <a:xfrm>
            <a:off x="5092832" y="5767930"/>
            <a:ext cx="1275235" cy="222677"/>
          </a:xfrm>
          <a:prstGeom prst="flowChartMagneticDisk">
            <a:avLst/>
          </a:prstGeom>
          <a:solidFill>
            <a:srgbClr val="EED5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an 32"/>
          <p:cNvSpPr/>
          <p:nvPr/>
        </p:nvSpPr>
        <p:spPr>
          <a:xfrm>
            <a:off x="5261474" y="2651491"/>
            <a:ext cx="914400" cy="3197492"/>
          </a:xfrm>
          <a:prstGeom prst="can">
            <a:avLst/>
          </a:prstGeom>
          <a:solidFill>
            <a:srgbClr val="EED542"/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lowchart: Magnetic Disk 33"/>
          <p:cNvSpPr/>
          <p:nvPr/>
        </p:nvSpPr>
        <p:spPr>
          <a:xfrm rot="10800000">
            <a:off x="5081056" y="2641258"/>
            <a:ext cx="1275235" cy="222677"/>
          </a:xfrm>
          <a:prstGeom prst="flowChartMagneticDisk">
            <a:avLst/>
          </a:prstGeom>
          <a:solidFill>
            <a:srgbClr val="EED5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Magnetic Disk 34"/>
          <p:cNvSpPr/>
          <p:nvPr/>
        </p:nvSpPr>
        <p:spPr>
          <a:xfrm>
            <a:off x="7035926" y="5790421"/>
            <a:ext cx="1275235" cy="222678"/>
          </a:xfrm>
          <a:prstGeom prst="flowChartMagneticDisk">
            <a:avLst/>
          </a:prstGeom>
          <a:solidFill>
            <a:srgbClr val="7E36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an 35"/>
          <p:cNvSpPr/>
          <p:nvPr/>
        </p:nvSpPr>
        <p:spPr>
          <a:xfrm>
            <a:off x="7216343" y="2633472"/>
            <a:ext cx="914400" cy="3213192"/>
          </a:xfrm>
          <a:prstGeom prst="can">
            <a:avLst/>
          </a:prstGeom>
          <a:solidFill>
            <a:srgbClr val="7E36B4"/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Flowchart: Magnetic Disk 36"/>
          <p:cNvSpPr/>
          <p:nvPr/>
        </p:nvSpPr>
        <p:spPr>
          <a:xfrm rot="10800000">
            <a:off x="7035926" y="2635977"/>
            <a:ext cx="1275235" cy="222677"/>
          </a:xfrm>
          <a:prstGeom prst="flowChartMagneticDisk">
            <a:avLst/>
          </a:prstGeom>
          <a:solidFill>
            <a:srgbClr val="7E36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57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dirty="0"/>
              <a:t>· An Excellent Education for Every Student Every Day ·</a:t>
            </a:r>
          </a:p>
        </p:txBody>
      </p:sp>
      <p:pic>
        <p:nvPicPr>
          <p:cNvPr id="1026" name="Picture 2" descr="SE AK Photo with Boat"/>
          <p:cNvPicPr>
            <a:picLocks noChangeAspect="1" noChangeArrowheads="1"/>
          </p:cNvPicPr>
          <p:nvPr/>
        </p:nvPicPr>
        <p:blipFill>
          <a:blip r:embed="rId3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5" y="0"/>
            <a:ext cx="9050110" cy="5309235"/>
          </a:xfrm>
          <a:prstGeom prst="rect">
            <a:avLst/>
          </a:prstGeom>
          <a:noFill/>
          <a:ln w="57150" algn="ctr">
            <a:solidFill>
              <a:srgbClr val="2D4E6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7" name="Picture 3" descr="elearning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040" y="4832199"/>
            <a:ext cx="3667920" cy="1023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9152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199" y="386789"/>
            <a:ext cx="7389863" cy="3714564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644786" y="2823882"/>
            <a:ext cx="6695287" cy="3353081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· An Excellent Education for Every Student Every Day 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34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97000"/>
            <a:ext cx="7886700" cy="4779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dirty="0"/>
              <a:t>· An Excellent Education for Every Student Every Day ·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55135484"/>
              </p:ext>
            </p:extLst>
          </p:nvPr>
        </p:nvGraphicFramePr>
        <p:xfrm>
          <a:off x="445770" y="1243495"/>
          <a:ext cx="8069580" cy="4933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7704" y="89839"/>
            <a:ext cx="9146306" cy="92891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  <a:latin typeface="Georgia" panose="02040502050405020303" pitchFamily="18" charset="0"/>
              </a:rPr>
              <a:t>How do eLearning courses come to life?</a:t>
            </a:r>
          </a:p>
        </p:txBody>
      </p:sp>
    </p:spTree>
    <p:extLst>
      <p:ext uri="{BB962C8B-B14F-4D97-AF65-F5344CB8AC3E}">
        <p14:creationId xmlns:p14="http://schemas.microsoft.com/office/powerpoint/2010/main" val="329298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dirty="0"/>
              <a:t>· An Excellent Education for Every Student Every Day ·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928" y="2394444"/>
            <a:ext cx="1774337" cy="10050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767" y="3737169"/>
            <a:ext cx="1833351" cy="6807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7784" y="1926115"/>
            <a:ext cx="3695700" cy="714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1432" y="3827796"/>
            <a:ext cx="1708476" cy="7780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3260" y="4240585"/>
            <a:ext cx="2041192" cy="9547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19908" y="504808"/>
            <a:ext cx="3067050" cy="7524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38494" y="5477927"/>
            <a:ext cx="2816704" cy="6990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9708" y="4887558"/>
            <a:ext cx="1378313" cy="13027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18266" y="4956045"/>
            <a:ext cx="1924050" cy="9048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03120" y="2500024"/>
            <a:ext cx="1357828" cy="8402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86400" y="2986530"/>
            <a:ext cx="3028950" cy="5619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51931" y="1279820"/>
            <a:ext cx="2493714" cy="926237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77704" y="89839"/>
            <a:ext cx="3025416" cy="928912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Georgia" panose="02040502050405020303" pitchFamily="18" charset="0"/>
              </a:rPr>
              <a:t>Partners</a:t>
            </a:r>
          </a:p>
        </p:txBody>
      </p:sp>
    </p:spTree>
    <p:extLst>
      <p:ext uri="{BB962C8B-B14F-4D97-AF65-F5344CB8AC3E}">
        <p14:creationId xmlns:p14="http://schemas.microsoft.com/office/powerpoint/2010/main" val="101186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121664"/>
            <a:ext cx="3886200" cy="505529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sz="38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sz="38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sz="38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sz="38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sz="38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sz="3400" b="1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sz="3400" b="1" dirty="0">
              <a:latin typeface="Georgia" panose="02040502050405020303" pitchFamily="18" charset="0"/>
            </a:endParaRP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79002" y="814673"/>
            <a:ext cx="4543078" cy="5952158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latin typeface="Georgia" panose="02040502050405020303" pitchFamily="18" charset="0"/>
              </a:rPr>
              <a:t>Domestic Violence &amp; Sexual Assault Training for Educators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latin typeface="Georgia" panose="02040502050405020303" pitchFamily="18" charset="0"/>
              </a:rPr>
              <a:t>Gender and Race Equity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latin typeface="Georgia" panose="02040502050405020303" pitchFamily="18" charset="0"/>
              </a:rPr>
              <a:t>Mandated Reporters of Child Abuse and Neglect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latin typeface="Georgia" panose="02040502050405020303" pitchFamily="18" charset="0"/>
              </a:rPr>
              <a:t>Medication Administration: Training for Unlicensed School Staff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err="1">
                <a:solidFill>
                  <a:schemeClr val="tx1"/>
                </a:solidFill>
                <a:latin typeface="Georgia" panose="02040502050405020303" pitchFamily="18" charset="0"/>
              </a:rPr>
              <a:t>Narcan</a:t>
            </a:r>
            <a:r>
              <a:rPr lang="en-US" sz="2400" dirty="0">
                <a:solidFill>
                  <a:schemeClr val="tx1"/>
                </a:solidFill>
                <a:latin typeface="Georgia" panose="02040502050405020303" pitchFamily="18" charset="0"/>
              </a:rPr>
              <a:t> Administration for an Opioid Overdose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latin typeface="Georgia" panose="02040502050405020303" pitchFamily="18" charset="0"/>
              </a:rPr>
              <a:t>Opioids and the Opioid Epidemic 101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latin typeface="Georgia" panose="02040502050405020303" pitchFamily="18" charset="0"/>
              </a:rPr>
              <a:t>Overcoming ACEs in Alaskan Schools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latin typeface="Georgia" panose="02040502050405020303" pitchFamily="18" charset="0"/>
              </a:rPr>
              <a:t>Positive Behavioral Interventions and Supports (PBIS)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latin typeface="Georgia" panose="02040502050405020303" pitchFamily="18" charset="0"/>
              </a:rPr>
              <a:t>Precautions Against Blood-borne Pathogens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latin typeface="Georgia" panose="02040502050405020303" pitchFamily="18" charset="0"/>
              </a:rPr>
              <a:t>Prenatal Alcohol and Drug Related Disabilities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latin typeface="Georgia" panose="02040502050405020303" pitchFamily="18" charset="0"/>
              </a:rPr>
              <a:t>School Crisis Response Planning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latin typeface="Georgia" panose="02040502050405020303" pitchFamily="18" charset="0"/>
              </a:rPr>
              <a:t>Suicide Awareness, Prevention, Intervention, Responding to Suicide- </a:t>
            </a:r>
            <a:r>
              <a:rPr lang="en-US" sz="2400" dirty="0" err="1">
                <a:solidFill>
                  <a:schemeClr val="tx1"/>
                </a:solidFill>
                <a:latin typeface="Georgia" panose="02040502050405020303" pitchFamily="18" charset="0"/>
              </a:rPr>
              <a:t>Postvention</a:t>
            </a:r>
            <a:r>
              <a:rPr lang="en-US" sz="2400" dirty="0">
                <a:solidFill>
                  <a:schemeClr val="tx1"/>
                </a:solidFill>
                <a:latin typeface="Georgia" panose="02040502050405020303" pitchFamily="18" charset="0"/>
              </a:rPr>
              <a:t> Guidelines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latin typeface="Georgia" panose="02040502050405020303" pitchFamily="18" charset="0"/>
              </a:rPr>
              <a:t>Trauma-Sensitive Schools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· An Excellent Education for Every Student Every Day ·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40030" y="182247"/>
            <a:ext cx="5831586" cy="56070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Georgia" panose="02040502050405020303" pitchFamily="18" charset="0"/>
              </a:rPr>
              <a:t>eLearning Course Topics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61" y="963562"/>
            <a:ext cx="1637015" cy="16370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361" y="2670882"/>
            <a:ext cx="1637015" cy="16295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361" y="4370760"/>
            <a:ext cx="1642636" cy="162770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46748" y="2263509"/>
            <a:ext cx="20322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Georgia" panose="02040502050405020303" pitchFamily="18" charset="0"/>
              </a:rPr>
              <a:t>Health</a:t>
            </a:r>
          </a:p>
          <a:p>
            <a:pPr algn="ctr"/>
            <a:r>
              <a:rPr lang="en-US" sz="2800" dirty="0">
                <a:latin typeface="Georgia" panose="02040502050405020303" pitchFamily="18" charset="0"/>
              </a:rPr>
              <a:t> &amp; </a:t>
            </a:r>
          </a:p>
          <a:p>
            <a:pPr algn="ctr"/>
            <a:r>
              <a:rPr lang="en-US" sz="2800" dirty="0">
                <a:latin typeface="Georgia" panose="02040502050405020303" pitchFamily="18" charset="0"/>
              </a:rPr>
              <a:t>Safety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2691349" y="3648504"/>
            <a:ext cx="1699641" cy="484632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407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· An Excellent Education for Every Student Every Day ·</a:t>
            </a:r>
            <a:endParaRPr lang="en-US" dirty="0"/>
          </a:p>
        </p:txBody>
      </p:sp>
      <p:pic>
        <p:nvPicPr>
          <p:cNvPr id="6" name="Picture 5" descr="C:\Users\emthompson\Documents\ShareX\Screenshots\2018-01\POWERPNT_2018-01-04_15-05-16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" t="943" r="1232" b="5131"/>
          <a:stretch/>
        </p:blipFill>
        <p:spPr bwMode="auto">
          <a:xfrm>
            <a:off x="1468596" y="349745"/>
            <a:ext cx="6238875" cy="56953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943" y="169863"/>
            <a:ext cx="2873057" cy="12200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42152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14" y="5487306"/>
            <a:ext cx="7489915" cy="914400"/>
          </a:xfrm>
        </p:spPr>
        <p:txBody>
          <a:bodyPr>
            <a:noAutofit/>
          </a:bodyPr>
          <a:lstStyle/>
          <a:p>
            <a:pPr algn="ctr"/>
            <a:r>
              <a:rPr lang="en-US" sz="1800" dirty="0"/>
              <a:t>Go to </a:t>
            </a:r>
            <a:r>
              <a:rPr lang="en-US" sz="1800" dirty="0">
                <a:hlinkClick r:id="rId3"/>
              </a:rPr>
              <a:t>education.Alaska.gov/</a:t>
            </a:r>
            <a:r>
              <a:rPr lang="en-US" sz="1800" dirty="0" err="1">
                <a:hlinkClick r:id="rId3"/>
              </a:rPr>
              <a:t>elearning</a:t>
            </a:r>
            <a:r>
              <a:rPr lang="en-US" sz="1800" dirty="0"/>
              <a:t> for a printable list of professional development requirements. Located under Resources.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· An Excellent Education for Every Student Every Day ·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114" y="0"/>
            <a:ext cx="7709283" cy="562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31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31" y="0"/>
            <a:ext cx="8328738" cy="93381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Georgia" panose="02040502050405020303" pitchFamily="18" charset="0"/>
              </a:rPr>
              <a:t>New Requirements for Teacher Certification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· An Excellent Education for Every Student Every Day ·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424589" y="1652219"/>
            <a:ext cx="5338648" cy="3522928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514401" y="1463600"/>
            <a:ext cx="299689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2060"/>
                </a:solidFill>
                <a:latin typeface="Georgia" panose="02040502050405020303" pitchFamily="18" charset="0"/>
              </a:rPr>
              <a:t>4 Courses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2060"/>
                </a:solidFill>
                <a:latin typeface="Georgia" panose="02040502050405020303" pitchFamily="18" charset="0"/>
              </a:rPr>
              <a:t>Certificates of completion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2060"/>
                </a:solidFill>
                <a:latin typeface="Georgia" panose="02040502050405020303" pitchFamily="18" charset="0"/>
              </a:rPr>
              <a:t>Course history remains in your eLearning profile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2060"/>
                </a:solidFill>
                <a:latin typeface="Georgia" panose="02040502050405020303" pitchFamily="18" charset="0"/>
              </a:rPr>
              <a:t>Includes teacher training requirements under Erin’s and Bree’s Laws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43400" y="5712048"/>
            <a:ext cx="3501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2060"/>
                </a:solidFill>
                <a:latin typeface="Georgia" panose="02040502050405020303" pitchFamily="18" charset="0"/>
              </a:rPr>
              <a:t>Effective June 30, 2017</a:t>
            </a:r>
          </a:p>
        </p:txBody>
      </p:sp>
    </p:spTree>
    <p:extLst>
      <p:ext uri="{BB962C8B-B14F-4D97-AF65-F5344CB8AC3E}">
        <p14:creationId xmlns:p14="http://schemas.microsoft.com/office/powerpoint/2010/main" val="24073521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89993" y="1572700"/>
            <a:ext cx="4114525" cy="1616269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733926" y="3342822"/>
            <a:ext cx="4061498" cy="161626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· An Excellent Education for Every Student Every Day ·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3925" y="1606460"/>
            <a:ext cx="4061499" cy="158250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40030" y="182247"/>
            <a:ext cx="7200900" cy="56070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Georgia" panose="02040502050405020303" pitchFamily="18" charset="0"/>
              </a:rPr>
              <a:t>Non-mandatory eLearning Courses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994" y="3376581"/>
            <a:ext cx="4114525" cy="158250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26821" y="5447751"/>
            <a:ext cx="8555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latin typeface="Georgia" panose="02040502050405020303" pitchFamily="18" charset="0"/>
              </a:rPr>
              <a:t>Courses can be completed independently or in group settings</a:t>
            </a:r>
          </a:p>
        </p:txBody>
      </p:sp>
    </p:spTree>
    <p:extLst>
      <p:ext uri="{BB962C8B-B14F-4D97-AF65-F5344CB8AC3E}">
        <p14:creationId xmlns:p14="http://schemas.microsoft.com/office/powerpoint/2010/main" val="357650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026" y="149973"/>
            <a:ext cx="4064374" cy="845109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Georgia" panose="02040502050405020303" pitchFamily="18" charset="0"/>
              </a:rPr>
              <a:t>Additional 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· An Excellent Education for Every Student Every Day ·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9026" y="995082"/>
            <a:ext cx="5249284" cy="311686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2388" y="2511921"/>
            <a:ext cx="4422962" cy="320005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10720" y="4244711"/>
            <a:ext cx="31499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Helpful links, documents and other resources can be found inside and outside the courses</a:t>
            </a:r>
          </a:p>
        </p:txBody>
      </p:sp>
    </p:spTree>
    <p:extLst>
      <p:ext uri="{BB962C8B-B14F-4D97-AF65-F5344CB8AC3E}">
        <p14:creationId xmlns:p14="http://schemas.microsoft.com/office/powerpoint/2010/main" val="3218621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9840" y="457200"/>
            <a:ext cx="6685359" cy="719749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Georgia" panose="02040502050405020303" pitchFamily="18" charset="0"/>
              </a:rPr>
              <a:t>Thank you for your help!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4459" y="1621171"/>
            <a:ext cx="4629150" cy="335597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dirty="0"/>
              <a:t>Your participation in surveys such as the </a:t>
            </a:r>
            <a:r>
              <a:rPr lang="en-US" b="1" i="1" dirty="0"/>
              <a:t>YRBS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b="1" i="1" dirty="0"/>
              <a:t>School Climate &amp; Connectedness Survey</a:t>
            </a:r>
            <a:r>
              <a:rPr lang="en-US" dirty="0"/>
              <a:t> by AASB provide us with opportunities to garner funding for eLearning courses and other meaningful projects to protect the health and safety of students and educators.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538" y="1707175"/>
            <a:ext cx="3352981" cy="434095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dirty="0"/>
              <a:t>· An Excellent Education for Every Student Every Day ·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5153931"/>
            <a:ext cx="2857500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8940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840" y="621791"/>
            <a:ext cx="7772400" cy="280416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  <a:latin typeface="Georgia" panose="02040502050405020303" pitchFamily="18" charset="0"/>
              </a:rPr>
              <a:t>What topics would you like to see in our eLearning program?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082" y="3794759"/>
            <a:ext cx="2363915" cy="236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6975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12807" y="361950"/>
            <a:ext cx="7416793" cy="571694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· An Excellent Education for Every Student Every Day ·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500438" y="2528888"/>
            <a:ext cx="2043112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3427525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354" y="170054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Georgia" panose="02040502050405020303" pitchFamily="18" charset="0"/>
              </a:rPr>
              <a:t>Leveraging Title IV Part A Funds for School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$700 million increase at the federal level</a:t>
            </a:r>
          </a:p>
          <a:p>
            <a:r>
              <a:rPr lang="en-US" dirty="0"/>
              <a:t>Priority II: Safe &amp; Healthy Students</a:t>
            </a:r>
          </a:p>
          <a:p>
            <a:pPr lvl="1"/>
            <a:r>
              <a:rPr lang="en-US" dirty="0"/>
              <a:t>Safe and Supportive Schools</a:t>
            </a:r>
          </a:p>
          <a:p>
            <a:pPr lvl="1"/>
            <a:r>
              <a:rPr lang="en-US" dirty="0"/>
              <a:t>Student Physical and Mental Health</a:t>
            </a:r>
          </a:p>
          <a:p>
            <a:pPr lvl="1"/>
            <a:r>
              <a:rPr lang="en-US" dirty="0"/>
              <a:t>Cross-Cutting Activities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· An Excellent Education for Every Student Every Day 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9642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162" y="218823"/>
            <a:ext cx="5918454" cy="769476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Georgia" panose="02040502050405020303" pitchFamily="18" charset="0"/>
              </a:rPr>
              <a:t>Allowable Activities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2974"/>
            <a:ext cx="7886700" cy="481398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Safe &amp; Supportive Schools</a:t>
            </a:r>
          </a:p>
          <a:p>
            <a:pPr lvl="1"/>
            <a:r>
              <a:rPr lang="en-US" dirty="0"/>
              <a:t>Preventing bullying &amp; harassment</a:t>
            </a:r>
          </a:p>
          <a:p>
            <a:pPr lvl="1"/>
            <a:r>
              <a:rPr lang="en-US" dirty="0"/>
              <a:t>Relationship building skills</a:t>
            </a:r>
          </a:p>
          <a:p>
            <a:pPr lvl="1"/>
            <a:r>
              <a:rPr lang="en-US" dirty="0"/>
              <a:t>Reducing the use of exclusionary discipline practices &amp; promoting supportive school discipline</a:t>
            </a:r>
          </a:p>
          <a:p>
            <a:pPr lvl="1"/>
            <a:r>
              <a:rPr lang="en-US" dirty="0"/>
              <a:t>Suicide prevention </a:t>
            </a:r>
          </a:p>
          <a:p>
            <a:r>
              <a:rPr lang="en-US" dirty="0"/>
              <a:t>Student Physical &amp; Mental Health </a:t>
            </a:r>
          </a:p>
          <a:p>
            <a:pPr lvl="1"/>
            <a:r>
              <a:rPr lang="en-US" dirty="0"/>
              <a:t>School-based health &amp; mental health services</a:t>
            </a:r>
          </a:p>
          <a:p>
            <a:pPr lvl="1"/>
            <a:r>
              <a:rPr lang="en-US" dirty="0"/>
              <a:t>Trauma-informed classroom management</a:t>
            </a:r>
          </a:p>
          <a:p>
            <a:pPr lvl="1"/>
            <a:r>
              <a:rPr lang="en-US" dirty="0"/>
              <a:t>Drug and violence prevention </a:t>
            </a:r>
          </a:p>
          <a:p>
            <a:r>
              <a:rPr lang="en-US" dirty="0"/>
              <a:t>Cross-Cutting Activities </a:t>
            </a:r>
          </a:p>
          <a:p>
            <a:pPr lvl="1"/>
            <a:r>
              <a:rPr lang="en-US" dirty="0"/>
              <a:t>Mentoring and School Counseling</a:t>
            </a:r>
          </a:p>
          <a:p>
            <a:pPr lvl="1"/>
            <a:r>
              <a:rPr lang="en-US" dirty="0"/>
              <a:t>Schoolwide Positive Behavioral Interventions and Supports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· An Excellent Education for Every Student Every Day 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6755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02" y="109094"/>
            <a:ext cx="78867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Georgia" panose="02040502050405020303" pitchFamily="18" charset="0"/>
              </a:rPr>
              <a:t>State and National School Safety &amp; Emergency Management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 Agencies</a:t>
            </a:r>
          </a:p>
          <a:p>
            <a:pPr lvl="1"/>
            <a:r>
              <a:rPr lang="en-US" dirty="0"/>
              <a:t>Department of Education and Early Development</a:t>
            </a:r>
          </a:p>
          <a:p>
            <a:pPr lvl="1"/>
            <a:r>
              <a:rPr lang="en-US" dirty="0"/>
              <a:t>Department of Health and Social Services, Division of Public Health </a:t>
            </a:r>
          </a:p>
          <a:p>
            <a:pPr lvl="1"/>
            <a:r>
              <a:rPr lang="en-US" dirty="0"/>
              <a:t>The Department of Military and Veteran Affairs, Division of Homeland Security and Emergency Management</a:t>
            </a:r>
          </a:p>
          <a:p>
            <a:r>
              <a:rPr lang="en-US" dirty="0"/>
              <a:t>National Agencies</a:t>
            </a:r>
          </a:p>
          <a:p>
            <a:pPr lvl="1"/>
            <a:r>
              <a:rPr lang="en-US" dirty="0"/>
              <a:t>Readiness &amp; Emergency Management for Schools Technical Assistance Center (REMS)</a:t>
            </a:r>
          </a:p>
          <a:p>
            <a:pPr lvl="1"/>
            <a:r>
              <a:rPr lang="en-US" dirty="0"/>
              <a:t>FEMA Emergency Management Institute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· An Excellent Education for Every Student Every Day 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272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· An Excellent Education for Every Student Every Day ·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767" y="1259173"/>
            <a:ext cx="6431686" cy="33610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729656" y="5326311"/>
            <a:ext cx="3227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https://youtu.be/CwO45La_NVo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397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260" y="320085"/>
            <a:ext cx="6297283" cy="645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3801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48" y="203040"/>
            <a:ext cx="8571903" cy="96391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Georgia" panose="02040502050405020303" pitchFamily="18" charset="0"/>
              </a:rPr>
              <a:t>Alaska Safe Children’s Act Resources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834" y="1828872"/>
            <a:ext cx="3886200" cy="2753579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199" y="1828872"/>
            <a:ext cx="3886200" cy="4351338"/>
          </a:xfrm>
        </p:spPr>
        <p:txBody>
          <a:bodyPr/>
          <a:lstStyle/>
          <a:p>
            <a:r>
              <a:rPr lang="en-US" dirty="0" err="1"/>
              <a:t>LiveBinder</a:t>
            </a:r>
            <a:endParaRPr lang="en-US" dirty="0"/>
          </a:p>
          <a:p>
            <a:r>
              <a:rPr lang="en-US" dirty="0"/>
              <a:t>Resource Guide</a:t>
            </a:r>
          </a:p>
          <a:p>
            <a:r>
              <a:rPr lang="en-US" dirty="0"/>
              <a:t>Resource Mail out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· An Excellent Education for Every Student Every Day ·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94437" y="5954922"/>
            <a:ext cx="57922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http://www.livebinders.com/play/play?id=2144135#anchor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878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320" y="97537"/>
            <a:ext cx="8934680" cy="96316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Georgia" panose="02040502050405020303" pitchFamily="18" charset="0"/>
              </a:rPr>
              <a:t>School Crisis Response Plan Resources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Developing Emergency Operations Plans</a:t>
            </a:r>
          </a:p>
          <a:p>
            <a:r>
              <a:rPr lang="en-US" dirty="0"/>
              <a:t>Classroom Quick Reference Flip Charts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· An Excellent Education for Every Student Every Day ·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2856" y="2906706"/>
            <a:ext cx="4143513" cy="32702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1957" y="3327396"/>
            <a:ext cx="1876425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0020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:\Employee Reference\Logo\DHSEM Logo 201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682" y="344968"/>
            <a:ext cx="2492510" cy="2191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438397" y="3252250"/>
            <a:ext cx="2607915" cy="33167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7608" y="3223357"/>
            <a:ext cx="2597780" cy="334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9310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441" y="500332"/>
            <a:ext cx="8419117" cy="443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6758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17064" y="365125"/>
            <a:ext cx="4680894" cy="1325563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85799" y="2173857"/>
            <a:ext cx="7612811" cy="468414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National Incident Management Systems course</a:t>
            </a:r>
          </a:p>
          <a:p>
            <a:r>
              <a:rPr lang="en-US" dirty="0"/>
              <a:t>All-Hazards courses </a:t>
            </a:r>
          </a:p>
          <a:p>
            <a:r>
              <a:rPr lang="en-US" dirty="0"/>
              <a:t>Earthquake courses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1600" dirty="0">
              <a:hlinkClick r:id="rId4"/>
            </a:endParaRPr>
          </a:p>
          <a:p>
            <a:pPr marL="0" indent="0" algn="ctr">
              <a:buNone/>
            </a:pPr>
            <a:endParaRPr lang="en-US" sz="1600" dirty="0">
              <a:hlinkClick r:id="rId4"/>
            </a:endParaRPr>
          </a:p>
          <a:p>
            <a:pPr marL="0" indent="0" algn="ctr">
              <a:buNone/>
            </a:pPr>
            <a:endParaRPr lang="en-US" sz="1600" dirty="0">
              <a:hlinkClick r:id="rId4"/>
            </a:endParaRPr>
          </a:p>
          <a:p>
            <a:pPr marL="0" indent="0" algn="ctr">
              <a:buNone/>
            </a:pPr>
            <a:endParaRPr lang="en-US" sz="1600" dirty="0">
              <a:hlinkClick r:id="rId4"/>
            </a:endParaRPr>
          </a:p>
          <a:p>
            <a:pPr marL="0" indent="0" algn="ctr">
              <a:buNone/>
            </a:pPr>
            <a:endParaRPr lang="en-US" sz="1600" dirty="0">
              <a:hlinkClick r:id="rId4"/>
            </a:endParaRPr>
          </a:p>
          <a:p>
            <a:pPr marL="0" indent="0" algn="ctr">
              <a:buNone/>
            </a:pPr>
            <a:endParaRPr lang="en-US" sz="1600" dirty="0">
              <a:hlinkClick r:id="rId4"/>
            </a:endParaRPr>
          </a:p>
          <a:p>
            <a:pPr marL="0" indent="0" algn="ctr">
              <a:buNone/>
            </a:pPr>
            <a:endParaRPr lang="en-US" sz="1600" dirty="0">
              <a:hlinkClick r:id="" action="ppaction://noaction"/>
            </a:endParaRPr>
          </a:p>
          <a:p>
            <a:pPr marL="0" indent="0" algn="ctr">
              <a:buNone/>
            </a:pPr>
            <a:r>
              <a:rPr lang="en-US" sz="1600" dirty="0">
                <a:hlinkClick r:id="" action="ppaction://noaction"/>
              </a:rPr>
              <a:t>https</a:t>
            </a:r>
            <a:r>
              <a:rPr lang="en-US" sz="1600" dirty="0">
                <a:hlinkClick r:id="rId4"/>
              </a:rPr>
              <a:t>://training.fema.gov/programs/emischool/emischool.aspx</a:t>
            </a:r>
            <a:r>
              <a:rPr lang="en-US" sz="1600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2159" y="3933718"/>
            <a:ext cx="5443041" cy="209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6939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082" y="267591"/>
            <a:ext cx="6491478" cy="101257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Georgia" panose="02040502050405020303" pitchFamily="18" charset="0"/>
              </a:rPr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Kami Moore, Program Coordinator II</a:t>
            </a:r>
          </a:p>
          <a:p>
            <a:r>
              <a:rPr lang="en-US" sz="2400" dirty="0"/>
              <a:t>kami.moore@alaska.gov</a:t>
            </a:r>
          </a:p>
          <a:p>
            <a:r>
              <a:rPr lang="en-US" dirty="0"/>
              <a:t>(907) 465-2939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Samantha Wilson, Program Coordinator I</a:t>
            </a:r>
          </a:p>
          <a:p>
            <a:r>
              <a:rPr lang="en-US" sz="2000" dirty="0">
                <a:hlinkClick r:id="rId3"/>
              </a:rPr>
              <a:t>Samantha.Wilson@Alaska.gov</a:t>
            </a:r>
            <a:endParaRPr lang="en-US" sz="2000" dirty="0"/>
          </a:p>
          <a:p>
            <a:r>
              <a:rPr lang="en-US" dirty="0"/>
              <a:t>(907)-465-2304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· An Excellent Education for Every Student Every Day ·</a:t>
            </a:r>
            <a:endParaRPr lang="en-US" dirty="0"/>
          </a:p>
        </p:txBody>
      </p:sp>
      <p:sp>
        <p:nvSpPr>
          <p:cNvPr id="6" name="Action Button: Information 5">
            <a:hlinkClick r:id="" action="ppaction://noaction" highlightClick="1"/>
          </p:cNvPr>
          <p:cNvSpPr/>
          <p:nvPr/>
        </p:nvSpPr>
        <p:spPr>
          <a:xfrm>
            <a:off x="7850659" y="136754"/>
            <a:ext cx="1145059" cy="848496"/>
          </a:xfrm>
          <a:prstGeom prst="actionButtonInformation">
            <a:avLst/>
          </a:prstGeom>
          <a:solidFill>
            <a:schemeClr val="bg1"/>
          </a:solidFill>
          <a:ln>
            <a:solidFill>
              <a:srgbClr val="1774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550" y="4001294"/>
            <a:ext cx="1828800" cy="2438400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383" y="1497727"/>
            <a:ext cx="1898968" cy="2373710"/>
          </a:xfrm>
        </p:spPr>
      </p:pic>
    </p:spTree>
    <p:extLst>
      <p:ext uri="{BB962C8B-B14F-4D97-AF65-F5344CB8AC3E}">
        <p14:creationId xmlns:p14="http://schemas.microsoft.com/office/powerpoint/2010/main" val="5435859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774E6"/>
                </a:solidFill>
              </a:rPr>
              <a:t>InDEED:</a:t>
            </a:r>
            <a:r>
              <a:rPr lang="en-US" dirty="0"/>
              <a:t> Connect With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education.alaska.gov</a:t>
            </a:r>
          </a:p>
          <a:p>
            <a:r>
              <a:rPr lang="en-US" dirty="0"/>
              <a:t>Teacher Certification: (907) 465-2831</a:t>
            </a:r>
          </a:p>
          <a:p>
            <a:r>
              <a:rPr lang="en-US" dirty="0"/>
              <a:t>Main Line: (907) 465-2800</a:t>
            </a:r>
          </a:p>
          <a:p>
            <a:r>
              <a:rPr lang="en-US" dirty="0"/>
              <a:t>@AlaskaDEED on Twitter, Facebook, Instagram, Flickr, and Vimeo</a:t>
            </a:r>
          </a:p>
          <a:p>
            <a:r>
              <a:rPr lang="en-US" dirty="0"/>
              <a:t>eLearning: </a:t>
            </a:r>
            <a:r>
              <a:rPr lang="en-US" dirty="0">
                <a:hlinkClick r:id="rId3"/>
              </a:rPr>
              <a:t>https://education.alaska.gov/ELearning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· An Excellent Education for Every Student Every Day ·</a:t>
            </a:r>
            <a:endParaRPr lang="en-US" dirty="0"/>
          </a:p>
        </p:txBody>
      </p:sp>
      <p:sp>
        <p:nvSpPr>
          <p:cNvPr id="7" name="Action Button: Home 6">
            <a:hlinkClick r:id="" action="ppaction://noaction" highlightClick="1"/>
          </p:cNvPr>
          <p:cNvSpPr/>
          <p:nvPr/>
        </p:nvSpPr>
        <p:spPr>
          <a:xfrm>
            <a:off x="7850659" y="136755"/>
            <a:ext cx="1145061" cy="848496"/>
          </a:xfrm>
          <a:prstGeom prst="actionButtonHome">
            <a:avLst/>
          </a:prstGeom>
          <a:solidFill>
            <a:schemeClr val="bg1"/>
          </a:solidFill>
          <a:ln>
            <a:solidFill>
              <a:srgbClr val="1774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032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090092"/>
            <a:ext cx="3986314" cy="29477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965" y="222439"/>
            <a:ext cx="5829300" cy="1235756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Georgia" panose="02040502050405020303" pitchFamily="18" charset="0"/>
              </a:rPr>
              <a:t>Alaska State Statutes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825625"/>
            <a:ext cx="4633463" cy="4351338"/>
          </a:xfrm>
        </p:spPr>
        <p:txBody>
          <a:bodyPr>
            <a:normAutofit/>
          </a:bodyPr>
          <a:lstStyle/>
          <a:p>
            <a:r>
              <a:rPr lang="en-US" dirty="0"/>
              <a:t>The Alaska Safe Children’s Act</a:t>
            </a:r>
          </a:p>
          <a:p>
            <a:pPr lvl="1"/>
            <a:r>
              <a:rPr lang="en-US" dirty="0"/>
              <a:t>AS 14.30.355 (Erin’s Law)</a:t>
            </a:r>
          </a:p>
          <a:p>
            <a:pPr lvl="1"/>
            <a:r>
              <a:rPr lang="en-US" dirty="0"/>
              <a:t>AS 14.30.356 (Bree’s Law)</a:t>
            </a:r>
          </a:p>
          <a:p>
            <a:pPr lvl="1"/>
            <a:endParaRPr lang="en-US" dirty="0"/>
          </a:p>
          <a:p>
            <a:r>
              <a:rPr lang="en-US" dirty="0"/>
              <a:t>School Crisis Response Planning</a:t>
            </a:r>
          </a:p>
          <a:p>
            <a:pPr lvl="1"/>
            <a:r>
              <a:rPr lang="en-US" dirty="0"/>
              <a:t>AS 14.33.100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· An Excellent Education for Every Student Every Day 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656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21" y="136779"/>
            <a:ext cx="7719934" cy="1325563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Georgia" panose="02040502050405020303" pitchFamily="18" charset="0"/>
              </a:rPr>
              <a:t>The Alaska Safe Children’s Act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Effective June 30, 2107 the governing body of each school district shall: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 algn="ctr">
              <a:buNone/>
            </a:pPr>
            <a:r>
              <a:rPr lang="en-US" dirty="0"/>
              <a:t>Relating to Erin’s Law and Bree’s Law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· An Excellent Education for Every Student Every Day ·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66577"/>
            <a:ext cx="9144000" cy="110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859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876" y="260196"/>
            <a:ext cx="5592268" cy="108892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Georgia" panose="02040502050405020303" pitchFamily="18" charset="0"/>
              </a:rPr>
              <a:t>Opt-Out Provision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17029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policy, training, and notices under Erin's Law and Bree's Law must include a procedure for allowing students to be excused from participating in training or from receiving notices relating to Erin's Law and Bree's Law, at the written request of a parent or guardian of the student, or of the student if the student is emancipated or 18 years of age or older.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· An Excellent Education for Every Student Every Day 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597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85"/>
            <a:ext cx="7091879" cy="1109317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Georgia" panose="02040502050405020303" pitchFamily="18" charset="0"/>
              </a:rPr>
              <a:t>AS 14.30.355 (Erin’s Law)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9792" y="1343673"/>
            <a:ext cx="5762333" cy="1366684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Sexual abuse &amp; sexual assault awareness &amp; prevention </a:t>
            </a:r>
          </a:p>
          <a:p>
            <a:pPr algn="ctr"/>
            <a:r>
              <a:rPr lang="en-US" sz="2800" dirty="0"/>
              <a:t>Grades K-12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half" idx="2"/>
          </p:nvPr>
        </p:nvSpPr>
        <p:spPr>
          <a:xfrm>
            <a:off x="359764" y="2903329"/>
            <a:ext cx="8401619" cy="3168622"/>
          </a:xfrm>
        </p:spPr>
        <p:txBody>
          <a:bodyPr>
            <a:normAutofit/>
          </a:bodyPr>
          <a:lstStyle/>
          <a:p>
            <a:r>
              <a:rPr lang="en-US" dirty="0"/>
              <a:t>Erin’s Law training must include: </a:t>
            </a:r>
          </a:p>
          <a:p>
            <a:pPr lvl="1"/>
            <a:r>
              <a:rPr lang="en-US" dirty="0"/>
              <a:t>Age-appropriate information</a:t>
            </a:r>
          </a:p>
          <a:p>
            <a:pPr lvl="1"/>
            <a:r>
              <a:rPr lang="en-US" dirty="0"/>
              <a:t>Warning signs of sexual abuse of a child</a:t>
            </a:r>
          </a:p>
          <a:p>
            <a:pPr lvl="1"/>
            <a:r>
              <a:rPr lang="en-US" dirty="0"/>
              <a:t>Referral and resources information</a:t>
            </a:r>
          </a:p>
          <a:p>
            <a:pPr lvl="1"/>
            <a:r>
              <a:rPr lang="en-US" dirty="0"/>
              <a:t>Methods for increasing teacher, student and parent awareness of issues regarding sexual abuse of children</a:t>
            </a:r>
          </a:p>
          <a:p>
            <a:pPr lvl="1"/>
            <a:r>
              <a:rPr lang="en-US" dirty="0"/>
              <a:t>Actions that a child may take to prevent and report sexual assault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· An Excellent Education for Every Student Every Day ·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5986" y="1150702"/>
            <a:ext cx="2930242" cy="196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515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77" y="123921"/>
            <a:ext cx="7091879" cy="894318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Georgia" panose="02040502050405020303" pitchFamily="18" charset="0"/>
              </a:rPr>
              <a:t>AS 14.30.356 (Bree’s Law)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4277" y="1314069"/>
            <a:ext cx="5762333" cy="1085832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Dating violence and abuse </a:t>
            </a:r>
          </a:p>
          <a:p>
            <a:pPr algn="ctr"/>
            <a:r>
              <a:rPr lang="en-US" sz="2800" dirty="0"/>
              <a:t>Grades 7-12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half" idx="2"/>
          </p:nvPr>
        </p:nvSpPr>
        <p:spPr>
          <a:xfrm>
            <a:off x="379675" y="2968141"/>
            <a:ext cx="8570015" cy="316862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/>
              <a:t>Bree’s Law training must include: </a:t>
            </a:r>
          </a:p>
          <a:p>
            <a:pPr lvl="1"/>
            <a:r>
              <a:rPr lang="en-US" dirty="0"/>
              <a:t>Age-appropriate information</a:t>
            </a:r>
          </a:p>
          <a:p>
            <a:pPr lvl="1"/>
            <a:r>
              <a:rPr lang="en-US" dirty="0"/>
              <a:t>Warning signs of dating violence and abusive behavior</a:t>
            </a:r>
          </a:p>
          <a:p>
            <a:pPr lvl="1"/>
            <a:r>
              <a:rPr lang="en-US" dirty="0"/>
              <a:t>Characteristics of healthy relationships</a:t>
            </a:r>
          </a:p>
          <a:p>
            <a:pPr lvl="1"/>
            <a:r>
              <a:rPr lang="en-US" dirty="0"/>
              <a:t>Measures to prevent and stop dating violence and abuse</a:t>
            </a:r>
          </a:p>
          <a:p>
            <a:pPr lvl="1"/>
            <a:r>
              <a:rPr lang="en-US" dirty="0"/>
              <a:t>Community resources available to victims of dating violence and abuse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· An Excellent Education for Every Student Every Day ·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" r="6664"/>
          <a:stretch/>
        </p:blipFill>
        <p:spPr>
          <a:xfrm>
            <a:off x="5823116" y="1018239"/>
            <a:ext cx="2926080" cy="221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6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43400" y="2128926"/>
            <a:ext cx="4872397" cy="3065181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69747" y="179987"/>
            <a:ext cx="8587147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Georgia" panose="02040502050405020303" pitchFamily="18" charset="0"/>
              </a:rPr>
              <a:t>Required School Crisis Response Planning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14793" y="1825625"/>
            <a:ext cx="461951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AS 14.33.100 </a:t>
            </a:r>
          </a:p>
          <a:p>
            <a:r>
              <a:rPr lang="en-US" dirty="0"/>
              <a:t>Outlines what must be included in crisis response plan. </a:t>
            </a:r>
          </a:p>
          <a:p>
            <a:r>
              <a:rPr lang="en-US" dirty="0"/>
              <a:t>States that districts must annually review their plans and update as needed. </a:t>
            </a:r>
          </a:p>
          <a:p>
            <a:r>
              <a:rPr lang="en-US" dirty="0"/>
              <a:t>Outlines the training requirements for staff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· An Excellent Education for Every Student Every Day 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982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1785</TotalTime>
  <Words>1673</Words>
  <Application>Microsoft Macintosh PowerPoint</Application>
  <PresentationFormat>On-screen Show (4:3)</PresentationFormat>
  <Paragraphs>311</Paragraphs>
  <Slides>37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Baskerville Old Face</vt:lpstr>
      <vt:lpstr>Calibri</vt:lpstr>
      <vt:lpstr>Courier New</vt:lpstr>
      <vt:lpstr>Georgia</vt:lpstr>
      <vt:lpstr>Wingdings</vt:lpstr>
      <vt:lpstr>Office Theme</vt:lpstr>
      <vt:lpstr>Making School Health       &amp;  Safety Manageable</vt:lpstr>
      <vt:lpstr>PowerPoint Presentation</vt:lpstr>
      <vt:lpstr>PowerPoint Presentation</vt:lpstr>
      <vt:lpstr>Alaska State Statutes</vt:lpstr>
      <vt:lpstr>The Alaska Safe Children’s Act </vt:lpstr>
      <vt:lpstr>Opt-Out Provision</vt:lpstr>
      <vt:lpstr>AS 14.30.355 (Erin’s Law)</vt:lpstr>
      <vt:lpstr>AS 14.30.356 (Bree’s Law)</vt:lpstr>
      <vt:lpstr>Required School Crisis Response Planning </vt:lpstr>
      <vt:lpstr>AS 14.33.100 (a) </vt:lpstr>
      <vt:lpstr>AS 14.33.100 (b) </vt:lpstr>
      <vt:lpstr>AS 14.33.100 (c)</vt:lpstr>
      <vt:lpstr>AS 14.33.100 (d)</vt:lpstr>
      <vt:lpstr>Four Pillars of School Safety</vt:lpstr>
      <vt:lpstr>PowerPoint Presentation</vt:lpstr>
      <vt:lpstr>PowerPoint Presentation</vt:lpstr>
      <vt:lpstr>How do eLearning courses come to life?</vt:lpstr>
      <vt:lpstr>Partners</vt:lpstr>
      <vt:lpstr>eLearning Course Topics</vt:lpstr>
      <vt:lpstr>Go to education.Alaska.gov/elearning for a printable list of professional development requirements. Located under Resources. </vt:lpstr>
      <vt:lpstr>New Requirements for Teacher Certification</vt:lpstr>
      <vt:lpstr>Non-mandatory eLearning Courses</vt:lpstr>
      <vt:lpstr>Additional Resources</vt:lpstr>
      <vt:lpstr>Thank you for your help!</vt:lpstr>
      <vt:lpstr>What topics would you like to see in our eLearning program?</vt:lpstr>
      <vt:lpstr>PowerPoint Presentation</vt:lpstr>
      <vt:lpstr>Leveraging Title IV Part A Funds for School Safety</vt:lpstr>
      <vt:lpstr>Allowable Activities </vt:lpstr>
      <vt:lpstr>State and National School Safety &amp; Emergency Management Resources</vt:lpstr>
      <vt:lpstr>PowerPoint Presentation</vt:lpstr>
      <vt:lpstr>Alaska Safe Children’s Act Resources </vt:lpstr>
      <vt:lpstr>School Crisis Response Plan Resources </vt:lpstr>
      <vt:lpstr>PowerPoint Presentation</vt:lpstr>
      <vt:lpstr>PowerPoint Presentation</vt:lpstr>
      <vt:lpstr>PowerPoint Presentation</vt:lpstr>
      <vt:lpstr>Contact Information</vt:lpstr>
      <vt:lpstr>InDEED: Connect With Us</vt:lpstr>
    </vt:vector>
  </TitlesOfParts>
  <Company>State of Alaska - Department of Edication</Company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Hardin, Erin M (EED)</dc:creator>
  <cp:lastModifiedBy>Alica Unruh</cp:lastModifiedBy>
  <cp:revision>164</cp:revision>
  <dcterms:created xsi:type="dcterms:W3CDTF">2017-09-10T20:47:50Z</dcterms:created>
  <dcterms:modified xsi:type="dcterms:W3CDTF">2018-04-27T22:11:37Z</dcterms:modified>
</cp:coreProperties>
</file>