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60" r:id="rId2"/>
    <p:sldId id="308" r:id="rId3"/>
    <p:sldId id="265" r:id="rId4"/>
    <p:sldId id="266" r:id="rId5"/>
    <p:sldId id="305" r:id="rId6"/>
    <p:sldId id="267" r:id="rId7"/>
    <p:sldId id="277" r:id="rId8"/>
    <p:sldId id="279" r:id="rId9"/>
    <p:sldId id="269" r:id="rId10"/>
    <p:sldId id="309" r:id="rId11"/>
    <p:sldId id="268" r:id="rId12"/>
    <p:sldId id="302" r:id="rId13"/>
    <p:sldId id="284" r:id="rId14"/>
    <p:sldId id="301" r:id="rId15"/>
    <p:sldId id="285" r:id="rId16"/>
    <p:sldId id="286" r:id="rId17"/>
    <p:sldId id="287" r:id="rId18"/>
    <p:sldId id="292" r:id="rId19"/>
    <p:sldId id="307" r:id="rId20"/>
    <p:sldId id="288" r:id="rId21"/>
    <p:sldId id="289" r:id="rId22"/>
    <p:sldId id="290" r:id="rId23"/>
    <p:sldId id="291" r:id="rId24"/>
    <p:sldId id="304" r:id="rId25"/>
    <p:sldId id="282" r:id="rId26"/>
    <p:sldId id="293" r:id="rId27"/>
    <p:sldId id="295" r:id="rId28"/>
    <p:sldId id="297" r:id="rId29"/>
    <p:sldId id="303" r:id="rId30"/>
    <p:sldId id="299" r:id="rId31"/>
    <p:sldId id="300" r:id="rId32"/>
    <p:sldId id="294" r:id="rId33"/>
    <p:sldId id="306" r:id="rId34"/>
    <p:sldId id="310" r:id="rId35"/>
    <p:sldId id="262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dith, Sondra L (EED)" initials="MSL(" lastIdx="1" clrIdx="0">
    <p:extLst>
      <p:ext uri="{19B8F6BF-5375-455C-9EA6-DF929625EA0E}">
        <p15:presenceInfo xmlns:p15="http://schemas.microsoft.com/office/powerpoint/2012/main" userId="S-1-5-21-1537576153-130628113-2824583769-38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8" autoAdjust="0"/>
    <p:restoredTop sz="71967" autoAdjust="0"/>
  </p:normalViewPr>
  <p:slideViewPr>
    <p:cSldViewPr snapToGrid="0">
      <p:cViewPr varScale="1">
        <p:scale>
          <a:sx n="65" d="100"/>
          <a:sy n="65" d="100"/>
        </p:scale>
        <p:origin x="2152" y="184"/>
      </p:cViewPr>
      <p:guideLst/>
    </p:cSldViewPr>
  </p:slideViewPr>
  <p:outlineViewPr>
    <p:cViewPr>
      <p:scale>
        <a:sx n="33" d="100"/>
        <a:sy n="33" d="100"/>
      </p:scale>
      <p:origin x="0" y="-143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ESSA Current Authorization of ESEA</a:t>
            </a:r>
          </a:p>
          <a:p>
            <a:r>
              <a:rPr lang="en-US" dirty="0"/>
              <a:t>NCLB replaced - “Highly Qualified” eliminated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First</a:t>
            </a:r>
            <a:r>
              <a:rPr lang="en-US" i="0" baseline="0" dirty="0"/>
              <a:t>, the definitions that will help Alaska measure and identify equity gaps.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0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27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7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89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Give participants 2</a:t>
            </a:r>
            <a:r>
              <a:rPr lang="en-US" baseline="0" dirty="0"/>
              <a:t> to 3 minutes to discuss district level strategies that mitigate inexperience.</a:t>
            </a:r>
          </a:p>
          <a:p>
            <a:pPr marL="228600" indent="-228600">
              <a:buAutoNum type="arabicParenR"/>
            </a:pPr>
            <a:r>
              <a:rPr lang="en-US" baseline="0" dirty="0"/>
              <a:t>Have participants call out strategies related to each of the three commitments</a:t>
            </a:r>
          </a:p>
          <a:p>
            <a:pPr marL="228600" indent="-228600">
              <a:buAutoNum type="arabicParenR"/>
            </a:pPr>
            <a:r>
              <a:rPr lang="en-US" baseline="0" dirty="0"/>
              <a:t>Record strategies on three large post it notes on the wall.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6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Give participants 2</a:t>
            </a:r>
            <a:r>
              <a:rPr lang="en-US" baseline="0" dirty="0"/>
              <a:t> to 3 minutes to discuss district level strategies that increase student access to content experts</a:t>
            </a:r>
          </a:p>
          <a:p>
            <a:pPr marL="228600" indent="-228600">
              <a:buAutoNum type="arabicParenR"/>
            </a:pPr>
            <a:r>
              <a:rPr lang="en-US" baseline="0" dirty="0"/>
              <a:t>Have participants call out strategies and which of the commitment it supports </a:t>
            </a:r>
          </a:p>
          <a:p>
            <a:pPr marL="228600" indent="-228600">
              <a:buAutoNum type="arabicParenR"/>
            </a:pPr>
            <a:r>
              <a:rPr lang="en-US" baseline="0" dirty="0"/>
              <a:t>Record strategies on three large post it notes on the wall.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8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Excellent education for every student every day.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4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3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Give participants 2</a:t>
            </a:r>
            <a:r>
              <a:rPr lang="en-US" baseline="0" dirty="0"/>
              <a:t> to 3 minutes to discuss district-level strategies to increase access to effective educators.</a:t>
            </a:r>
          </a:p>
          <a:p>
            <a:pPr marL="228600" indent="-228600">
              <a:buAutoNum type="arabicParenR"/>
            </a:pPr>
            <a:r>
              <a:rPr lang="en-US" baseline="0" dirty="0"/>
              <a:t>Have participants call out strategies related to each of the three commitments</a:t>
            </a:r>
          </a:p>
          <a:p>
            <a:pPr marL="228600" indent="-228600">
              <a:buAutoNum type="arabicParenR"/>
            </a:pPr>
            <a:r>
              <a:rPr lang="en-US" baseline="0" dirty="0"/>
              <a:t>Record strategies on three large post it notes on the wall.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26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4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presenter’s contact information should be presented</a:t>
            </a:r>
            <a:r>
              <a:rPr lang="en-US" baseline="0" dirty="0"/>
              <a:t> on this slide in this format. We encourage including a photo of the presenter to help personalize the presentation.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9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4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Ensuring excellent educators</a:t>
            </a:r>
          </a:p>
          <a:p>
            <a:endParaRPr lang="en-US" dirty="0"/>
          </a:p>
          <a:p>
            <a:r>
              <a:rPr lang="en-US" dirty="0"/>
              <a:t>Why is this important?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Supporting Responsible and Reflective</a:t>
            </a:r>
            <a:r>
              <a:rPr lang="en-US" baseline="0" dirty="0"/>
              <a:t> Learning</a:t>
            </a:r>
          </a:p>
          <a:p>
            <a:r>
              <a:rPr lang="en-US" baseline="0" dirty="0"/>
              <a:t>Families, tribes, educators and communities will provide relevant learning opportunities.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6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Establish</a:t>
            </a:r>
            <a:r>
              <a:rPr lang="en-US" baseline="0" dirty="0"/>
              <a:t> focus or purpose of our discussion…</a:t>
            </a:r>
          </a:p>
          <a:p>
            <a:r>
              <a:rPr lang="en-US" baseline="0" dirty="0"/>
              <a:t>Compelling reason for this work…</a:t>
            </a:r>
          </a:p>
          <a:p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2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know a little about the Alaska Education Challenge, who we are referring to when we say educator, and little about</a:t>
            </a:r>
            <a:r>
              <a:rPr lang="en-US" baseline="0" dirty="0"/>
              <a:t> the research, let’s dive into our key questions…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3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9755"/>
            <a:ext cx="7772400" cy="2089467"/>
          </a:xfrm>
        </p:spPr>
        <p:txBody>
          <a:bodyPr/>
          <a:lstStyle/>
          <a:p>
            <a:r>
              <a:rPr lang="en-US" b="1" dirty="0">
                <a:solidFill>
                  <a:srgbClr val="1774E6"/>
                </a:solidFill>
              </a:rPr>
              <a:t>Ensuring Excellent Educators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6858000" cy="2950464"/>
          </a:xfrm>
        </p:spPr>
        <p:txBody>
          <a:bodyPr>
            <a:noAutofit/>
          </a:bodyPr>
          <a:lstStyle/>
          <a:p>
            <a:r>
              <a:rPr lang="en-US" b="1" dirty="0"/>
              <a:t>Alaska Department of Education &amp; Early Development</a:t>
            </a:r>
            <a:endParaRPr lang="en-US" sz="1800" b="1" dirty="0"/>
          </a:p>
          <a:p>
            <a:r>
              <a:rPr lang="en-US" sz="1800" b="1" dirty="0"/>
              <a:t>Sondra Meredith, Administrator </a:t>
            </a:r>
            <a:br>
              <a:rPr lang="en-US" sz="1800" b="1" dirty="0"/>
            </a:br>
            <a:r>
              <a:rPr lang="en-US" sz="1800" b="1" dirty="0"/>
              <a:t>Educator Education &amp; Certification</a:t>
            </a:r>
          </a:p>
          <a:p>
            <a:endParaRPr lang="en-US" sz="1800" b="1" dirty="0"/>
          </a:p>
          <a:p>
            <a:r>
              <a:rPr lang="en-US" sz="1800" b="1" dirty="0"/>
              <a:t>Cecilia Miller, Education Specialist</a:t>
            </a:r>
            <a:br>
              <a:rPr lang="en-US" sz="1800" b="1" dirty="0"/>
            </a:br>
            <a:r>
              <a:rPr lang="en-US" sz="1800" b="1" dirty="0"/>
              <a:t>Title II-A Supporting Effective Instruction</a:t>
            </a:r>
            <a:endParaRPr lang="en-US" sz="1800" dirty="0"/>
          </a:p>
          <a:p>
            <a:fld id="{CE0C604F-0EFA-4921-960E-39731B174389}" type="datetime4">
              <a:rPr lang="en-US" sz="1800" b="1" smtClean="0"/>
              <a:t>April 27, 2018</a:t>
            </a:fld>
            <a:endParaRPr lang="en-US" sz="1800" b="1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7245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Three words to </a:t>
            </a:r>
            <a:br>
              <a:rPr lang="en-US" sz="3600" dirty="0"/>
            </a:br>
            <a:r>
              <a:rPr lang="en-US" sz="3600" dirty="0"/>
              <a:t>describe an excellent educator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400685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Go to </a:t>
            </a:r>
            <a:r>
              <a:rPr lang="en-US" sz="4000" dirty="0">
                <a:hlinkClick r:id="rId2"/>
              </a:rPr>
              <a:t>www.menti.com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Use the code </a:t>
            </a:r>
            <a:br>
              <a:rPr lang="en-US" sz="4000" dirty="0"/>
            </a:br>
            <a:r>
              <a:rPr lang="en-US" sz="4000" dirty="0"/>
              <a:t>65 82 69</a:t>
            </a:r>
          </a:p>
          <a:p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884" y="1809751"/>
            <a:ext cx="3824446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0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ESSA require?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has Alaska responded?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are Alaska’s responses to ESSA supportive of our three commitments?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0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ESSA require?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074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3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ESSA require?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1301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Educator Quality Definitions – E</a:t>
            </a:r>
            <a:r>
              <a:rPr lang="en-US" baseline="30000" dirty="0"/>
              <a:t>3</a:t>
            </a:r>
          </a:p>
          <a:p>
            <a:pPr lvl="1"/>
            <a:r>
              <a:rPr lang="en-US" sz="2800" dirty="0"/>
              <a:t>Experienced (Inexperienced)</a:t>
            </a:r>
          </a:p>
          <a:p>
            <a:pPr lvl="1"/>
            <a:r>
              <a:rPr lang="en-US" sz="2800" dirty="0"/>
              <a:t>Endorsed (Out-of-field)</a:t>
            </a:r>
          </a:p>
          <a:p>
            <a:pPr lvl="1"/>
            <a:r>
              <a:rPr lang="en-US" sz="2800" dirty="0"/>
              <a:t>Effective (Ineffective)</a:t>
            </a:r>
          </a:p>
          <a:p>
            <a:r>
              <a:rPr lang="en-US" dirty="0"/>
              <a:t>Measures to identify equity gaps </a:t>
            </a:r>
          </a:p>
          <a:p>
            <a:r>
              <a:rPr lang="en-US" dirty="0"/>
              <a:t>Reporting</a:t>
            </a:r>
          </a:p>
          <a:p>
            <a:r>
              <a:rPr lang="en-US" dirty="0"/>
              <a:t>Strategies to increase equitable access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76" y="5166886"/>
            <a:ext cx="2631174" cy="1394934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0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has Alaska responded?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074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2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Inexperienced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A teacher in the first year of practice….</a:t>
            </a:r>
          </a:p>
          <a:p>
            <a:endParaRPr lang="en-US" sz="2700" dirty="0">
              <a:solidFill>
                <a:srgbClr val="FF0000"/>
              </a:solidFill>
            </a:endParaRPr>
          </a:p>
          <a:p>
            <a:r>
              <a:rPr lang="en-US" sz="2700" dirty="0">
                <a:solidFill>
                  <a:srgbClr val="FF0000"/>
                </a:solidFill>
              </a:rPr>
              <a:t>Student teaching or 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other similar preparation 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does not count as experience.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	              </a:t>
            </a:r>
            <a:fld id="{D62BD432-B1E3-4A8E-A8D1-CEAFB865E22F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706513"/>
            <a:ext cx="3054942" cy="3190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375" y="6311899"/>
            <a:ext cx="586550" cy="31709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24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2963" y="2820302"/>
            <a:ext cx="2136606" cy="3101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7459"/>
            <a:ext cx="7539990" cy="131407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Out-of-Field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Teaching in a subject area in which the </a:t>
            </a:r>
            <a:br>
              <a:rPr lang="en-US" sz="2700" dirty="0"/>
            </a:br>
            <a:r>
              <a:rPr lang="en-US" sz="2700" dirty="0"/>
              <a:t>teacher does not hold an Alaska endorsement. </a:t>
            </a:r>
          </a:p>
          <a:p>
            <a:endParaRPr lang="en-US" sz="2700" dirty="0">
              <a:solidFill>
                <a:srgbClr val="FF0000"/>
              </a:solidFill>
            </a:endParaRPr>
          </a:p>
          <a:p>
            <a:r>
              <a:rPr lang="en-US" sz="2700" dirty="0">
                <a:solidFill>
                  <a:srgbClr val="FF0000"/>
                </a:solidFill>
              </a:rPr>
              <a:t>An endorsement can be added 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with two years of experience and 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a passing score on a content exam.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7012" y="3943350"/>
            <a:ext cx="3429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266" y="6157746"/>
            <a:ext cx="586550" cy="3170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71036" y="622724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62BD432-B1E3-4A8E-A8D1-CEAFB865E22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7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Ineffective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Any teacher on a plan of improvement under 4 </a:t>
            </a:r>
            <a:r>
              <a:rPr lang="en-US" sz="2700" dirty="0" err="1"/>
              <a:t>AAC</a:t>
            </a:r>
            <a:r>
              <a:rPr lang="en-US" sz="2700" dirty="0"/>
              <a:t> 19.010(g),  or resigned based on plan of improvement, </a:t>
            </a:r>
          </a:p>
          <a:p>
            <a:pPr marL="0" indent="0">
              <a:buNone/>
            </a:pPr>
            <a:r>
              <a:rPr lang="en-US" sz="2700" dirty="0"/>
              <a:t>Or</a:t>
            </a:r>
          </a:p>
          <a:p>
            <a:pPr marL="0" indent="0">
              <a:buNone/>
            </a:pPr>
            <a:r>
              <a:rPr lang="en-US" dirty="0"/>
              <a:t>A tenured teacher receiving district support or </a:t>
            </a:r>
            <a:br>
              <a:rPr lang="en-US" dirty="0"/>
            </a:br>
            <a:r>
              <a:rPr lang="en-US" dirty="0"/>
              <a:t>a plan of professional growth under 4 AAC 19.010(h).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Only as a result of the </a:t>
            </a:r>
            <a:br>
              <a:rPr lang="en-US" sz="2600" dirty="0">
                <a:solidFill>
                  <a:srgbClr val="FF0000"/>
                </a:solidFill>
              </a:rPr>
            </a:br>
            <a:r>
              <a:rPr lang="en-US" sz="2600" dirty="0">
                <a:solidFill>
                  <a:srgbClr val="FF0000"/>
                </a:solidFill>
              </a:rPr>
              <a:t>evaluation system as </a:t>
            </a:r>
            <a:br>
              <a:rPr lang="en-US" sz="2600" dirty="0">
                <a:solidFill>
                  <a:srgbClr val="FF0000"/>
                </a:solidFill>
              </a:rPr>
            </a:br>
            <a:r>
              <a:rPr lang="en-US" sz="2600" dirty="0">
                <a:solidFill>
                  <a:srgbClr val="FF0000"/>
                </a:solidFill>
              </a:rPr>
              <a:t>defined in state regulation.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	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1" y="4327966"/>
            <a:ext cx="2955777" cy="1917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6336784"/>
            <a:ext cx="586550" cy="317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82211" y="633678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62BD432-B1E3-4A8E-A8D1-CEAFB865E22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to the public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5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and School </a:t>
            </a:r>
            <a:br>
              <a:rPr lang="en-US" dirty="0"/>
            </a:br>
            <a:r>
              <a:rPr lang="en-US" dirty="0"/>
              <a:t>Report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2299"/>
            <a:ext cx="7886700" cy="428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Number and percentage of—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inexperienced teachers, principals, and other school leaders; </a:t>
            </a:r>
          </a:p>
          <a:p>
            <a:pPr lvl="1"/>
            <a:r>
              <a:rPr lang="en-US" dirty="0"/>
              <a:t>teachers teaching with emergency or provisional credentials; and</a:t>
            </a:r>
          </a:p>
          <a:p>
            <a:pPr lvl="1"/>
            <a:r>
              <a:rPr lang="en-US" dirty="0"/>
              <a:t>teachers who are not teaching in the subject or field for which the teacher is certified.</a:t>
            </a:r>
          </a:p>
          <a:p>
            <a:pPr marL="342892" lvl="1" indent="0">
              <a:buNone/>
            </a:pPr>
            <a:endParaRPr lang="en-US" dirty="0"/>
          </a:p>
          <a:p>
            <a:pPr marL="342892" lvl="1" indent="0">
              <a:buNone/>
            </a:pPr>
            <a:r>
              <a:rPr lang="en-US" dirty="0"/>
              <a:t>Aggregate and disaggregated by high-poverty compared to low-poverty schools</a:t>
            </a:r>
          </a:p>
        </p:txBody>
      </p:sp>
    </p:spTree>
    <p:extLst>
      <p:ext uri="{BB962C8B-B14F-4D97-AF65-F5344CB8AC3E}">
        <p14:creationId xmlns:p14="http://schemas.microsoft.com/office/powerpoint/2010/main" val="321002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1114" y="1690689"/>
            <a:ext cx="7764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https://2018springlead.sched.com/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26491"/>
            <a:ext cx="5338187" cy="30394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0452" y="3157521"/>
            <a:ext cx="3331998" cy="34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7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1" y="430215"/>
            <a:ext cx="841374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Economically Disadvantaged (Low-Income)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51" y="1857378"/>
            <a:ext cx="5848349" cy="3451222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45200" y="2060578"/>
            <a:ext cx="2730500" cy="3927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Equity Gap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High and Low Poverty Quartiles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Title I and Non-Title I schools</a:t>
            </a:r>
          </a:p>
        </p:txBody>
      </p:sp>
    </p:spTree>
    <p:extLst>
      <p:ext uri="{BB962C8B-B14F-4D97-AF65-F5344CB8AC3E}">
        <p14:creationId xmlns:p14="http://schemas.microsoft.com/office/powerpoint/2010/main" val="3957616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39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Students of Color (Minority)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39" y="1690689"/>
            <a:ext cx="6138167" cy="3398011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9706" y="1690689"/>
            <a:ext cx="2730500" cy="3927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Equity Gap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High and Low Poverty Quartiles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Title I and Non-Title I schools</a:t>
            </a:r>
          </a:p>
        </p:txBody>
      </p:sp>
    </p:spTree>
    <p:extLst>
      <p:ext uri="{BB962C8B-B14F-4D97-AF65-F5344CB8AC3E}">
        <p14:creationId xmlns:p14="http://schemas.microsoft.com/office/powerpoint/2010/main" val="416123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Out-of-Field due Nov 30</a:t>
            </a:r>
            <a:r>
              <a:rPr lang="en-US" baseline="30000" dirty="0"/>
              <a:t>th</a:t>
            </a:r>
            <a:r>
              <a:rPr lang="en-US" dirty="0"/>
              <a:t>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30" y="1690689"/>
            <a:ext cx="5982970" cy="3497318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61100" y="1690689"/>
            <a:ext cx="26289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and Low Poverty Quartiles</a:t>
            </a:r>
          </a:p>
          <a:p>
            <a:endParaRPr lang="en-US" dirty="0"/>
          </a:p>
          <a:p>
            <a:r>
              <a:rPr lang="en-US" dirty="0"/>
              <a:t>High and Low Minority Quartiles</a:t>
            </a:r>
          </a:p>
          <a:p>
            <a:endParaRPr lang="en-US" dirty="0"/>
          </a:p>
          <a:p>
            <a:r>
              <a:rPr lang="en-US" dirty="0"/>
              <a:t>Title I and Non-Title I schools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6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Ineffective due November 30</a:t>
            </a:r>
            <a:r>
              <a:rPr lang="en-US" baseline="30000" dirty="0"/>
              <a:t>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205" y="1690689"/>
            <a:ext cx="5766093" cy="3389311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77789" y="1825625"/>
            <a:ext cx="279951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High and Low Poverty Quartiles</a:t>
            </a:r>
          </a:p>
          <a:p>
            <a:endParaRPr lang="en-US"/>
          </a:p>
          <a:p>
            <a:r>
              <a:rPr lang="en-US"/>
              <a:t>High and Low Minority Quartiles</a:t>
            </a:r>
          </a:p>
          <a:p>
            <a:endParaRPr lang="en-US"/>
          </a:p>
          <a:p>
            <a:r>
              <a:rPr lang="en-US"/>
              <a:t>Title I and Non-Title I schools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7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District Strategies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strategies to mitigate inexperienced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762" y="1569593"/>
            <a:ext cx="7886700" cy="4351338"/>
          </a:xfrm>
        </p:spPr>
        <p:txBody>
          <a:bodyPr>
            <a:normAutofit/>
          </a:bodyPr>
          <a:lstStyle/>
          <a:p>
            <a:pPr lvl="0"/>
            <a:endParaRPr lang="en-US" sz="2400" dirty="0"/>
          </a:p>
          <a:p>
            <a:pPr lvl="0"/>
            <a:r>
              <a:rPr lang="en-US" sz="3600" dirty="0"/>
              <a:t>Revisit establishing additional routes to certification (e.g. former AKT2 program)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Considering Teacher/Leader Academies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Educator Preparation Programs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8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strategies to mitigate inexperienced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9550" y="2337689"/>
            <a:ext cx="7886700" cy="4351338"/>
          </a:xfrm>
        </p:spPr>
        <p:txBody>
          <a:bodyPr/>
          <a:lstStyle/>
          <a:p>
            <a:pPr lvl="0"/>
            <a:r>
              <a:rPr lang="en-US" sz="3600" dirty="0"/>
              <a:t>Talent Management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Online Professional Development Network </a:t>
            </a:r>
          </a:p>
          <a:p>
            <a:pPr lvl="0"/>
            <a:endParaRPr lang="en-US" sz="3600" dirty="0"/>
          </a:p>
          <a:p>
            <a:r>
              <a:rPr lang="en-US" sz="3600" dirty="0"/>
              <a:t>Induction Initiative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074" y="3633825"/>
            <a:ext cx="864775" cy="467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64" y="5157167"/>
            <a:ext cx="890586" cy="82986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51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46076"/>
            <a:ext cx="8362950" cy="1325563"/>
          </a:xfrm>
        </p:spPr>
        <p:txBody>
          <a:bodyPr/>
          <a:lstStyle/>
          <a:p>
            <a:r>
              <a:rPr lang="en-US" dirty="0"/>
              <a:t>District strategies to mitigate inexperience</a:t>
            </a:r>
          </a:p>
        </p:txBody>
      </p:sp>
      <p:pic>
        <p:nvPicPr>
          <p:cNvPr id="6" name="Picture 4" descr="Image result for turn and tal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38450"/>
            <a:ext cx="4095750" cy="30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191000" y="1671638"/>
            <a:ext cx="4800600" cy="2957511"/>
          </a:xfrm>
          <a:prstGeom prst="wedgeEllipseCallout">
            <a:avLst>
              <a:gd name="adj1" fmla="val -64552"/>
              <a:gd name="adj2" fmla="val 33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Induction Programs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Professional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????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06" y="5654503"/>
            <a:ext cx="890586" cy="829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8192" y="5807826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Connections?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strategies to mitigate</a:t>
            </a:r>
            <a:br>
              <a:rPr lang="en-US" dirty="0"/>
            </a:br>
            <a:r>
              <a:rPr lang="en-US" dirty="0"/>
              <a:t>out-of-field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Assignment and Endorsement Match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Content Area Exams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Financial Support</a:t>
            </a:r>
          </a:p>
          <a:p>
            <a:endParaRPr lang="en-US" dirty="0"/>
          </a:p>
          <a:p>
            <a:r>
              <a:rPr lang="en-US" dirty="0"/>
              <a:t>Content Academies and/or networks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056" y="3904478"/>
            <a:ext cx="586550" cy="317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723" y="4864392"/>
            <a:ext cx="540872" cy="50399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73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150" y="217751"/>
            <a:ext cx="8515350" cy="1325563"/>
          </a:xfrm>
        </p:spPr>
        <p:txBody>
          <a:bodyPr>
            <a:normAutofit/>
          </a:bodyPr>
          <a:lstStyle/>
          <a:p>
            <a:r>
              <a:rPr lang="en-US" dirty="0"/>
              <a:t>District strategies to increase access to content experts</a:t>
            </a:r>
          </a:p>
        </p:txBody>
      </p:sp>
      <p:pic>
        <p:nvPicPr>
          <p:cNvPr id="6" name="Picture 4" descr="Image result for turn and tal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721501"/>
            <a:ext cx="44450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286250" y="1690689"/>
            <a:ext cx="4413250" cy="2585503"/>
          </a:xfrm>
          <a:prstGeom prst="wedgeEllipseCallout">
            <a:avLst>
              <a:gd name="adj1" fmla="val -49444"/>
              <a:gd name="adj2" fmla="val 54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Innovative Practices to Deliver Content 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06" y="5654503"/>
            <a:ext cx="890586" cy="829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8192" y="5807826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Connections?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0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89" y="1006458"/>
            <a:ext cx="6903695" cy="46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4607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strategies to increase access to effective educators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Talent Management Checklist: Retention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Educator Evaluation &amp; Support (EES)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Professional Development </a:t>
            </a:r>
          </a:p>
          <a:p>
            <a:pPr lvl="1"/>
            <a:r>
              <a:rPr lang="en-US" dirty="0"/>
              <a:t>Online network </a:t>
            </a:r>
          </a:p>
          <a:p>
            <a:pPr lvl="1"/>
            <a:r>
              <a:rPr lang="en-US" dirty="0"/>
              <a:t>Blended Learning, Personalized learning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236" y="1825625"/>
            <a:ext cx="738864" cy="399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128" y="4221291"/>
            <a:ext cx="540872" cy="50399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29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strategies to increase access to effective educators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53440" y="1690689"/>
            <a:ext cx="7471410" cy="41205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National Board Certification</a:t>
            </a:r>
          </a:p>
          <a:p>
            <a:endParaRPr lang="en-US" dirty="0"/>
          </a:p>
          <a:p>
            <a:r>
              <a:rPr lang="en-US" dirty="0"/>
              <a:t>Professional Learning Standards</a:t>
            </a:r>
          </a:p>
          <a:p>
            <a:endParaRPr lang="en-US" dirty="0"/>
          </a:p>
          <a:p>
            <a:pPr lvl="0"/>
            <a:r>
              <a:rPr lang="en-US" dirty="0"/>
              <a:t>Teacher Leader Standards</a:t>
            </a:r>
          </a:p>
          <a:p>
            <a:pPr lvl="0"/>
            <a:endParaRPr lang="en-US" dirty="0"/>
          </a:p>
          <a:p>
            <a:r>
              <a:rPr lang="en-US" dirty="0"/>
              <a:t>Teacher Recognition</a:t>
            </a:r>
          </a:p>
          <a:p>
            <a:endParaRPr lang="en-US" dirty="0"/>
          </a:p>
          <a:p>
            <a:r>
              <a:rPr lang="en-US" dirty="0"/>
              <a:t>Micro Credentials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23" y="1601789"/>
            <a:ext cx="540872" cy="503995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04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strategies to increase access to effective educators</a:t>
            </a:r>
          </a:p>
        </p:txBody>
      </p:sp>
      <p:pic>
        <p:nvPicPr>
          <p:cNvPr id="1028" name="Picture 4" descr="Image result for turn and t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841"/>
            <a:ext cx="4206240" cy="31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92221" y="1987296"/>
            <a:ext cx="4999800" cy="2974848"/>
          </a:xfrm>
          <a:prstGeom prst="wedgeEllipseCallout">
            <a:avLst>
              <a:gd name="adj1" fmla="val -60600"/>
              <a:gd name="adj2" fmla="val 24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Evaluation &amp;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Evidenced-based professional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? ?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06" y="5654503"/>
            <a:ext cx="890586" cy="829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8192" y="5807826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Connections?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82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9072" t="27426" r="7495" b="10973"/>
          <a:stretch>
            <a:fillRect/>
          </a:stretch>
        </p:blipFill>
        <p:spPr>
          <a:xfrm>
            <a:off x="59145" y="450701"/>
            <a:ext cx="9084855" cy="518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046720" y="6522720"/>
            <a:ext cx="579921" cy="247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247414">
            <a:off x="1522316" y="3781519"/>
            <a:ext cx="1211359" cy="814841"/>
          </a:xfrm>
          <a:prstGeom prst="rect">
            <a:avLst/>
          </a:prstGeom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168" name="Picture 3"/>
          <p:cNvGrpSpPr/>
          <p:nvPr/>
        </p:nvGrpSpPr>
        <p:grpSpPr>
          <a:xfrm>
            <a:off x="6457950" y="3721648"/>
            <a:ext cx="786928" cy="1080536"/>
            <a:chOff x="0" y="0"/>
            <a:chExt cx="1119185" cy="1536760"/>
          </a:xfrm>
        </p:grpSpPr>
        <p:sp>
          <p:nvSpPr>
            <p:cNvPr id="166" name="Rectangle"/>
            <p:cNvSpPr/>
            <p:nvPr/>
          </p:nvSpPr>
          <p:spPr>
            <a:xfrm>
              <a:off x="0" y="0"/>
              <a:ext cx="1119186" cy="153676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67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pic>
          <p:nvPicPr>
            <p:cNvPr id="167" name="image15.png" descr="image1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19186" cy="1536761"/>
            </a:xfrm>
            <a:prstGeom prst="rect">
              <a:avLst/>
            </a:prstGeom>
            <a:ln w="1143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25400" dir="5400000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69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48135" y="2048475"/>
            <a:ext cx="2478506" cy="993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10" descr="Picture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7872" y="1870867"/>
            <a:ext cx="3179346" cy="134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70593" y="1619850"/>
            <a:ext cx="2288969" cy="21139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E2BED-D2AE-DD40-AA3B-78C888DEF018}"/>
              </a:ext>
            </a:extLst>
          </p:cNvPr>
          <p:cNvSpPr txBox="1"/>
          <p:nvPr/>
        </p:nvSpPr>
        <p:spPr>
          <a:xfrm>
            <a:off x="141081" y="224879"/>
            <a:ext cx="2138466" cy="26693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266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Shared Vision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26"/>
            <a:ext cx="817245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3867150" cy="3508375"/>
          </a:xfrm>
        </p:spPr>
        <p:txBody>
          <a:bodyPr>
            <a:normAutofit/>
          </a:bodyPr>
          <a:lstStyle/>
          <a:p>
            <a:r>
              <a:rPr lang="en-US" sz="4000" dirty="0"/>
              <a:t>Go to </a:t>
            </a:r>
            <a:r>
              <a:rPr lang="en-US" sz="4000" dirty="0">
                <a:hlinkClick r:id="rId3"/>
              </a:rPr>
              <a:t>www.menti.com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Use the code </a:t>
            </a:r>
            <a:br>
              <a:rPr lang="en-US" sz="4000" dirty="0"/>
            </a:br>
            <a:r>
              <a:rPr lang="en-US" sz="4000" dirty="0"/>
              <a:t>65 82 69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884" y="1809751"/>
            <a:ext cx="3824446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9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81724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Sondra Meredith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Administrator, Educator Education &amp; Certification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sondra.meredith@alaska.gov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(907) 465-8663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Cecilia Miller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5B9BD5"/>
                </a:solidFill>
              </a:rPr>
              <a:t>Education Specialist, Title II-A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5B9BD5"/>
                </a:solidFill>
              </a:rPr>
              <a:t>cecilia.miller@alaska.gov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5B9BD5"/>
                </a:solidFill>
              </a:rPr>
              <a:t>(907) 465-8703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6" name="Action Button: Information 5">
            <a:hlinkClick r:id="" action="ppaction://noaction" highlightClick="1"/>
          </p:cNvPr>
          <p:cNvSpPr/>
          <p:nvPr/>
        </p:nvSpPr>
        <p:spPr>
          <a:xfrm>
            <a:off x="7850659" y="136754"/>
            <a:ext cx="1145059" cy="848496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177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5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74E6"/>
                </a:solidFill>
              </a:rPr>
              <a:t>InDEED:</a:t>
            </a:r>
            <a:r>
              <a:rPr lang="en-US" dirty="0"/>
              <a:t> Connect With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education.alaska.gov</a:t>
            </a:r>
          </a:p>
          <a:p>
            <a:r>
              <a:rPr lang="en-US" dirty="0"/>
              <a:t>Teacher Certification: (907) 465-2831</a:t>
            </a:r>
          </a:p>
          <a:p>
            <a:r>
              <a:rPr lang="en-US" dirty="0"/>
              <a:t>Main Line: (907) 465-2800</a:t>
            </a:r>
          </a:p>
          <a:p>
            <a:r>
              <a:rPr lang="en-US" dirty="0"/>
              <a:t>@AlaskaDEED on Twitter, Facebook, Instagram, Flickr, and Vimeo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7850659" y="136755"/>
            <a:ext cx="1145061" cy="848496"/>
          </a:xfrm>
          <a:prstGeom prst="actionButtonHome">
            <a:avLst/>
          </a:prstGeom>
          <a:solidFill>
            <a:schemeClr val="bg1"/>
          </a:solidFill>
          <a:ln>
            <a:solidFill>
              <a:srgbClr val="177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52" y="535460"/>
            <a:ext cx="5640457" cy="53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9072" t="27426" r="7495" b="10973"/>
          <a:stretch>
            <a:fillRect/>
          </a:stretch>
        </p:blipFill>
        <p:spPr>
          <a:xfrm>
            <a:off x="59145" y="450701"/>
            <a:ext cx="9084855" cy="518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342566" y="6509356"/>
            <a:ext cx="172785" cy="2611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247414">
            <a:off x="1522316" y="3781519"/>
            <a:ext cx="1211359" cy="814841"/>
          </a:xfrm>
          <a:prstGeom prst="rect">
            <a:avLst/>
          </a:prstGeom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168" name="Picture 3"/>
          <p:cNvGrpSpPr/>
          <p:nvPr/>
        </p:nvGrpSpPr>
        <p:grpSpPr>
          <a:xfrm>
            <a:off x="6457950" y="3721648"/>
            <a:ext cx="786928" cy="1080536"/>
            <a:chOff x="0" y="0"/>
            <a:chExt cx="1119185" cy="1536760"/>
          </a:xfrm>
        </p:grpSpPr>
        <p:sp>
          <p:nvSpPr>
            <p:cNvPr id="166" name="Rectangle"/>
            <p:cNvSpPr/>
            <p:nvPr/>
          </p:nvSpPr>
          <p:spPr>
            <a:xfrm>
              <a:off x="0" y="0"/>
              <a:ext cx="1119186" cy="153676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67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pic>
          <p:nvPicPr>
            <p:cNvPr id="167" name="image15.png" descr="image1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19186" cy="1536761"/>
            </a:xfrm>
            <a:prstGeom prst="rect">
              <a:avLst/>
            </a:prstGeom>
            <a:ln w="1143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25400" dir="5400000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69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48135" y="2048475"/>
            <a:ext cx="2478506" cy="993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10" descr="Picture 1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7872" y="1870867"/>
            <a:ext cx="3179346" cy="134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70593" y="1619850"/>
            <a:ext cx="2288969" cy="21139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E2BED-D2AE-DD40-AA3B-78C888DEF018}"/>
              </a:ext>
            </a:extLst>
          </p:cNvPr>
          <p:cNvSpPr txBox="1"/>
          <p:nvPr/>
        </p:nvSpPr>
        <p:spPr>
          <a:xfrm>
            <a:off x="141081" y="224879"/>
            <a:ext cx="2138466" cy="26693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266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Shared Vision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6" name="Picture 5" descr="C:\Users\emthompson\Documents\ShareX\Screenshots\2018-01\POWERPNT_2018-01-04_15-05-1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943" r="1232" b="5131"/>
          <a:stretch/>
        </p:blipFill>
        <p:spPr bwMode="auto">
          <a:xfrm>
            <a:off x="1406842" y="284163"/>
            <a:ext cx="6238875" cy="5695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43" y="169863"/>
            <a:ext cx="2873057" cy="122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21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Excellent Educators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340" y="552132"/>
            <a:ext cx="888644" cy="828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094" y="2052549"/>
            <a:ext cx="71445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AK Education Challenge Recommendations:</a:t>
            </a:r>
          </a:p>
          <a:p>
            <a:endParaRPr lang="en-US" sz="2800" dirty="0"/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Professional Learning Academies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Education Leadership Program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National Board Certified Teachers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8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educators?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43456" y="1557401"/>
            <a:ext cx="6686550" cy="4351338"/>
          </a:xfrm>
        </p:spPr>
        <p:txBody>
          <a:bodyPr>
            <a:normAutofit/>
          </a:bodyPr>
          <a:lstStyle/>
          <a:p>
            <a:r>
              <a:rPr lang="en-US" sz="3000" dirty="0"/>
              <a:t>Paraprofessionals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Teachers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Special Service Providers</a:t>
            </a:r>
          </a:p>
          <a:p>
            <a:pPr marL="0" indent="0">
              <a:buNone/>
            </a:pPr>
            <a:endParaRPr lang="en-US" sz="3000" dirty="0"/>
          </a:p>
          <a:p>
            <a:pPr lvl="0"/>
            <a:r>
              <a:rPr lang="en-US" sz="3000" dirty="0"/>
              <a:t>Administrators</a:t>
            </a:r>
          </a:p>
          <a:p>
            <a:pPr lvl="0"/>
            <a:endParaRPr lang="en-US" sz="3000" dirty="0"/>
          </a:p>
          <a:p>
            <a:pPr lvl="0"/>
            <a:endParaRPr lang="en-US" sz="30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3306" y="6405335"/>
            <a:ext cx="3592286" cy="365125"/>
          </a:xfrm>
        </p:spPr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tells us…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the single most important factor in a student’s academic success is the quality of the teacher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the second most important factor in a student’s academic success is the quality of the instructional leader (principal)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4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2224</TotalTime>
  <Words>1444</Words>
  <Application>Microsoft Macintosh PowerPoint</Application>
  <PresentationFormat>On-screen Show (4:3)</PresentationFormat>
  <Paragraphs>293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Helvetica Neue</vt:lpstr>
      <vt:lpstr>Office Theme</vt:lpstr>
      <vt:lpstr>Ensuring Excellent Educators</vt:lpstr>
      <vt:lpstr>Presentation Materials</vt:lpstr>
      <vt:lpstr>PowerPoint Presentation</vt:lpstr>
      <vt:lpstr>PowerPoint Presentation</vt:lpstr>
      <vt:lpstr>PowerPoint Presentation</vt:lpstr>
      <vt:lpstr>PowerPoint Presentation</vt:lpstr>
      <vt:lpstr>Ensuring Excellent Educators</vt:lpstr>
      <vt:lpstr>Who are our educators?</vt:lpstr>
      <vt:lpstr>Research tells us… </vt:lpstr>
      <vt:lpstr>Three words to  describe an excellent educator</vt:lpstr>
      <vt:lpstr>Key Questions</vt:lpstr>
      <vt:lpstr>What does ESSA require?</vt:lpstr>
      <vt:lpstr>What does ESSA require?</vt:lpstr>
      <vt:lpstr>How has Alaska responded?</vt:lpstr>
      <vt:lpstr>Inexperienced</vt:lpstr>
      <vt:lpstr>Out-of-Field</vt:lpstr>
      <vt:lpstr>Ineffective</vt:lpstr>
      <vt:lpstr>Reporting to the public</vt:lpstr>
      <vt:lpstr>District and School  Report Cards</vt:lpstr>
      <vt:lpstr>Economically Disadvantaged (Low-Income)</vt:lpstr>
      <vt:lpstr>Students of Color (Minority)</vt:lpstr>
      <vt:lpstr>Out-of-Field due Nov 30th*</vt:lpstr>
      <vt:lpstr>Ineffective due November 30th</vt:lpstr>
      <vt:lpstr>State and District Strategies</vt:lpstr>
      <vt:lpstr>State strategies to mitigate inexperienced</vt:lpstr>
      <vt:lpstr>State strategies to mitigate inexperienced</vt:lpstr>
      <vt:lpstr>District strategies to mitigate inexperience</vt:lpstr>
      <vt:lpstr>State strategies to mitigate out-of-field </vt:lpstr>
      <vt:lpstr>District strategies to increase access to content experts</vt:lpstr>
      <vt:lpstr>State strategies to increase access to effective educators </vt:lpstr>
      <vt:lpstr>State strategies to increase access to effective educators </vt:lpstr>
      <vt:lpstr>District strategies to increase access to effective educators</vt:lpstr>
      <vt:lpstr>PowerPoint Presentation</vt:lpstr>
      <vt:lpstr>Questions?</vt:lpstr>
      <vt:lpstr>Contact Information</vt:lpstr>
      <vt:lpstr>InDEED: Connect With Us</vt:lpstr>
    </vt:vector>
  </TitlesOfParts>
  <Company>State of Alaska - Department of Edication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Alica Unruh</cp:lastModifiedBy>
  <cp:revision>100</cp:revision>
  <dcterms:created xsi:type="dcterms:W3CDTF">2017-09-10T20:47:50Z</dcterms:created>
  <dcterms:modified xsi:type="dcterms:W3CDTF">2018-04-27T21:32:40Z</dcterms:modified>
</cp:coreProperties>
</file>