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5"/>
  </p:notesMasterIdLst>
  <p:sldIdLst>
    <p:sldId id="947" r:id="rId2"/>
    <p:sldId id="937" r:id="rId3"/>
    <p:sldId id="938" r:id="rId4"/>
    <p:sldId id="1875" r:id="rId5"/>
    <p:sldId id="1941" r:id="rId6"/>
    <p:sldId id="1945" r:id="rId7"/>
    <p:sldId id="1947" r:id="rId8"/>
    <p:sldId id="1948" r:id="rId9"/>
    <p:sldId id="1950" r:id="rId10"/>
    <p:sldId id="1951" r:id="rId11"/>
    <p:sldId id="1952" r:id="rId12"/>
    <p:sldId id="1953" r:id="rId13"/>
    <p:sldId id="258" r:id="rId14"/>
    <p:sldId id="259" r:id="rId15"/>
    <p:sldId id="1954" r:id="rId16"/>
    <p:sldId id="1955" r:id="rId17"/>
    <p:sldId id="1956" r:id="rId18"/>
    <p:sldId id="1957" r:id="rId19"/>
    <p:sldId id="820" r:id="rId20"/>
    <p:sldId id="1879" r:id="rId21"/>
    <p:sldId id="1880" r:id="rId22"/>
    <p:sldId id="950" r:id="rId23"/>
    <p:sldId id="94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Steven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0AE"/>
    <a:srgbClr val="FFAE00"/>
    <a:srgbClr val="ACC1FF"/>
    <a:srgbClr val="92002B"/>
    <a:srgbClr val="D2D3FE"/>
    <a:srgbClr val="1511A0"/>
    <a:srgbClr val="5F4CA0"/>
    <a:srgbClr val="0F1AA0"/>
    <a:srgbClr val="FFCC09"/>
    <a:srgbClr val="2D1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807"/>
  </p:normalViewPr>
  <p:slideViewPr>
    <p:cSldViewPr snapToGrid="0" snapToObjects="1">
      <p:cViewPr varScale="1">
        <p:scale>
          <a:sx n="93" d="100"/>
          <a:sy n="93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6735-BC8A-1D4D-9DEB-ED997F93BC81}" type="datetimeFigureOut">
              <a:rPr lang="en-US" smtClean="0"/>
              <a:t>2/25/21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2E5D2-AA8D-EC4C-B688-6CDAE5EDFD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E5D2-AA8D-EC4C-B688-6CDAE5EDFD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E5D2-AA8D-EC4C-B688-6CDAE5EDFD5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92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E5D2-AA8D-EC4C-B688-6CDAE5EDFD5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7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E5D2-AA8D-EC4C-B688-6CDAE5EDFD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7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E5D2-AA8D-EC4C-B688-6CDAE5EDFD5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0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E5D2-AA8D-EC4C-B688-6CDAE5EDFD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3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E5D2-AA8D-EC4C-B688-6CDAE5EDFD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064d91a42_0_5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6" name="Google Shape;246;gc064d91a42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90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064d91a42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064d91a42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Culturally Responsive-Sustaining Assessment Practices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30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E5D2-AA8D-EC4C-B688-6CDAE5EDFD5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2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E5D2-AA8D-EC4C-B688-6CDAE5EDFD5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2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6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6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6D8FCB6-5207-0C4D-9CCE-B3050B97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203" y="64287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0FFFD1F-0AF7-7744-A3B7-DD10F6ACB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67" y="642877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</p:spTree>
    <p:extLst>
      <p:ext uri="{BB962C8B-B14F-4D97-AF65-F5344CB8AC3E}">
        <p14:creationId xmlns:p14="http://schemas.microsoft.com/office/powerpoint/2010/main" val="137178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 1">
  <p:cSld name="Section Header 1 1">
    <p:bg>
      <p:bgPr>
        <a:solidFill>
          <a:schemeClr val="dk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963084" y="2362200"/>
            <a:ext cx="10363200" cy="2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body" idx="1"/>
          </p:nvPr>
        </p:nvSpPr>
        <p:spPr>
          <a:xfrm>
            <a:off x="963084" y="4626864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rtl="0">
              <a:spcBef>
                <a:spcPts val="1333"/>
              </a:spcBef>
              <a:spcAft>
                <a:spcPts val="0"/>
              </a:spcAft>
              <a:buClr>
                <a:srgbClr val="EFEFEF"/>
              </a:buClr>
              <a:buSzPts val="2800"/>
              <a:buFont typeface="Calibri"/>
              <a:buNone/>
              <a:defRPr>
                <a:solidFill>
                  <a:srgbClr val="EFEFEF"/>
                </a:solidFill>
              </a:defRPr>
            </a:lvl1pPr>
            <a:lvl2pPr marL="1219170" lvl="1" indent="-304792" rtl="0">
              <a:spcBef>
                <a:spcPts val="667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>
                <a:solidFill>
                  <a:srgbClr val="EFEFEF"/>
                </a:solidFill>
              </a:defRPr>
            </a:lvl2pPr>
            <a:lvl3pPr marL="1828754" lvl="2" indent="-304792" rtl="0">
              <a:spcBef>
                <a:spcPts val="667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Calibri"/>
              <a:buNone/>
              <a:defRPr>
                <a:solidFill>
                  <a:srgbClr val="EFEFEF"/>
                </a:solidFill>
              </a:defRPr>
            </a:lvl3pPr>
            <a:lvl4pPr marL="2438339" lvl="3" indent="-304792" rtl="0">
              <a:spcBef>
                <a:spcPts val="667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None/>
              <a:defRPr>
                <a:solidFill>
                  <a:srgbClr val="EFEFEF"/>
                </a:solidFill>
              </a:defRPr>
            </a:lvl4pPr>
            <a:lvl5pPr marL="3047924" lvl="4" indent="-304792" rtl="0">
              <a:spcBef>
                <a:spcPts val="667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None/>
              <a:defRPr>
                <a:solidFill>
                  <a:srgbClr val="EFEFEF"/>
                </a:solidFill>
              </a:defRPr>
            </a:lvl5pPr>
            <a:lvl6pPr marL="3657509" lvl="5" indent="-304792" rtl="0">
              <a:spcBef>
                <a:spcPts val="667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Arial"/>
              <a:buNone/>
              <a:defRPr>
                <a:solidFill>
                  <a:srgbClr val="EFEFEF"/>
                </a:solidFill>
              </a:defRPr>
            </a:lvl6pPr>
            <a:lvl7pPr marL="4267093" lvl="6" indent="-304792" rtl="0">
              <a:spcBef>
                <a:spcPts val="667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Arial"/>
              <a:buNone/>
              <a:defRPr>
                <a:solidFill>
                  <a:srgbClr val="EFEFEF"/>
                </a:solidFill>
              </a:defRPr>
            </a:lvl7pPr>
            <a:lvl8pPr marL="4876678" lvl="7" indent="-304792" rtl="0">
              <a:spcBef>
                <a:spcPts val="667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Arial"/>
              <a:buNone/>
              <a:defRPr>
                <a:solidFill>
                  <a:srgbClr val="EFEFEF"/>
                </a:solidFill>
              </a:defRPr>
            </a:lvl8pPr>
            <a:lvl9pPr marL="5486263" lvl="8" indent="-304792" rtl="0">
              <a:spcBef>
                <a:spcPts val="667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Arial"/>
              <a:buNone/>
              <a:defRPr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48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sldNum" idx="12"/>
          </p:nvPr>
        </p:nvSpPr>
        <p:spPr>
          <a:xfrm>
            <a:off x="10871200" y="18288"/>
            <a:ext cx="1422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7529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3111-9065-BD41-8262-EE2CB3ABA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032BF-D8C5-A645-A6FF-DCFEA5D52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2E37BC2-C4EE-2244-B769-356BF3C9F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203" y="64287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03F497F-F225-A345-BA38-DC5543176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67" y="642877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</p:spTree>
    <p:extLst>
      <p:ext uri="{BB962C8B-B14F-4D97-AF65-F5344CB8AC3E}">
        <p14:creationId xmlns:p14="http://schemas.microsoft.com/office/powerpoint/2010/main" val="108730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9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5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0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1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8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3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41FA-EE28-A64F-92EE-8BADFCE467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BottomBar">
            <a:extLst>
              <a:ext uri="{FF2B5EF4-FFF2-40B4-BE49-F238E27FC236}">
                <a16:creationId xmlns:a16="http://schemas.microsoft.com/office/drawing/2014/main" id="{D30A8AD0-4808-154F-87D4-03F72327A9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28772"/>
            <a:ext cx="12192000" cy="430852"/>
          </a:xfrm>
          <a:prstGeom prst="rect">
            <a:avLst/>
          </a:prstGeom>
          <a:solidFill>
            <a:srgbClr val="0065CC">
              <a:alpha val="50000"/>
            </a:srgbClr>
          </a:solidFill>
          <a:ln>
            <a:noFill/>
          </a:ln>
          <a:effectLst/>
        </p:spPr>
        <p:txBody>
          <a:bodyPr wrap="none" lIns="93266" tIns="46633" rIns="93266" bIns="46633" anchor="ctr"/>
          <a:lstStyle/>
          <a:p>
            <a:endParaRPr lang="en-US" baseline="0" noProof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549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4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-l8GhGR5_I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learningforward.org/blog/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s://learningforward.org/the-learning-professiona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hyperlink" Target="https://essa.learningforward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forward.org/membershi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LearningForward?ref_src=twsrc%5Egoogle%7Ctwcamp%5Eserp%7Ctwgr%5Eautho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0uPBlrM4C8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dbJzVV3QL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F8AF484D-D830-EC41-B721-331C5885CE1C}"/>
              </a:ext>
            </a:extLst>
          </p:cNvPr>
          <p:cNvSpPr/>
          <p:nvPr/>
        </p:nvSpPr>
        <p:spPr bwMode="gray">
          <a:xfrm rot="5400000">
            <a:off x="-1403278" y="1388937"/>
            <a:ext cx="6436356" cy="365848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87000"/>
            </a:srgbClr>
          </a:solidFill>
          <a:ln w="9525"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7690D66C-0D50-F74F-A4D0-70C6F3569644}"/>
              </a:ext>
            </a:extLst>
          </p:cNvPr>
          <p:cNvSpPr txBox="1">
            <a:spLocks/>
          </p:cNvSpPr>
          <p:nvPr/>
        </p:nvSpPr>
        <p:spPr>
          <a:xfrm>
            <a:off x="9941378" y="64287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441FA-EE28-A64F-92EE-8BADFCE467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7B58143D-1E1E-464D-9C52-186BD2DB9C49}"/>
              </a:ext>
            </a:extLst>
          </p:cNvPr>
          <p:cNvSpPr txBox="1">
            <a:spLocks/>
          </p:cNvSpPr>
          <p:nvPr/>
        </p:nvSpPr>
        <p:spPr>
          <a:xfrm>
            <a:off x="256567" y="642877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566">
              <a:defRPr/>
            </a:pPr>
            <a:r>
              <a:rPr lang="en-US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776CA43E-46A0-6A42-B7BC-491ADC6C2DDB}"/>
              </a:ext>
            </a:extLst>
          </p:cNvPr>
          <p:cNvSpPr/>
          <p:nvPr/>
        </p:nvSpPr>
        <p:spPr bwMode="gray">
          <a:xfrm rot="5400000">
            <a:off x="5651617" y="-1347076"/>
            <a:ext cx="874420" cy="1220634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alpha val="86000"/>
            </a:schemeClr>
          </a:solidFill>
          <a:ln w="9525"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77AB57-501E-D34C-8E9E-2FB62B824CAB}"/>
              </a:ext>
            </a:extLst>
          </p:cNvPr>
          <p:cNvSpPr txBox="1"/>
          <p:nvPr/>
        </p:nvSpPr>
        <p:spPr>
          <a:xfrm>
            <a:off x="218620" y="4337655"/>
            <a:ext cx="3086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Webinar</a:t>
            </a:r>
          </a:p>
          <a:p>
            <a:r>
              <a:rPr lang="en-US" sz="22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February 25, 2021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C2FBA9-E122-6D4D-B255-6FD3B6C44F69}"/>
              </a:ext>
            </a:extLst>
          </p:cNvPr>
          <p:cNvSpPr txBox="1"/>
          <p:nvPr/>
        </p:nvSpPr>
        <p:spPr>
          <a:xfrm>
            <a:off x="167820" y="747221"/>
            <a:ext cx="3533805" cy="2526574"/>
          </a:xfrm>
          <a:prstGeom prst="rect">
            <a:avLst/>
          </a:prstGeom>
          <a:noFill/>
        </p:spPr>
        <p:txBody>
          <a:bodyPr wrap="square" lIns="93266" tIns="46633" rIns="93266" bIns="46633" rtlCol="0">
            <a:spAutoFit/>
          </a:bodyPr>
          <a:lstStyle/>
          <a:p>
            <a:pPr>
              <a:lnSpc>
                <a:spcPts val="6460"/>
              </a:lnSpc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student </a:t>
            </a:r>
            <a:b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online</a:t>
            </a: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224F5650-04AC-2A4B-B0E7-FCF3597C466D}"/>
              </a:ext>
            </a:extLst>
          </p:cNvPr>
          <p:cNvSpPr/>
          <p:nvPr/>
        </p:nvSpPr>
        <p:spPr bwMode="gray">
          <a:xfrm rot="5400000">
            <a:off x="3921567" y="1257393"/>
            <a:ext cx="1249944" cy="912176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77000"/>
            </a:schemeClr>
          </a:solidFill>
          <a:ln w="9525"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1BC848-7D3D-184F-8214-8B5AEEF54580}"/>
              </a:ext>
            </a:extLst>
          </p:cNvPr>
          <p:cNvSpPr txBox="1"/>
          <p:nvPr/>
        </p:nvSpPr>
        <p:spPr>
          <a:xfrm>
            <a:off x="218620" y="5250717"/>
            <a:ext cx="30062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If you can see the </a:t>
            </a:r>
            <a:br>
              <a:rPr lang="en-US" sz="22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22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slide and hear the</a:t>
            </a:r>
            <a:br>
              <a:rPr lang="en-US" sz="22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22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music, you are all set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8" name="Rectangle 1134">
            <a:extLst>
              <a:ext uri="{FF2B5EF4-FFF2-40B4-BE49-F238E27FC236}">
                <a16:creationId xmlns:a16="http://schemas.microsoft.com/office/drawing/2014/main" id="{7853B762-0AB9-D546-9012-59A07FD5DB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" y="6420256"/>
            <a:ext cx="12190061" cy="437744"/>
          </a:xfrm>
          <a:prstGeom prst="rect">
            <a:avLst/>
          </a:prstGeom>
          <a:solidFill>
            <a:srgbClr val="00B18C"/>
          </a:solidFill>
          <a:ln>
            <a:noFill/>
          </a:ln>
          <a:effectLst/>
        </p:spPr>
        <p:txBody>
          <a:bodyPr wrap="none" lIns="91381" tIns="45690" rIns="91381" bIns="45690" anchor="ctr"/>
          <a:lstStyle/>
          <a:p>
            <a:pPr algn="ctr" defTabSz="913818">
              <a:defRPr/>
            </a:pPr>
            <a:endParaRPr lang="en-US" sz="1400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8C429C-8389-CE44-AA20-5BA55404B850}"/>
              </a:ext>
            </a:extLst>
          </p:cNvPr>
          <p:cNvSpPr txBox="1"/>
          <p:nvPr/>
        </p:nvSpPr>
        <p:spPr>
          <a:xfrm>
            <a:off x="3752425" y="5401279"/>
            <a:ext cx="5354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All attendees are muted upon entry. </a:t>
            </a:r>
          </a:p>
          <a:p>
            <a:r>
              <a:rPr lang="en-US" sz="16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Please use the chat feature for comments </a:t>
            </a:r>
            <a:br>
              <a:rPr lang="en-US" sz="16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6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and the Q&amp;A feature for questions during the webinar.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6764A8-4677-724A-94B6-D3E878AE530E}"/>
              </a:ext>
            </a:extLst>
          </p:cNvPr>
          <p:cNvSpPr txBox="1"/>
          <p:nvPr/>
        </p:nvSpPr>
        <p:spPr>
          <a:xfrm>
            <a:off x="3757426" y="4445300"/>
            <a:ext cx="70106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Welcome! </a:t>
            </a:r>
            <a:r>
              <a:rPr lang="en-US" sz="3400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We will begin shortly.</a:t>
            </a:r>
          </a:p>
        </p:txBody>
      </p:sp>
      <p:pic>
        <p:nvPicPr>
          <p:cNvPr id="32" name="Picture 31" descr="LFlogo-proflearntagline.eps">
            <a:extLst>
              <a:ext uri="{FF2B5EF4-FFF2-40B4-BE49-F238E27FC236}">
                <a16:creationId xmlns:a16="http://schemas.microsoft.com/office/drawing/2014/main" id="{31A9B27B-7C15-884B-A059-31436878A1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620" y="5319721"/>
            <a:ext cx="2759993" cy="923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F4C99-E6C7-E940-BAC7-113593FBAE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4142" y="0"/>
            <a:ext cx="8547858" cy="43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6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Student Reaction">
            <a:hlinkClick r:id="" action="ppaction://media"/>
            <a:extLst>
              <a:ext uri="{FF2B5EF4-FFF2-40B4-BE49-F238E27FC236}">
                <a16:creationId xmlns:a16="http://schemas.microsoft.com/office/drawing/2014/main" id="{643B090F-7ED6-484F-A1E2-F66BC81626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7F595-8187-814B-A6AD-07A951AD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A441FA-EE28-A64F-92EE-8BADFCE467E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F565B-A916-6043-B5EE-31B445E30750}"/>
              </a:ext>
            </a:extLst>
          </p:cNvPr>
          <p:cNvSpPr/>
          <p:nvPr/>
        </p:nvSpPr>
        <p:spPr>
          <a:xfrm>
            <a:off x="0" y="6428772"/>
            <a:ext cx="12192000" cy="42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Student Reaction</a:t>
            </a:r>
          </a:p>
        </p:txBody>
      </p:sp>
    </p:spTree>
    <p:extLst>
      <p:ext uri="{BB962C8B-B14F-4D97-AF65-F5344CB8AC3E}">
        <p14:creationId xmlns:p14="http://schemas.microsoft.com/office/powerpoint/2010/main" val="11053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BCC2-C43E-254D-91BF-B38065D0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text, water&#10;&#10;Description automatically generated">
            <a:extLst>
              <a:ext uri="{FF2B5EF4-FFF2-40B4-BE49-F238E27FC236}">
                <a16:creationId xmlns:a16="http://schemas.microsoft.com/office/drawing/2014/main" id="{48828010-EA02-FF4A-9D5C-9CA2921F9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8B40-1916-DF4C-BAFA-174566BA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DFA5-47D0-9A49-8CEB-77DDF150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8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EB5531-F283-994A-BE3D-1F4DD146D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6C55F-CA12-C04D-BF22-4A030B52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A441FA-EE28-A64F-92EE-8BADFCE467E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Google Shape;248;p51"/>
          <p:cNvGraphicFramePr/>
          <p:nvPr>
            <p:extLst>
              <p:ext uri="{D42A27DB-BD31-4B8C-83A1-F6EECF244321}">
                <p14:modId xmlns:p14="http://schemas.microsoft.com/office/powerpoint/2010/main" val="950282043"/>
              </p:ext>
            </p:extLst>
          </p:nvPr>
        </p:nvGraphicFramePr>
        <p:xfrm>
          <a:off x="471949" y="255637"/>
          <a:ext cx="11235000" cy="590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ym typeface="Roboto"/>
                        </a:rPr>
                        <a:t>When thinking like an assessor, we ask - 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When thinking like an activity designer (only) we ask - 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5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What would be sufficient and revealing evidence of understanding?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What would be fun and interesting activities on this topic?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1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Given the goals, what performance tasks must anchor the unit and focus the instructional work?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What projects might students do with this topic?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5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What are the different types of evidence required by the desired results?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What tests should I give, based on the content that I taught?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5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Against what criteria will we appropriately consider work and assess levels of quality?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How will I give students a grade (and justify it to their parents?)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47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Did the assessments reveal and distinguish those who really understood from those who only seemed to?  Am I clear on the reasons behind learner mistakes?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How well did the activities work?</a:t>
                      </a:r>
                      <a:endParaRPr sz="1500">
                        <a:sym typeface="Robot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ym typeface="Roboto"/>
                        </a:rPr>
                        <a:t>How did students do on the test?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33" marR="121933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9" name="Google Shape;249;p51"/>
          <p:cNvSpPr txBox="1"/>
          <p:nvPr/>
        </p:nvSpPr>
        <p:spPr>
          <a:xfrm>
            <a:off x="435833" y="6242800"/>
            <a:ext cx="113072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lang="en" sz="24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Understanding by Design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Chapter 7, Thinking like an Assessor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4192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2"/>
          <p:cNvPicPr preferRelativeResize="0"/>
          <p:nvPr/>
        </p:nvPicPr>
        <p:blipFill rotWithShape="1">
          <a:blip r:embed="rId3">
            <a:alphaModFix/>
          </a:blip>
          <a:srcRect t="1109" b="2402"/>
          <a:stretch/>
        </p:blipFill>
        <p:spPr>
          <a:xfrm>
            <a:off x="3441701" y="81734"/>
            <a:ext cx="5308601" cy="6694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9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00FC9E-F6FE-FC4B-A0E9-03768DC1DF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5A16A-5650-884B-9D52-CD7EC5C6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Content Placeholder 11" descr="Table&#10;&#10;Description automatically generated">
            <a:extLst>
              <a:ext uri="{FF2B5EF4-FFF2-40B4-BE49-F238E27FC236}">
                <a16:creationId xmlns:a16="http://schemas.microsoft.com/office/drawing/2014/main" id="{E4A5FCFA-2164-354B-B5E2-180058925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093026-C588-5C44-AF07-BB37DE1F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www.learningforward.org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4C1F11-C3B8-4648-9BB4-BE50434C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A441FA-EE28-A64F-92EE-8BADFCE467E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A1370B-6ABC-F64C-B3FD-40AE1A28F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BF7DD-EC55-F54B-AA53-6460783A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www.learningforward.org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B1523-DA0D-A943-8192-47E974AF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A441FA-EE28-A64F-92EE-8BADFCE467E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1D5D9C-16CF-1745-8A30-674003FC7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6"/>
          <p:cNvSpPr/>
          <p:nvPr/>
        </p:nvSpPr>
        <p:spPr>
          <a:xfrm rot="5400000">
            <a:off x="-1331530" y="1331529"/>
            <a:ext cx="6428776" cy="376571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9F7773-6F68-9D42-978A-5F8B7A6F67F3}"/>
              </a:ext>
            </a:extLst>
          </p:cNvPr>
          <p:cNvSpPr txBox="1">
            <a:spLocks/>
          </p:cNvSpPr>
          <p:nvPr/>
        </p:nvSpPr>
        <p:spPr>
          <a:xfrm>
            <a:off x="344188" y="491110"/>
            <a:ext cx="3421529" cy="272327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400"/>
              </a:lnSpc>
              <a:buNone/>
            </a:pP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Discussion and</a:t>
            </a:r>
            <a:b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A7BF6C3-0BAB-234F-BA0A-5DB72A27E929}"/>
              </a:ext>
            </a:extLst>
          </p:cNvPr>
          <p:cNvSpPr txBox="1">
            <a:spLocks/>
          </p:cNvSpPr>
          <p:nvPr/>
        </p:nvSpPr>
        <p:spPr>
          <a:xfrm>
            <a:off x="9883203" y="64287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441FA-EE28-A64F-92EE-8BADFCE467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45840F-9727-094D-9E2B-E5E9F533B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pic>
        <p:nvPicPr>
          <p:cNvPr id="3" name="Picture 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6191A201-85C6-DA45-89A0-194CBB7D8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16" y="34458"/>
            <a:ext cx="8251329" cy="4408903"/>
          </a:xfrm>
          <a:prstGeom prst="rect">
            <a:avLst/>
          </a:prstGeom>
        </p:spPr>
      </p:pic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9BEFB1CC-6078-B648-AB16-2B90455CA295}"/>
              </a:ext>
            </a:extLst>
          </p:cNvPr>
          <p:cNvSpPr/>
          <p:nvPr/>
        </p:nvSpPr>
        <p:spPr bwMode="gray">
          <a:xfrm rot="5400000">
            <a:off x="6986152" y="1222925"/>
            <a:ext cx="1985411" cy="842628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alpha val="86000"/>
            </a:schemeClr>
          </a:solidFill>
          <a:ln w="9525"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0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3497D20-93D0-A04A-A820-329138ACFF58}"/>
              </a:ext>
            </a:extLst>
          </p:cNvPr>
          <p:cNvSpPr txBox="1">
            <a:spLocks/>
          </p:cNvSpPr>
          <p:nvPr/>
        </p:nvSpPr>
        <p:spPr>
          <a:xfrm>
            <a:off x="9883203" y="64287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441FA-EE28-A64F-92EE-8BADFCE467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313217-BF52-A041-B479-B77F1C0A7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C10239-D698-D44B-8DA1-2309D4ACD0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4140" y="696832"/>
            <a:ext cx="8547860" cy="5731355"/>
          </a:xfrm>
          <a:prstGeom prst="rect">
            <a:avLst/>
          </a:prstGeom>
        </p:spPr>
      </p:pic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85578AF6-87AE-4245-9477-053BAA6642A7}"/>
              </a:ext>
            </a:extLst>
          </p:cNvPr>
          <p:cNvSpPr/>
          <p:nvPr/>
        </p:nvSpPr>
        <p:spPr bwMode="gray">
          <a:xfrm rot="5400000">
            <a:off x="-1050485" y="1733562"/>
            <a:ext cx="5730769" cy="365848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CFE085D6-09C9-C54C-BED7-9DFD4203BDC0}"/>
              </a:ext>
            </a:extLst>
          </p:cNvPr>
          <p:cNvSpPr/>
          <p:nvPr/>
        </p:nvSpPr>
        <p:spPr bwMode="gray">
          <a:xfrm rot="5400000">
            <a:off x="5747291" y="-5747291"/>
            <a:ext cx="697418" cy="12192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81000"/>
            </a:srgbClr>
          </a:solidFill>
          <a:ln w="9525"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06" tIns="46604" rIns="93206" bIns="46604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Subtitle 5">
            <a:extLst>
              <a:ext uri="{FF2B5EF4-FFF2-40B4-BE49-F238E27FC236}">
                <a16:creationId xmlns:a16="http://schemas.microsoft.com/office/drawing/2014/main" id="{C21142D2-3933-254B-A1E9-E831A14E713D}"/>
              </a:ext>
            </a:extLst>
          </p:cNvPr>
          <p:cNvSpPr txBox="1">
            <a:spLocks/>
          </p:cNvSpPr>
          <p:nvPr/>
        </p:nvSpPr>
        <p:spPr>
          <a:xfrm>
            <a:off x="169333" y="19458"/>
            <a:ext cx="8818289" cy="716873"/>
          </a:xfrm>
          <a:prstGeom prst="rect">
            <a:avLst/>
          </a:prstGeom>
        </p:spPr>
        <p:txBody>
          <a:bodyPr lIns="93256" tIns="46628" rIns="93256" bIns="46628">
            <a:noAutofit/>
          </a:bodyPr>
          <a:lstStyle>
            <a:lvl1pPr marL="336042" indent="-336042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91" indent="-280035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l" defTabSz="44805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Thank you for joining us</a:t>
            </a:r>
          </a:p>
        </p:txBody>
      </p:sp>
      <p:sp>
        <p:nvSpPr>
          <p:cNvPr id="24" name="Shape 65">
            <a:extLst>
              <a:ext uri="{FF2B5EF4-FFF2-40B4-BE49-F238E27FC236}">
                <a16:creationId xmlns:a16="http://schemas.microsoft.com/office/drawing/2014/main" id="{F8E5D0BD-38B8-6546-A8F5-8BCBD20377E9}"/>
              </a:ext>
            </a:extLst>
          </p:cNvPr>
          <p:cNvSpPr txBox="1"/>
          <p:nvPr/>
        </p:nvSpPr>
        <p:spPr>
          <a:xfrm>
            <a:off x="580468" y="4216026"/>
            <a:ext cx="2675985" cy="205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Elizabeth Foster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Vice President Research &amp; Standards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Learning Forward</a:t>
            </a:r>
            <a:endParaRPr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A0413F-66FF-DD4E-81D6-F3361B37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03" y="998100"/>
            <a:ext cx="2553911" cy="30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1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0FDF61-47F3-944F-82D6-24964EC3B4B9}"/>
              </a:ext>
            </a:extLst>
          </p:cNvPr>
          <p:cNvSpPr/>
          <p:nvPr/>
        </p:nvSpPr>
        <p:spPr>
          <a:xfrm>
            <a:off x="0" y="686532"/>
            <a:ext cx="12192000" cy="57424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33564-B4E0-3E40-B50C-FC26ECE37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DE0CD-5922-7946-9418-26AB95AB2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AE0400-6D40-FB42-9E9B-7331B3C6C5EF}"/>
              </a:ext>
            </a:extLst>
          </p:cNvPr>
          <p:cNvSpPr txBox="1">
            <a:spLocks/>
          </p:cNvSpPr>
          <p:nvPr/>
        </p:nvSpPr>
        <p:spPr>
          <a:xfrm>
            <a:off x="188835" y="1230233"/>
            <a:ext cx="9949825" cy="483365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860"/>
              </a:lnSpc>
              <a:spcBef>
                <a:spcPts val="2400"/>
              </a:spcBef>
              <a:buClr>
                <a:schemeClr val="accent6"/>
              </a:buClr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A3E5F5B0-B1ED-0B4D-AF82-8B8CB7C7F385}"/>
              </a:ext>
            </a:extLst>
          </p:cNvPr>
          <p:cNvSpPr/>
          <p:nvPr/>
        </p:nvSpPr>
        <p:spPr bwMode="gray">
          <a:xfrm rot="5400000">
            <a:off x="5747291" y="-5758177"/>
            <a:ext cx="697418" cy="12192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81000"/>
            </a:srgbClr>
          </a:solidFill>
          <a:ln w="9525"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06" tIns="46604" rIns="93206" bIns="46604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3D6DBE8C-2C16-1C4F-B8C0-98513DE77E44}"/>
              </a:ext>
            </a:extLst>
          </p:cNvPr>
          <p:cNvSpPr txBox="1">
            <a:spLocks/>
          </p:cNvSpPr>
          <p:nvPr/>
        </p:nvSpPr>
        <p:spPr>
          <a:xfrm>
            <a:off x="169333" y="19458"/>
            <a:ext cx="11703799" cy="716873"/>
          </a:xfrm>
          <a:prstGeom prst="rect">
            <a:avLst/>
          </a:prstGeom>
        </p:spPr>
        <p:txBody>
          <a:bodyPr lIns="93256" tIns="46628" rIns="93256" bIns="46628">
            <a:noAutofit/>
          </a:bodyPr>
          <a:lstStyle>
            <a:lvl1pPr marL="336042" indent="-336042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91" indent="-280035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l" defTabSz="44805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Online resources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4EE17-3421-4145-AC88-76E0E04D48B5}"/>
              </a:ext>
            </a:extLst>
          </p:cNvPr>
          <p:cNvSpPr txBox="1">
            <a:spLocks/>
          </p:cNvSpPr>
          <p:nvPr/>
        </p:nvSpPr>
        <p:spPr>
          <a:xfrm>
            <a:off x="266673" y="935866"/>
            <a:ext cx="6151988" cy="502857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400"/>
              </a:spcBef>
              <a:buClr>
                <a:schemeClr val="accent6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Look for follow-up resources, including a recording of this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webinar and slides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chemeClr val="accent6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latest issue of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Learning Professional </a:t>
            </a:r>
            <a:endParaRPr lang="en-US" i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chemeClr val="accent6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Forward blog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chemeClr val="accent6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planner at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Learning State </a:t>
            </a:r>
            <a:br>
              <a:rPr lang="en-US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District Planner</a:t>
            </a:r>
            <a:endParaRPr lang="en-US" i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3860"/>
              </a:lnSpc>
              <a:spcBef>
                <a:spcPts val="1200"/>
              </a:spcBef>
              <a:buClr>
                <a:schemeClr val="accent6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3860"/>
              </a:lnSpc>
              <a:spcBef>
                <a:spcPts val="2400"/>
              </a:spcBef>
              <a:buClr>
                <a:schemeClr val="accent6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35403B-7E29-FF45-9FC2-829B989F03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009" y="3804988"/>
            <a:ext cx="3607292" cy="2498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F527C3B5-8398-4BE2-A044-AEADD5042B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770" y="990156"/>
            <a:ext cx="2707099" cy="354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E91E64-5A19-F840-A420-4E69EC781B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769" y="990156"/>
            <a:ext cx="2741653" cy="3541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AE263F-3FF4-464F-AEC2-B4B44C02F62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117" y="990240"/>
            <a:ext cx="3040116" cy="246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53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F8BC5-A254-C644-B9F1-C4BF2002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9D8AB-A4A0-C240-BE57-7CD9C208E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CF14C-EF11-964E-8340-A781F7447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6532"/>
            <a:ext cx="12191999" cy="5742240"/>
          </a:xfrm>
          <a:prstGeom prst="rect">
            <a:avLst/>
          </a:prstGeom>
        </p:spPr>
      </p:pic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0A3602AC-FBAC-0D40-9636-D9F92F792830}"/>
              </a:ext>
            </a:extLst>
          </p:cNvPr>
          <p:cNvSpPr/>
          <p:nvPr/>
        </p:nvSpPr>
        <p:spPr bwMode="gray">
          <a:xfrm rot="5400000">
            <a:off x="5747291" y="-5758177"/>
            <a:ext cx="697418" cy="12192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81000"/>
            </a:srgbClr>
          </a:solidFill>
          <a:ln w="9525"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06" tIns="46604" rIns="93206" bIns="46604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F838528-CD51-1C44-8F82-3147A9FE9EDE}"/>
              </a:ext>
            </a:extLst>
          </p:cNvPr>
          <p:cNvSpPr txBox="1">
            <a:spLocks/>
          </p:cNvSpPr>
          <p:nvPr/>
        </p:nvSpPr>
        <p:spPr>
          <a:xfrm>
            <a:off x="169333" y="19458"/>
            <a:ext cx="11838891" cy="716873"/>
          </a:xfrm>
          <a:prstGeom prst="rect">
            <a:avLst/>
          </a:prstGeom>
        </p:spPr>
        <p:txBody>
          <a:bodyPr lIns="93256" tIns="46628" rIns="93256" bIns="46628">
            <a:noAutofit/>
          </a:bodyPr>
          <a:lstStyle>
            <a:lvl1pPr marL="336042" indent="-336042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91" indent="-280035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l" defTabSz="44805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Mark your calendars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142D52-7F02-B94E-AFDB-10FA83EF1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51283"/>
              </p:ext>
            </p:extLst>
          </p:nvPr>
        </p:nvGraphicFramePr>
        <p:xfrm>
          <a:off x="4023014" y="1602365"/>
          <a:ext cx="4131528" cy="36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1528">
                  <a:extLst>
                    <a:ext uri="{9D8B030D-6E8A-4147-A177-3AD203B41FA5}">
                      <a16:colId xmlns:a16="http://schemas.microsoft.com/office/drawing/2014/main" val="2752606512"/>
                    </a:ext>
                  </a:extLst>
                </a:gridCol>
              </a:tblGrid>
              <a:tr h="127286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11</a:t>
                      </a:r>
                    </a:p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3pm ET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38371"/>
                  </a:ext>
                </a:extLst>
              </a:tr>
              <a:tr h="2306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Leading and Learning in Unique Contexts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8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5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345B23-48CC-BA43-B157-5B40634D5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3E02A-65C2-044A-9114-CA0EDBF17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BAE88F-0F23-854F-B963-63B08899E6A4}"/>
              </a:ext>
            </a:extLst>
          </p:cNvPr>
          <p:cNvSpPr/>
          <p:nvPr/>
        </p:nvSpPr>
        <p:spPr>
          <a:xfrm>
            <a:off x="831274" y="3252390"/>
            <a:ext cx="10490662" cy="31763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461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A68F8-5B9B-0B4F-A808-A3EE06A20FE2}"/>
              </a:ext>
            </a:extLst>
          </p:cNvPr>
          <p:cNvSpPr/>
          <p:nvPr/>
        </p:nvSpPr>
        <p:spPr>
          <a:xfrm>
            <a:off x="256567" y="786282"/>
            <a:ext cx="11547506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0060" indent="-480060"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$10 off any new Learning Forward membership</a:t>
            </a:r>
          </a:p>
          <a:p>
            <a:pPr marL="480060" indent="-480060">
              <a:spcBef>
                <a:spcPts val="900"/>
              </a:spcBef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coupon code </a:t>
            </a: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LFWebinars*</a:t>
            </a:r>
          </a:p>
          <a:p>
            <a:pPr marL="480060" indent="-480060">
              <a:spcBef>
                <a:spcPts val="900"/>
              </a:spcBef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http://learningforward.org/membership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B050"/>
              </a:buClr>
              <a:buSzPct val="125000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valid for new members only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A1641846-0E37-C24A-AFD9-3001A268B14D}"/>
              </a:ext>
            </a:extLst>
          </p:cNvPr>
          <p:cNvSpPr/>
          <p:nvPr/>
        </p:nvSpPr>
        <p:spPr bwMode="gray">
          <a:xfrm rot="5400000">
            <a:off x="5747291" y="-5758177"/>
            <a:ext cx="697418" cy="12192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81000"/>
            </a:srgbClr>
          </a:solidFill>
          <a:ln w="9525"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06" tIns="46604" rIns="93206" bIns="46604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Subtitle 5">
            <a:extLst>
              <a:ext uri="{FF2B5EF4-FFF2-40B4-BE49-F238E27FC236}">
                <a16:creationId xmlns:a16="http://schemas.microsoft.com/office/drawing/2014/main" id="{303E2D0E-2E46-C943-AA31-FF586710D71A}"/>
              </a:ext>
            </a:extLst>
          </p:cNvPr>
          <p:cNvSpPr txBox="1">
            <a:spLocks/>
          </p:cNvSpPr>
          <p:nvPr/>
        </p:nvSpPr>
        <p:spPr>
          <a:xfrm>
            <a:off x="169333" y="19458"/>
            <a:ext cx="11838891" cy="716873"/>
          </a:xfrm>
          <a:prstGeom prst="rect">
            <a:avLst/>
          </a:prstGeom>
        </p:spPr>
        <p:txBody>
          <a:bodyPr lIns="93256" tIns="46628" rIns="93256" bIns="46628">
            <a:noAutofit/>
          </a:bodyPr>
          <a:lstStyle>
            <a:lvl1pPr marL="336042" indent="-336042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91" indent="-280035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l" defTabSz="44805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Learning Forward memberships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ADCC40-8353-E440-8D06-C575B1E9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658" y="3352140"/>
            <a:ext cx="9725892" cy="30766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63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890EA-F58B-9645-99F5-4CFF97BE8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160A1-B6C0-784C-A8A2-8B069C7C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E98693-411E-F545-A555-F39270962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2192001" cy="6428774"/>
          </a:xfrm>
          <a:prstGeom prst="rect">
            <a:avLst/>
          </a:prstGeom>
        </p:spPr>
      </p:pic>
      <p:sp>
        <p:nvSpPr>
          <p:cNvPr id="11" name="Shape 46">
            <a:extLst>
              <a:ext uri="{FF2B5EF4-FFF2-40B4-BE49-F238E27FC236}">
                <a16:creationId xmlns:a16="http://schemas.microsoft.com/office/drawing/2014/main" id="{10394B31-5346-D44A-9472-8CCC3017C637}"/>
              </a:ext>
            </a:extLst>
          </p:cNvPr>
          <p:cNvSpPr/>
          <p:nvPr/>
        </p:nvSpPr>
        <p:spPr>
          <a:xfrm rot="5400000">
            <a:off x="-1328114" y="1328113"/>
            <a:ext cx="6428776" cy="377254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75000"/>
            </a:srgbClr>
          </a:solidFill>
          <a:ln>
            <a:noFill/>
          </a:ln>
          <a:effectLst>
            <a:outerShdw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E97BE2-180D-EB43-8C38-45BE401694EA}"/>
              </a:ext>
            </a:extLst>
          </p:cNvPr>
          <p:cNvSpPr txBox="1">
            <a:spLocks/>
          </p:cNvSpPr>
          <p:nvPr/>
        </p:nvSpPr>
        <p:spPr>
          <a:xfrm>
            <a:off x="344188" y="491110"/>
            <a:ext cx="3421529" cy="272327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400"/>
              </a:lnSpc>
              <a:buNone/>
            </a:pP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ts val="6400"/>
              </a:lnSpc>
              <a:buNone/>
            </a:pP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9646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FBE1C4-D215-4E44-ABC8-DAD5012F378A}"/>
              </a:ext>
            </a:extLst>
          </p:cNvPr>
          <p:cNvSpPr/>
          <p:nvPr/>
        </p:nvSpPr>
        <p:spPr>
          <a:xfrm>
            <a:off x="0" y="697418"/>
            <a:ext cx="12192000" cy="57315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B7152457-A7A5-F144-9137-E76107D5686E}"/>
              </a:ext>
            </a:extLst>
          </p:cNvPr>
          <p:cNvSpPr/>
          <p:nvPr/>
        </p:nvSpPr>
        <p:spPr bwMode="gray">
          <a:xfrm rot="5400000">
            <a:off x="-1044928" y="1742344"/>
            <a:ext cx="5722838" cy="3632985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73000"/>
            </a:srgbClr>
          </a:solidFill>
          <a:ln w="9525"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94B005DD-EF5A-824D-94CA-DFB9A2D00E32}"/>
              </a:ext>
            </a:extLst>
          </p:cNvPr>
          <p:cNvSpPr/>
          <p:nvPr/>
        </p:nvSpPr>
        <p:spPr bwMode="gray">
          <a:xfrm rot="5400000">
            <a:off x="5747291" y="-5747291"/>
            <a:ext cx="697418" cy="12192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81000"/>
            </a:srgbClr>
          </a:solidFill>
          <a:ln w="9525"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06" tIns="46604" rIns="93206" bIns="46604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898934CB-3EB6-0643-96F9-5E4594E87C08}"/>
              </a:ext>
            </a:extLst>
          </p:cNvPr>
          <p:cNvSpPr txBox="1">
            <a:spLocks/>
          </p:cNvSpPr>
          <p:nvPr/>
        </p:nvSpPr>
        <p:spPr>
          <a:xfrm>
            <a:off x="169333" y="19458"/>
            <a:ext cx="11771270" cy="716873"/>
          </a:xfrm>
          <a:prstGeom prst="rect">
            <a:avLst/>
          </a:prstGeom>
        </p:spPr>
        <p:txBody>
          <a:bodyPr lIns="93256" tIns="46628" rIns="93256" bIns="46628">
            <a:noAutofit/>
          </a:bodyPr>
          <a:lstStyle>
            <a:lvl1pPr marL="336042" indent="-336042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91" indent="-280035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l" defTabSz="44805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Thank you for joining us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3AD58A9-FCF1-244F-A445-2AD222B24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66671"/>
              </p:ext>
            </p:extLst>
          </p:nvPr>
        </p:nvGraphicFramePr>
        <p:xfrm>
          <a:off x="3632985" y="980515"/>
          <a:ext cx="8559016" cy="3557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9016">
                  <a:extLst>
                    <a:ext uri="{9D8B030D-6E8A-4147-A177-3AD203B41FA5}">
                      <a16:colId xmlns:a16="http://schemas.microsoft.com/office/drawing/2014/main" val="1885030763"/>
                    </a:ext>
                  </a:extLst>
                </a:gridCol>
              </a:tblGrid>
              <a:tr h="851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11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Please introduce yourselves in the chat box</a:t>
                      </a:r>
                    </a:p>
                  </a:txBody>
                  <a:tcPr marL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30730"/>
                  </a:ext>
                </a:extLst>
              </a:tr>
              <a:tr h="90216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Your name</a:t>
                      </a:r>
                    </a:p>
                  </a:txBody>
                  <a:tcPr marL="9144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41540"/>
                  </a:ext>
                </a:extLst>
              </a:tr>
              <a:tr h="90216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location</a:t>
                      </a:r>
                    </a:p>
                  </a:txBody>
                  <a:tcPr marL="9144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4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85850"/>
                  </a:ext>
                </a:extLst>
              </a:tr>
              <a:tr h="90216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role in the educational sector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4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8872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9AC5F97-5A6B-914A-A6E8-EC44BD629D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984" y="4782542"/>
            <a:ext cx="1565365" cy="1565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1955C5-2FD8-8D42-A126-64221C444B9A}"/>
              </a:ext>
            </a:extLst>
          </p:cNvPr>
          <p:cNvSpPr txBox="1"/>
          <p:nvPr/>
        </p:nvSpPr>
        <p:spPr>
          <a:xfrm>
            <a:off x="4926539" y="5113009"/>
            <a:ext cx="2622834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@learningforward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CE97CC-6C69-024C-8236-B0613EC9805B}"/>
              </a:ext>
            </a:extLst>
          </p:cNvPr>
          <p:cNvSpPr txBox="1"/>
          <p:nvPr/>
        </p:nvSpPr>
        <p:spPr>
          <a:xfrm>
            <a:off x="444186" y="1007019"/>
            <a:ext cx="28984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kern="0" dirty="0">
                <a:solidFill>
                  <a:schemeClr val="bg1"/>
                </a:solidFill>
                <a:latin typeface="Arial"/>
                <a:cs typeface="Arial"/>
              </a:rPr>
              <a:t>The webinar </a:t>
            </a:r>
            <a:br>
              <a:rPr lang="en-US" sz="2400" b="1" kern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b="1" kern="0" dirty="0">
                <a:solidFill>
                  <a:schemeClr val="bg1"/>
                </a:solidFill>
                <a:latin typeface="Arial"/>
                <a:cs typeface="Arial"/>
              </a:rPr>
              <a:t>will be recorded and available. </a:t>
            </a:r>
          </a:p>
          <a:p>
            <a:pPr>
              <a:spcBef>
                <a:spcPts val="1200"/>
              </a:spcBef>
            </a:pPr>
            <a:r>
              <a:rPr lang="en-US" sz="2400" kern="0" dirty="0">
                <a:solidFill>
                  <a:schemeClr val="bg1"/>
                </a:solidFill>
                <a:latin typeface="Arial"/>
                <a:cs typeface="Arial"/>
              </a:rPr>
              <a:t>All webinar registrants will receive a follow-</a:t>
            </a:r>
            <a:br>
              <a:rPr lang="en-US" sz="2400" kern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kern="0" dirty="0">
                <a:solidFill>
                  <a:schemeClr val="bg1"/>
                </a:solidFill>
                <a:latin typeface="Arial"/>
                <a:cs typeface="Arial"/>
              </a:rPr>
              <a:t>up email that </a:t>
            </a:r>
            <a:br>
              <a:rPr lang="en-US" sz="2400" kern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kern="0" dirty="0">
                <a:solidFill>
                  <a:schemeClr val="bg1"/>
                </a:solidFill>
                <a:latin typeface="Arial"/>
                <a:cs typeface="Arial"/>
              </a:rPr>
              <a:t>will include the webinar slide deck, recording, and </a:t>
            </a:r>
            <a:br>
              <a:rPr lang="en-US" sz="2400" kern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kern="0" dirty="0">
                <a:solidFill>
                  <a:schemeClr val="bg1"/>
                </a:solidFill>
                <a:latin typeface="Arial"/>
                <a:cs typeface="Arial"/>
              </a:rPr>
              <a:t>other resources mentioned during the presentation.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F360-EBB6-B440-8AFD-E719BFEB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37437" y="6492875"/>
            <a:ext cx="4114800" cy="365125"/>
          </a:xfrm>
        </p:spPr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3BF0C-26F1-CE44-9D8D-D2BC782F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C54CE-CB43-C74E-B850-02C65D3E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6173" y="6483980"/>
            <a:ext cx="4114800" cy="365125"/>
          </a:xfrm>
        </p:spPr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42039-2393-FC49-A578-5792BD07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083B9-E65C-B046-AF28-A1251C3A18C2}"/>
              </a:ext>
            </a:extLst>
          </p:cNvPr>
          <p:cNvSpPr/>
          <p:nvPr/>
        </p:nvSpPr>
        <p:spPr>
          <a:xfrm>
            <a:off x="0" y="697418"/>
            <a:ext cx="12192000" cy="57315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A12E27AB-9DEB-994C-A29E-501EA494FED4}"/>
              </a:ext>
            </a:extLst>
          </p:cNvPr>
          <p:cNvSpPr/>
          <p:nvPr/>
        </p:nvSpPr>
        <p:spPr bwMode="gray">
          <a:xfrm rot="5400000">
            <a:off x="5747291" y="-5747291"/>
            <a:ext cx="697418" cy="12192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81000"/>
            </a:srgbClr>
          </a:solidFill>
          <a:ln w="9525"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06" tIns="46604" rIns="93206" bIns="46604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62881D2E-1C0E-B54E-B0E8-2DA79A4250EE}"/>
              </a:ext>
            </a:extLst>
          </p:cNvPr>
          <p:cNvSpPr txBox="1">
            <a:spLocks/>
          </p:cNvSpPr>
          <p:nvPr/>
        </p:nvSpPr>
        <p:spPr>
          <a:xfrm>
            <a:off x="263140" y="19458"/>
            <a:ext cx="8818289" cy="716873"/>
          </a:xfrm>
          <a:prstGeom prst="rect">
            <a:avLst/>
          </a:prstGeom>
        </p:spPr>
        <p:txBody>
          <a:bodyPr lIns="93256" tIns="46628" rIns="93256" bIns="46628" anchor="t">
            <a:noAutofit/>
          </a:bodyPr>
          <a:lstStyle>
            <a:lvl1pPr marL="336042" indent="-336042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91" indent="-280035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l" defTabSz="44805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Participants will …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9B1848-A177-5642-B99D-2A6B46CB4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66772"/>
              </p:ext>
            </p:extLst>
          </p:nvPr>
        </p:nvGraphicFramePr>
        <p:xfrm>
          <a:off x="651563" y="1199332"/>
          <a:ext cx="10888873" cy="45156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88873">
                  <a:extLst>
                    <a:ext uri="{9D8B030D-6E8A-4147-A177-3AD203B41FA5}">
                      <a16:colId xmlns:a16="http://schemas.microsoft.com/office/drawing/2014/main" val="3322698548"/>
                    </a:ext>
                  </a:extLst>
                </a:gridCol>
              </a:tblGrid>
              <a:tr h="1505222">
                <a:tc>
                  <a:txBody>
                    <a:bodyPr/>
                    <a:lstStyle/>
                    <a:p>
                      <a:pPr marL="457200" marR="0" lvl="0" indent="-36576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 about effective practices for formative assessment in the online environment.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17990"/>
                  </a:ext>
                </a:extLst>
              </a:tr>
              <a:tr h="1505222">
                <a:tc>
                  <a:txBody>
                    <a:bodyPr/>
                    <a:lstStyle/>
                    <a:p>
                      <a:pPr marL="457200" marR="0" lvl="0" indent="-36576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Hear about how practitioners have adapted their student assessments to virtual and hybrid learning.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39637"/>
                  </a:ext>
                </a:extLst>
              </a:tr>
              <a:tr h="1505222">
                <a:tc>
                  <a:txBody>
                    <a:bodyPr/>
                    <a:lstStyle/>
                    <a:p>
                      <a:pPr marL="457200" marR="0" lvl="0" indent="-36576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 the purposes and benefits of assessing student learning during these unprecedented times.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15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3AECE5-D73E-C645-AABD-162B15663226}"/>
              </a:ext>
            </a:extLst>
          </p:cNvPr>
          <p:cNvSpPr/>
          <p:nvPr/>
        </p:nvSpPr>
        <p:spPr>
          <a:xfrm>
            <a:off x="-1" y="697417"/>
            <a:ext cx="12192001" cy="5745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2258C5-0764-724E-91E1-170BEC8EF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354" y="697416"/>
            <a:ext cx="4867646" cy="34275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E5F25-536B-E645-8702-1081D37B8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3329"/>
            <a:ext cx="7205459" cy="5765735"/>
          </a:xfrm>
          <a:prstGeom prst="rect">
            <a:avLst/>
          </a:prstGeom>
        </p:spPr>
      </p:pic>
      <p:sp>
        <p:nvSpPr>
          <p:cNvPr id="11" name="Snip Single Corner Rectangle 32">
            <a:extLst>
              <a:ext uri="{FF2B5EF4-FFF2-40B4-BE49-F238E27FC236}">
                <a16:creationId xmlns:a16="http://schemas.microsoft.com/office/drawing/2014/main" id="{8DE1AD44-651A-694E-93BC-47168005D7E4}"/>
              </a:ext>
            </a:extLst>
          </p:cNvPr>
          <p:cNvSpPr/>
          <p:nvPr/>
        </p:nvSpPr>
        <p:spPr>
          <a:xfrm flipH="1" flipV="1">
            <a:off x="6658363" y="3265808"/>
            <a:ext cx="1926772" cy="3200400"/>
          </a:xfrm>
          <a:custGeom>
            <a:avLst/>
            <a:gdLst>
              <a:gd name="connsiteX0" fmla="*/ 0 w 3559629"/>
              <a:gd name="connsiteY0" fmla="*/ 0 h 4914900"/>
              <a:gd name="connsiteX1" fmla="*/ 2966346 w 3559629"/>
              <a:gd name="connsiteY1" fmla="*/ 0 h 4914900"/>
              <a:gd name="connsiteX2" fmla="*/ 3559629 w 3559629"/>
              <a:gd name="connsiteY2" fmla="*/ 593283 h 4914900"/>
              <a:gd name="connsiteX3" fmla="*/ 3559629 w 3559629"/>
              <a:gd name="connsiteY3" fmla="*/ 4914900 h 4914900"/>
              <a:gd name="connsiteX4" fmla="*/ 0 w 3559629"/>
              <a:gd name="connsiteY4" fmla="*/ 4914900 h 4914900"/>
              <a:gd name="connsiteX5" fmla="*/ 0 w 3559629"/>
              <a:gd name="connsiteY5" fmla="*/ 0 h 4914900"/>
              <a:gd name="connsiteX0" fmla="*/ 0 w 3559629"/>
              <a:gd name="connsiteY0" fmla="*/ 1289957 h 6204857"/>
              <a:gd name="connsiteX1" fmla="*/ 3096975 w 3559629"/>
              <a:gd name="connsiteY1" fmla="*/ 0 h 6204857"/>
              <a:gd name="connsiteX2" fmla="*/ 3559629 w 3559629"/>
              <a:gd name="connsiteY2" fmla="*/ 1883240 h 6204857"/>
              <a:gd name="connsiteX3" fmla="*/ 3559629 w 3559629"/>
              <a:gd name="connsiteY3" fmla="*/ 6204857 h 6204857"/>
              <a:gd name="connsiteX4" fmla="*/ 0 w 3559629"/>
              <a:gd name="connsiteY4" fmla="*/ 6204857 h 6204857"/>
              <a:gd name="connsiteX5" fmla="*/ 0 w 3559629"/>
              <a:gd name="connsiteY5" fmla="*/ 1289957 h 6204857"/>
              <a:gd name="connsiteX0" fmla="*/ 0 w 3559629"/>
              <a:gd name="connsiteY0" fmla="*/ 1289957 h 6204857"/>
              <a:gd name="connsiteX1" fmla="*/ 3096975 w 3559629"/>
              <a:gd name="connsiteY1" fmla="*/ 0 h 6204857"/>
              <a:gd name="connsiteX2" fmla="*/ 2775858 w 3559629"/>
              <a:gd name="connsiteY2" fmla="*/ 2944597 h 6204857"/>
              <a:gd name="connsiteX3" fmla="*/ 3559629 w 3559629"/>
              <a:gd name="connsiteY3" fmla="*/ 6204857 h 6204857"/>
              <a:gd name="connsiteX4" fmla="*/ 0 w 3559629"/>
              <a:gd name="connsiteY4" fmla="*/ 6204857 h 6204857"/>
              <a:gd name="connsiteX5" fmla="*/ 0 w 3559629"/>
              <a:gd name="connsiteY5" fmla="*/ 1289957 h 6204857"/>
              <a:gd name="connsiteX0" fmla="*/ 0 w 3739244"/>
              <a:gd name="connsiteY0" fmla="*/ 1289957 h 6204857"/>
              <a:gd name="connsiteX1" fmla="*/ 3096975 w 3739244"/>
              <a:gd name="connsiteY1" fmla="*/ 0 h 6204857"/>
              <a:gd name="connsiteX2" fmla="*/ 3739244 w 3739244"/>
              <a:gd name="connsiteY2" fmla="*/ 3042568 h 6204857"/>
              <a:gd name="connsiteX3" fmla="*/ 3559629 w 3739244"/>
              <a:gd name="connsiteY3" fmla="*/ 6204857 h 6204857"/>
              <a:gd name="connsiteX4" fmla="*/ 0 w 3739244"/>
              <a:gd name="connsiteY4" fmla="*/ 6204857 h 6204857"/>
              <a:gd name="connsiteX5" fmla="*/ 0 w 3739244"/>
              <a:gd name="connsiteY5" fmla="*/ 1289957 h 6204857"/>
              <a:gd name="connsiteX0" fmla="*/ 0 w 3739244"/>
              <a:gd name="connsiteY0" fmla="*/ 1289957 h 6204857"/>
              <a:gd name="connsiteX1" fmla="*/ 3096975 w 3739244"/>
              <a:gd name="connsiteY1" fmla="*/ 0 h 6204857"/>
              <a:gd name="connsiteX2" fmla="*/ 3739244 w 3739244"/>
              <a:gd name="connsiteY2" fmla="*/ 3042568 h 6204857"/>
              <a:gd name="connsiteX3" fmla="*/ 3722914 w 3739244"/>
              <a:gd name="connsiteY3" fmla="*/ 3069771 h 6204857"/>
              <a:gd name="connsiteX4" fmla="*/ 0 w 3739244"/>
              <a:gd name="connsiteY4" fmla="*/ 6204857 h 6204857"/>
              <a:gd name="connsiteX5" fmla="*/ 0 w 3739244"/>
              <a:gd name="connsiteY5" fmla="*/ 1289957 h 6204857"/>
              <a:gd name="connsiteX0" fmla="*/ 0 w 3739244"/>
              <a:gd name="connsiteY0" fmla="*/ 1289957 h 3118757"/>
              <a:gd name="connsiteX1" fmla="*/ 3096975 w 3739244"/>
              <a:gd name="connsiteY1" fmla="*/ 0 h 3118757"/>
              <a:gd name="connsiteX2" fmla="*/ 3739244 w 3739244"/>
              <a:gd name="connsiteY2" fmla="*/ 3042568 h 3118757"/>
              <a:gd name="connsiteX3" fmla="*/ 3722914 w 3739244"/>
              <a:gd name="connsiteY3" fmla="*/ 3069771 h 3118757"/>
              <a:gd name="connsiteX4" fmla="*/ 146957 w 3739244"/>
              <a:gd name="connsiteY4" fmla="*/ 3118757 h 3118757"/>
              <a:gd name="connsiteX5" fmla="*/ 0 w 3739244"/>
              <a:gd name="connsiteY5" fmla="*/ 1289957 h 3118757"/>
              <a:gd name="connsiteX0" fmla="*/ 0 w 3739244"/>
              <a:gd name="connsiteY0" fmla="*/ 1289957 h 3069771"/>
              <a:gd name="connsiteX1" fmla="*/ 3096975 w 3739244"/>
              <a:gd name="connsiteY1" fmla="*/ 0 h 3069771"/>
              <a:gd name="connsiteX2" fmla="*/ 3739244 w 3739244"/>
              <a:gd name="connsiteY2" fmla="*/ 3042568 h 3069771"/>
              <a:gd name="connsiteX3" fmla="*/ 3722914 w 3739244"/>
              <a:gd name="connsiteY3" fmla="*/ 3069771 h 3069771"/>
              <a:gd name="connsiteX4" fmla="*/ 244929 w 3739244"/>
              <a:gd name="connsiteY4" fmla="*/ 2057400 h 3069771"/>
              <a:gd name="connsiteX5" fmla="*/ 0 w 3739244"/>
              <a:gd name="connsiteY5" fmla="*/ 1289957 h 3069771"/>
              <a:gd name="connsiteX0" fmla="*/ 0 w 3739244"/>
              <a:gd name="connsiteY0" fmla="*/ 1289957 h 3265714"/>
              <a:gd name="connsiteX1" fmla="*/ 3096975 w 3739244"/>
              <a:gd name="connsiteY1" fmla="*/ 0 h 3265714"/>
              <a:gd name="connsiteX2" fmla="*/ 3739244 w 3739244"/>
              <a:gd name="connsiteY2" fmla="*/ 3042568 h 3265714"/>
              <a:gd name="connsiteX3" fmla="*/ 3722914 w 3739244"/>
              <a:gd name="connsiteY3" fmla="*/ 3069771 h 3265714"/>
              <a:gd name="connsiteX4" fmla="*/ 1845129 w 3739244"/>
              <a:gd name="connsiteY4" fmla="*/ 3265714 h 3265714"/>
              <a:gd name="connsiteX5" fmla="*/ 0 w 3739244"/>
              <a:gd name="connsiteY5" fmla="*/ 1289957 h 3265714"/>
              <a:gd name="connsiteX0" fmla="*/ 0 w 3739244"/>
              <a:gd name="connsiteY0" fmla="*/ 1289957 h 3265714"/>
              <a:gd name="connsiteX1" fmla="*/ 3096975 w 3739244"/>
              <a:gd name="connsiteY1" fmla="*/ 0 h 3265714"/>
              <a:gd name="connsiteX2" fmla="*/ 3739244 w 3739244"/>
              <a:gd name="connsiteY2" fmla="*/ 3042568 h 3265714"/>
              <a:gd name="connsiteX3" fmla="*/ 3739243 w 3739244"/>
              <a:gd name="connsiteY3" fmla="*/ 3265714 h 3265714"/>
              <a:gd name="connsiteX4" fmla="*/ 1845129 w 3739244"/>
              <a:gd name="connsiteY4" fmla="*/ 3265714 h 3265714"/>
              <a:gd name="connsiteX5" fmla="*/ 0 w 3739244"/>
              <a:gd name="connsiteY5" fmla="*/ 1289957 h 3265714"/>
              <a:gd name="connsiteX0" fmla="*/ 0 w 1926772"/>
              <a:gd name="connsiteY0" fmla="*/ 81642 h 3265714"/>
              <a:gd name="connsiteX1" fmla="*/ 1284503 w 1926772"/>
              <a:gd name="connsiteY1" fmla="*/ 0 h 3265714"/>
              <a:gd name="connsiteX2" fmla="*/ 1926772 w 1926772"/>
              <a:gd name="connsiteY2" fmla="*/ 3042568 h 3265714"/>
              <a:gd name="connsiteX3" fmla="*/ 1926771 w 1926772"/>
              <a:gd name="connsiteY3" fmla="*/ 3265714 h 3265714"/>
              <a:gd name="connsiteX4" fmla="*/ 32657 w 1926772"/>
              <a:gd name="connsiteY4" fmla="*/ 3265714 h 3265714"/>
              <a:gd name="connsiteX5" fmla="*/ 0 w 1926772"/>
              <a:gd name="connsiteY5" fmla="*/ 81642 h 3265714"/>
              <a:gd name="connsiteX0" fmla="*/ 0 w 1926772"/>
              <a:gd name="connsiteY0" fmla="*/ 16328 h 3200400"/>
              <a:gd name="connsiteX1" fmla="*/ 1317160 w 1926772"/>
              <a:gd name="connsiteY1" fmla="*/ 0 h 3200400"/>
              <a:gd name="connsiteX2" fmla="*/ 1926772 w 1926772"/>
              <a:gd name="connsiteY2" fmla="*/ 2977254 h 3200400"/>
              <a:gd name="connsiteX3" fmla="*/ 1926771 w 1926772"/>
              <a:gd name="connsiteY3" fmla="*/ 3200400 h 3200400"/>
              <a:gd name="connsiteX4" fmla="*/ 32657 w 1926772"/>
              <a:gd name="connsiteY4" fmla="*/ 3200400 h 3200400"/>
              <a:gd name="connsiteX5" fmla="*/ 0 w 1926772"/>
              <a:gd name="connsiteY5" fmla="*/ 16328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6772" h="3200400">
                <a:moveTo>
                  <a:pt x="0" y="16328"/>
                </a:moveTo>
                <a:lnTo>
                  <a:pt x="1317160" y="0"/>
                </a:lnTo>
                <a:lnTo>
                  <a:pt x="1926772" y="2977254"/>
                </a:lnTo>
                <a:cubicBezTo>
                  <a:pt x="1926772" y="3051636"/>
                  <a:pt x="1926771" y="3126018"/>
                  <a:pt x="1926771" y="3200400"/>
                </a:cubicBezTo>
                <a:lnTo>
                  <a:pt x="32657" y="3200400"/>
                </a:lnTo>
                <a:lnTo>
                  <a:pt x="0" y="1632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6D160C46-D800-9A48-B37A-26939CEF81DE}"/>
              </a:ext>
            </a:extLst>
          </p:cNvPr>
          <p:cNvSpPr/>
          <p:nvPr/>
        </p:nvSpPr>
        <p:spPr bwMode="gray">
          <a:xfrm rot="5400000">
            <a:off x="5747291" y="-5747291"/>
            <a:ext cx="697418" cy="12192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81000"/>
            </a:srgbClr>
          </a:solidFill>
          <a:ln w="9525"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06" tIns="46604" rIns="93206" bIns="46604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BC88F07F-814B-174F-9438-AD48D0A93831}"/>
              </a:ext>
            </a:extLst>
          </p:cNvPr>
          <p:cNvSpPr txBox="1">
            <a:spLocks/>
          </p:cNvSpPr>
          <p:nvPr/>
        </p:nvSpPr>
        <p:spPr>
          <a:xfrm>
            <a:off x="169333" y="19458"/>
            <a:ext cx="11771270" cy="716873"/>
          </a:xfrm>
          <a:prstGeom prst="rect">
            <a:avLst/>
          </a:prstGeom>
        </p:spPr>
        <p:txBody>
          <a:bodyPr lIns="93256" tIns="46628" rIns="93256" bIns="46628">
            <a:noAutofit/>
          </a:bodyPr>
          <a:lstStyle>
            <a:lvl1pPr marL="336042" indent="-336042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91" indent="-280035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l" defTabSz="44805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Assessing student work online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84F2C-58E8-F947-8490-3C295169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85618" y="6466208"/>
            <a:ext cx="4114800" cy="365125"/>
          </a:xfrm>
        </p:spPr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68341-76C4-544F-9D33-B6B90463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783CC6-D953-8143-9FCE-06D939C93F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8994" y="4247829"/>
            <a:ext cx="4863006" cy="219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DC01-4C58-3841-A52B-93F82EFF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15579" y="6492875"/>
            <a:ext cx="4114800" cy="365125"/>
          </a:xfrm>
        </p:spPr>
        <p:txBody>
          <a:bodyPr/>
          <a:lstStyle/>
          <a:p>
            <a:pPr defTabSz="932566">
              <a:defRPr/>
            </a:pPr>
            <a:r>
              <a:rPr lang="en-US" sz="1200" kern="0" dirty="0">
                <a:solidFill>
                  <a:srgbClr val="1F497D"/>
                </a:solidFill>
                <a:latin typeface="Arial"/>
                <a:cs typeface="Arial"/>
              </a:rPr>
              <a:t>www.learningforward.org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72F72-B13D-D24A-B09D-6AA02EE9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1FA-EE28-A64F-92EE-8BADFCE467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1085E-12F2-1D47-BDDD-875CD0DED762}"/>
              </a:ext>
            </a:extLst>
          </p:cNvPr>
          <p:cNvSpPr/>
          <p:nvPr/>
        </p:nvSpPr>
        <p:spPr>
          <a:xfrm>
            <a:off x="0" y="697418"/>
            <a:ext cx="12192000" cy="57315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79247A7E-CC5E-C946-898D-91FFB010DD9D}"/>
              </a:ext>
            </a:extLst>
          </p:cNvPr>
          <p:cNvSpPr/>
          <p:nvPr/>
        </p:nvSpPr>
        <p:spPr bwMode="gray">
          <a:xfrm rot="5400000">
            <a:off x="5747291" y="-5747291"/>
            <a:ext cx="697418" cy="12192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5CC">
              <a:alpha val="81000"/>
            </a:srgbClr>
          </a:solidFill>
          <a:ln w="9525"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06" tIns="46604" rIns="93206" bIns="46604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095596FA-67C9-C74B-930B-F0934088D7C1}"/>
              </a:ext>
            </a:extLst>
          </p:cNvPr>
          <p:cNvSpPr txBox="1">
            <a:spLocks/>
          </p:cNvSpPr>
          <p:nvPr/>
        </p:nvSpPr>
        <p:spPr>
          <a:xfrm>
            <a:off x="263140" y="19458"/>
            <a:ext cx="8818289" cy="716873"/>
          </a:xfrm>
          <a:prstGeom prst="rect">
            <a:avLst/>
          </a:prstGeom>
        </p:spPr>
        <p:txBody>
          <a:bodyPr lIns="93256" tIns="46628" rIns="93256" bIns="46628" anchor="t">
            <a:noAutofit/>
          </a:bodyPr>
          <a:lstStyle>
            <a:lvl1pPr marL="336042" indent="-336042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91" indent="-280035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l" defTabSz="44805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l" defTabSz="44805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Panel discussion</a:t>
            </a:r>
          </a:p>
        </p:txBody>
      </p:sp>
      <p:pic>
        <p:nvPicPr>
          <p:cNvPr id="9" name="Picture 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A807298-1FA6-DF4B-8665-31D3EE298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63" y="1342221"/>
            <a:ext cx="2029324" cy="2268775"/>
          </a:xfrm>
          <a:prstGeom prst="rect">
            <a:avLst/>
          </a:prstGeom>
        </p:spPr>
      </p:pic>
      <p:pic>
        <p:nvPicPr>
          <p:cNvPr id="10" name="Picture 9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0073C892-A010-7545-A0BF-9CA7AF2B1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182" y="1375377"/>
            <a:ext cx="2029323" cy="2249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579F03-7BD4-A64B-974D-653819A4E9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082" y="1375378"/>
            <a:ext cx="2029323" cy="2249317"/>
          </a:xfrm>
          <a:prstGeom prst="rect">
            <a:avLst/>
          </a:prstGeom>
        </p:spPr>
      </p:pic>
      <p:pic>
        <p:nvPicPr>
          <p:cNvPr id="12" name="Picture 1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93A06AD-1FC6-B143-A736-57BF13CE6F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9317455" y="1375378"/>
            <a:ext cx="2028372" cy="2267712"/>
          </a:xfrm>
          <a:prstGeom prst="rect">
            <a:avLst/>
          </a:prstGeom>
        </p:spPr>
      </p:pic>
      <p:sp>
        <p:nvSpPr>
          <p:cNvPr id="13" name="Shape 65">
            <a:extLst>
              <a:ext uri="{FF2B5EF4-FFF2-40B4-BE49-F238E27FC236}">
                <a16:creationId xmlns:a16="http://schemas.microsoft.com/office/drawing/2014/main" id="{0D651A60-5350-8549-A3EA-76082FBED992}"/>
              </a:ext>
            </a:extLst>
          </p:cNvPr>
          <p:cNvSpPr txBox="1"/>
          <p:nvPr/>
        </p:nvSpPr>
        <p:spPr>
          <a:xfrm>
            <a:off x="3583568" y="3644153"/>
            <a:ext cx="2639571" cy="246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Giardina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and Instructor 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F. Kimball High School Academy of Engineering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Dallas, TX </a:t>
            </a:r>
            <a:endParaRPr lang="en-US" sz="2200" i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4" name="Shape 65">
            <a:extLst>
              <a:ext uri="{FF2B5EF4-FFF2-40B4-BE49-F238E27FC236}">
                <a16:creationId xmlns:a16="http://schemas.microsoft.com/office/drawing/2014/main" id="{51188826-FECC-334D-BD44-D0BFBF1C55AD}"/>
              </a:ext>
            </a:extLst>
          </p:cNvPr>
          <p:cNvSpPr txBox="1"/>
          <p:nvPr/>
        </p:nvSpPr>
        <p:spPr>
          <a:xfrm>
            <a:off x="754963" y="3742739"/>
            <a:ext cx="2544258" cy="23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Nordengren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Research Scientist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NWEA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Portland, OR</a:t>
            </a:r>
          </a:p>
        </p:txBody>
      </p:sp>
      <p:sp>
        <p:nvSpPr>
          <p:cNvPr id="15" name="Shape 65">
            <a:extLst>
              <a:ext uri="{FF2B5EF4-FFF2-40B4-BE49-F238E27FC236}">
                <a16:creationId xmlns:a16="http://schemas.microsoft.com/office/drawing/2014/main" id="{AAB5F28A-9BA0-1D43-92DE-71084F1F0163}"/>
              </a:ext>
            </a:extLst>
          </p:cNvPr>
          <p:cNvSpPr txBox="1"/>
          <p:nvPr/>
        </p:nvSpPr>
        <p:spPr>
          <a:xfrm>
            <a:off x="6507486" y="3650456"/>
            <a:ext cx="2639571" cy="246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 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Swistak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Educator and Administrator 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Township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District 207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County, IL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Shape 65">
            <a:extLst>
              <a:ext uri="{FF2B5EF4-FFF2-40B4-BE49-F238E27FC236}">
                <a16:creationId xmlns:a16="http://schemas.microsoft.com/office/drawing/2014/main" id="{6A42B4A1-5223-A044-98BB-1AF5866FB5E1}"/>
              </a:ext>
            </a:extLst>
          </p:cNvPr>
          <p:cNvSpPr txBox="1"/>
          <p:nvPr/>
        </p:nvSpPr>
        <p:spPr>
          <a:xfrm>
            <a:off x="9317455" y="3644153"/>
            <a:ext cx="2639571" cy="246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Melissa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Spadin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Systems of Support, Learning and Leadership Division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County Office of Education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Diego, CA</a:t>
            </a:r>
          </a:p>
        </p:txBody>
      </p:sp>
    </p:spTree>
    <p:extLst>
      <p:ext uri="{BB962C8B-B14F-4D97-AF65-F5344CB8AC3E}">
        <p14:creationId xmlns:p14="http://schemas.microsoft.com/office/powerpoint/2010/main" val="51523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D8BD3D5-E974-194F-8C76-47359B48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425" y="618909"/>
            <a:ext cx="10261938" cy="1258574"/>
          </a:xfrm>
        </p:spPr>
        <p:txBody>
          <a:bodyPr>
            <a:normAutofit/>
          </a:bodyPr>
          <a:lstStyle/>
          <a:p>
            <a:r>
              <a:rPr lang="en-US" b="1" dirty="0"/>
              <a:t>Assessment in a Virtual World</a:t>
            </a:r>
          </a:p>
        </p:txBody>
      </p:sp>
      <p:pic>
        <p:nvPicPr>
          <p:cNvPr id="1026" name="Picture 2" descr="Dallas Independent School District">
            <a:extLst>
              <a:ext uri="{FF2B5EF4-FFF2-40B4-BE49-F238E27FC236}">
                <a16:creationId xmlns:a16="http://schemas.microsoft.com/office/drawing/2014/main" id="{37D268D4-606A-8A44-9F76-0422E28B9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145" y="4601948"/>
            <a:ext cx="2321148" cy="8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6A6A18-63AC-F548-87C7-193811B2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010" y="2038350"/>
            <a:ext cx="7457353" cy="4068688"/>
          </a:xfrm>
        </p:spPr>
        <p:txBody>
          <a:bodyPr>
            <a:normAutofit/>
          </a:bodyPr>
          <a:lstStyle/>
          <a:p>
            <a:r>
              <a:rPr lang="en-US" sz="2000" b="1" dirty="0"/>
              <a:t>Move to project-based instead of traditional assessment</a:t>
            </a:r>
          </a:p>
          <a:p>
            <a:r>
              <a:rPr lang="en-US" sz="2000" b="1" dirty="0"/>
              <a:t>Use of a presentation as evidence of student knowledge</a:t>
            </a:r>
          </a:p>
          <a:p>
            <a:r>
              <a:rPr lang="en-US" sz="2000" b="1" dirty="0"/>
              <a:t>Request Industry Partners’ help with lessons &amp; project</a:t>
            </a:r>
          </a:p>
          <a:p>
            <a:r>
              <a:rPr lang="en-US" sz="2000" b="1" dirty="0"/>
              <a:t>Extremely detailed rubric for each project</a:t>
            </a:r>
          </a:p>
          <a:p>
            <a:r>
              <a:rPr lang="en-US" sz="2000" b="1" dirty="0"/>
              <a:t>Recorded lessons for absent/ESL/SPED students</a:t>
            </a:r>
          </a:p>
          <a:p>
            <a:r>
              <a:rPr lang="en-US" sz="2000" b="1" dirty="0"/>
              <a:t>Add reflection questions as conclusion: </a:t>
            </a:r>
          </a:p>
          <a:p>
            <a:pPr lvl="1"/>
            <a:r>
              <a:rPr lang="en-US" sz="2000" b="1" dirty="0"/>
              <a:t>Soft &amp; technical skills used</a:t>
            </a:r>
          </a:p>
          <a:p>
            <a:pPr lvl="1"/>
            <a:r>
              <a:rPr lang="en-US" sz="2000" b="1" dirty="0"/>
              <a:t>Transferrable aspects of project </a:t>
            </a:r>
          </a:p>
          <a:p>
            <a:pPr lvl="1"/>
            <a:r>
              <a:rPr lang="en-US" sz="2000" b="1" dirty="0"/>
              <a:t>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7F595-8187-814B-A6AD-07A951AD3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203" y="64287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9A441FA-EE28-A64F-92EE-8BADFCE467E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F565B-A916-6043-B5EE-31B445E30750}"/>
              </a:ext>
            </a:extLst>
          </p:cNvPr>
          <p:cNvSpPr/>
          <p:nvPr/>
        </p:nvSpPr>
        <p:spPr>
          <a:xfrm>
            <a:off x="0" y="6428772"/>
            <a:ext cx="12192000" cy="42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Statement of Problem">
            <a:hlinkClick r:id="" action="ppaction://media"/>
            <a:extLst>
              <a:ext uri="{FF2B5EF4-FFF2-40B4-BE49-F238E27FC236}">
                <a16:creationId xmlns:a16="http://schemas.microsoft.com/office/drawing/2014/main" id="{1F4FC77B-ED7D-DD48-A7A6-8DA6AD9B8A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7F595-8187-814B-A6AD-07A951AD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A441FA-EE28-A64F-92EE-8BADFCE467E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F565B-A916-6043-B5EE-31B445E30750}"/>
              </a:ext>
            </a:extLst>
          </p:cNvPr>
          <p:cNvSpPr/>
          <p:nvPr/>
        </p:nvSpPr>
        <p:spPr>
          <a:xfrm>
            <a:off x="0" y="6428772"/>
            <a:ext cx="12192000" cy="42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Statement of problem</a:t>
            </a:r>
          </a:p>
        </p:txBody>
      </p:sp>
    </p:spTree>
    <p:extLst>
      <p:ext uri="{BB962C8B-B14F-4D97-AF65-F5344CB8AC3E}">
        <p14:creationId xmlns:p14="http://schemas.microsoft.com/office/powerpoint/2010/main" val="28631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Google Meet">
            <a:hlinkClick r:id="" action="ppaction://media"/>
            <a:extLst>
              <a:ext uri="{FF2B5EF4-FFF2-40B4-BE49-F238E27FC236}">
                <a16:creationId xmlns:a16="http://schemas.microsoft.com/office/drawing/2014/main" id="{A2D23E2D-BDFD-C243-81C7-102112B15D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7F595-8187-814B-A6AD-07A951AD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A441FA-EE28-A64F-92EE-8BADFCE467E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F565B-A916-6043-B5EE-31B445E30750}"/>
              </a:ext>
            </a:extLst>
          </p:cNvPr>
          <p:cNvSpPr/>
          <p:nvPr/>
        </p:nvSpPr>
        <p:spPr>
          <a:xfrm>
            <a:off x="0" y="6428772"/>
            <a:ext cx="12192000" cy="42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Google Meet</a:t>
            </a:r>
          </a:p>
        </p:txBody>
      </p:sp>
    </p:spTree>
    <p:extLst>
      <p:ext uri="{BB962C8B-B14F-4D97-AF65-F5344CB8AC3E}">
        <p14:creationId xmlns:p14="http://schemas.microsoft.com/office/powerpoint/2010/main" val="30583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701</Words>
  <Application>Microsoft Macintosh PowerPoint</Application>
  <PresentationFormat>Widescreen</PresentationFormat>
  <Paragraphs>131</Paragraphs>
  <Slides>23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in a Virtual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Cain</dc:creator>
  <cp:lastModifiedBy>Ariel Cain</cp:lastModifiedBy>
  <cp:revision>9</cp:revision>
  <dcterms:created xsi:type="dcterms:W3CDTF">2021-02-25T14:40:37Z</dcterms:created>
  <dcterms:modified xsi:type="dcterms:W3CDTF">2021-02-25T19:49:56Z</dcterms:modified>
</cp:coreProperties>
</file>