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  <p:sldId id="265" r:id="rId11"/>
    <p:sldId id="266" r:id="rId12"/>
    <p:sldId id="269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90" autoAdjust="0"/>
    <p:restoredTop sz="99244" autoAdjust="0"/>
  </p:normalViewPr>
  <p:slideViewPr>
    <p:cSldViewPr>
      <p:cViewPr>
        <p:scale>
          <a:sx n="99" d="100"/>
          <a:sy n="99" d="100"/>
        </p:scale>
        <p:origin x="-968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54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E1B03-B43D-4887-B91F-735E41A9CE0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6108F-B492-44E6-A9D7-E1C38D0E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7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86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u="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4EAA-4105-4A53-9DA2-562A8134DC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108F-B492-44E6-A9D7-E1C38D0E2E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34E19-6B10-40BD-B24D-8FC7E964C928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6036-5A5A-4F20-8607-52D026353E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PL logo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0" y="304800"/>
            <a:ext cx="1859025" cy="68580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57200" y="6248400"/>
            <a:ext cx="4191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srgbClr val="008000"/>
                </a:solidFill>
                <a:latin typeface="Arial"/>
                <a:cs typeface="Helvetica"/>
              </a:rPr>
              <a:t>Standards for Professional Learning</a:t>
            </a:r>
            <a:endParaRPr lang="en-US" sz="1200" b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10" name="Picture 9" descr="Screen Shot 2013-01-28 at 1.08.31 P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52400"/>
            <a:ext cx="1447800" cy="858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f"/><Relationship Id="rId5" Type="http://schemas.openxmlformats.org/officeDocument/2006/relationships/hyperlink" Target="http://learningforward.org/video-test%23.USfvYoU25m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1-28 at 1.08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371600"/>
            <a:ext cx="7064211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8862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4900" dirty="0" smtClean="0">
                <a:solidFill>
                  <a:srgbClr val="0000FF"/>
                </a:solidFill>
                <a:latin typeface="Arial"/>
              </a:rPr>
              <a:t>Introduction to the </a:t>
            </a:r>
            <a:br>
              <a:rPr lang="en-US" sz="4900" dirty="0" smtClean="0">
                <a:solidFill>
                  <a:srgbClr val="0000FF"/>
                </a:solidFill>
                <a:latin typeface="Arial"/>
              </a:rPr>
            </a:br>
            <a:r>
              <a:rPr lang="en-US" sz="6000" b="1" dirty="0" smtClean="0">
                <a:solidFill>
                  <a:srgbClr val="0000FF"/>
                </a:solidFill>
                <a:latin typeface="Arial"/>
                <a:cs typeface="Helvetica"/>
              </a:rPr>
              <a:t>Standards for Professional </a:t>
            </a:r>
            <a:br>
              <a:rPr lang="en-US" sz="6000" b="1" dirty="0" smtClean="0">
                <a:solidFill>
                  <a:srgbClr val="0000FF"/>
                </a:solidFill>
                <a:latin typeface="Arial"/>
                <a:cs typeface="Helvetica"/>
              </a:rPr>
            </a:br>
            <a:r>
              <a:rPr lang="en-US" sz="6000" b="1" dirty="0" smtClean="0">
                <a:solidFill>
                  <a:srgbClr val="0000FF"/>
                </a:solidFill>
                <a:latin typeface="Arial"/>
                <a:cs typeface="Helvetica"/>
              </a:rPr>
              <a:t>Learning</a:t>
            </a:r>
            <a:endParaRPr lang="en-US" sz="6000" b="1" dirty="0">
              <a:solidFill>
                <a:srgbClr val="0000FF"/>
              </a:solidFill>
              <a:latin typeface="Arial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25146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36268"/>
            <a:ext cx="419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382963"/>
          </a:xfrm>
        </p:spPr>
        <p:txBody>
          <a:bodyPr>
            <a:normAutofit/>
          </a:bodyPr>
          <a:lstStyle/>
          <a:p>
            <a:pPr marL="587375" indent="-474663">
              <a:lnSpc>
                <a:spcPts val="325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"/>
                <a:cs typeface="Garamond"/>
              </a:rPr>
              <a:t>Use the task directions and materials at your table to complete the card sort.</a:t>
            </a:r>
          </a:p>
          <a:p>
            <a:pPr marL="587375" indent="-474663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>
              <a:latin typeface="Times"/>
              <a:cs typeface="Garamond"/>
            </a:endParaRPr>
          </a:p>
          <a:p>
            <a:pPr marL="587375" indent="-474663">
              <a:lnSpc>
                <a:spcPts val="325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"/>
                <a:cs typeface="Garamond"/>
              </a:rPr>
              <a:t>Make observations about the results of your card sort.</a:t>
            </a:r>
          </a:p>
          <a:p>
            <a:pPr marL="587375" indent="-474663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>
              <a:latin typeface="Times"/>
              <a:cs typeface="Garamond"/>
            </a:endParaRPr>
          </a:p>
          <a:p>
            <a:pPr marL="587375" indent="-474663">
              <a:lnSpc>
                <a:spcPts val="325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"/>
                <a:cs typeface="Garamond"/>
              </a:rPr>
              <a:t>Check your work and discuss variations. 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>
              <a:latin typeface="Times"/>
              <a:cs typeface="Garamond"/>
            </a:endParaRPr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Standards card sort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624840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962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Read the standard your table group has been given.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Highlight key elements of the rationale.</a:t>
            </a:r>
          </a:p>
          <a:p>
            <a:pPr>
              <a:lnSpc>
                <a:spcPct val="5000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Create a windowpane chart using Handout 4.2 as a guide.</a:t>
            </a:r>
          </a:p>
          <a:p>
            <a:pPr>
              <a:lnSpc>
                <a:spcPct val="5000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Designate a spokesperson to give a 3-minute presentation on the standard to the whole group. </a:t>
            </a:r>
          </a:p>
          <a:p>
            <a:pPr>
              <a:lnSpc>
                <a:spcPts val="325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Use Handout 4.3 to take notes on others’ presentations.</a:t>
            </a:r>
          </a:p>
        </p:txBody>
      </p:sp>
      <p:pic>
        <p:nvPicPr>
          <p:cNvPr id="5" name="Picture 4" descr="Screen Shot 2013-01-28 at 1.08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39160" y="228600"/>
            <a:ext cx="1541282" cy="914400"/>
          </a:xfrm>
          <a:prstGeom prst="rect">
            <a:avLst/>
          </a:prstGeom>
        </p:spPr>
      </p:pic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Standard for </a:t>
            </a:r>
            <a:b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</a:br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Professional Learning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632460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4038600"/>
          </a:xfrm>
        </p:spPr>
        <p:txBody>
          <a:bodyPr>
            <a:noAutofit/>
          </a:bodyPr>
          <a:lstStyle/>
          <a:p>
            <a:pPr marL="628650" indent="-282575">
              <a:spcBef>
                <a:spcPts val="672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dirty="0" smtClean="0">
                <a:latin typeface="Times"/>
                <a:cs typeface="Garamond"/>
              </a:rPr>
              <a:t>Use Handout 4.4 to reflect on what you</a:t>
            </a:r>
            <a:r>
              <a:rPr lang="en-US" sz="2800" dirty="0">
                <a:latin typeface="Times"/>
                <a:cs typeface="Garamond"/>
              </a:rPr>
              <a:t> </a:t>
            </a:r>
            <a:r>
              <a:rPr lang="en-US" sz="2800" dirty="0" smtClean="0">
                <a:latin typeface="Times"/>
                <a:cs typeface="Garamond"/>
              </a:rPr>
              <a:t>learned about the standards for professional learning.</a:t>
            </a:r>
          </a:p>
          <a:p>
            <a:pPr marL="347472" indent="0">
              <a:lnSpc>
                <a:spcPct val="50000"/>
              </a:lnSpc>
              <a:spcBef>
                <a:spcPts val="672"/>
              </a:spcBef>
              <a:buClr>
                <a:srgbClr val="008000"/>
              </a:buClr>
              <a:buFont typeface="Arial"/>
              <a:buChar char="•"/>
            </a:pPr>
            <a:endParaRPr lang="en-US" sz="2400" dirty="0">
              <a:latin typeface="Times"/>
              <a:cs typeface="Garamond"/>
            </a:endParaRPr>
          </a:p>
          <a:p>
            <a:pPr marL="628650" indent="-282575">
              <a:spcBef>
                <a:spcPts val="672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dirty="0" smtClean="0">
                <a:latin typeface="Times"/>
                <a:cs typeface="Garamond"/>
              </a:rPr>
              <a:t>Find a partner and exchange responses from one           box.</a:t>
            </a:r>
          </a:p>
          <a:p>
            <a:pPr marL="347472" indent="274320">
              <a:lnSpc>
                <a:spcPct val="50000"/>
              </a:lnSpc>
              <a:spcBef>
                <a:spcPts val="672"/>
              </a:spcBef>
              <a:buClr>
                <a:srgbClr val="008000"/>
              </a:buClr>
              <a:buFont typeface="Arial"/>
              <a:buChar char="•"/>
            </a:pPr>
            <a:endParaRPr lang="en-US" sz="2400" dirty="0">
              <a:latin typeface="Times"/>
              <a:cs typeface="Garamond"/>
            </a:endParaRPr>
          </a:p>
          <a:p>
            <a:pPr marL="628650" indent="-282575">
              <a:spcBef>
                <a:spcPts val="672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dirty="0" smtClean="0">
                <a:latin typeface="Times"/>
                <a:cs typeface="Garamond"/>
              </a:rPr>
              <a:t>Rotate to a new partner and exchange responses to a different box.</a:t>
            </a:r>
          </a:p>
          <a:p>
            <a:pPr marL="347472" indent="274320">
              <a:lnSpc>
                <a:spcPct val="50000"/>
              </a:lnSpc>
              <a:spcBef>
                <a:spcPts val="672"/>
              </a:spcBef>
              <a:buClr>
                <a:srgbClr val="008000"/>
              </a:buClr>
              <a:buFont typeface="Arial"/>
              <a:buChar char="•"/>
            </a:pPr>
            <a:endParaRPr lang="en-US" sz="2400" dirty="0">
              <a:latin typeface="Times"/>
              <a:cs typeface="Garamond"/>
            </a:endParaRPr>
          </a:p>
          <a:p>
            <a:pPr marL="628650" indent="-295275">
              <a:spcBef>
                <a:spcPts val="672"/>
              </a:spcBef>
              <a:buClr>
                <a:srgbClr val="008000"/>
              </a:buClr>
              <a:buFont typeface="Arial"/>
              <a:buChar char="•"/>
            </a:pPr>
            <a:r>
              <a:rPr lang="en-US" sz="2800" dirty="0" smtClean="0">
                <a:latin typeface="Times"/>
                <a:cs typeface="Garamond"/>
              </a:rPr>
              <a:t>Meet with two additional partners to share responses from each of the remaining boxes.</a:t>
            </a:r>
            <a:endParaRPr lang="en-US" sz="2800" dirty="0">
              <a:latin typeface="Times"/>
              <a:cs typeface="Garamond"/>
            </a:endParaRPr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Reflection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624840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01 at 5.0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5200" y="1524000"/>
            <a:ext cx="5157080" cy="4724400"/>
          </a:xfrm>
          <a:prstGeom prst="rect">
            <a:avLst/>
          </a:prstGeom>
        </p:spPr>
      </p:pic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74725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Cycle of continuous improvement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624840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Complete Handout 6.1 on your own.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Work with a partner to generate possible next steps to improve professional learning so that </a:t>
            </a: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r>
              <a:rPr lang="en-US" dirty="0" smtClean="0">
                <a:latin typeface="Times"/>
                <a:cs typeface="Garamond"/>
              </a:rPr>
              <a:t>	it increases educator effectiveness and student learning.  </a:t>
            </a:r>
          </a:p>
          <a:p>
            <a:pPr marL="0" indent="0"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Record your next steps in Handout 6.2.</a:t>
            </a:r>
            <a:endParaRPr lang="en-US" b="1" dirty="0" smtClean="0">
              <a:solidFill>
                <a:srgbClr val="FF0000"/>
              </a:solidFill>
              <a:latin typeface="Times"/>
              <a:cs typeface="Garamond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02108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Self-assessment and next steps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624840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1858963"/>
          </a:xfrm>
        </p:spPr>
        <p:txBody>
          <a:bodyPr/>
          <a:lstStyle/>
          <a:p>
            <a:pPr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Use Handout 7.1 to stop and reflect.</a:t>
            </a:r>
          </a:p>
          <a:p>
            <a:pPr marL="0" indent="0"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At your table, share one thing you wrote.</a:t>
            </a:r>
            <a:endParaRPr lang="en-US" dirty="0">
              <a:latin typeface="Times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Final reflection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533400" cy="807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8200" y="624840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15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Arial"/>
                <a:cs typeface="Garamond"/>
              </a:rPr>
              <a:t>Learners will be able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Garamond"/>
              </a:rPr>
              <a:t>to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  <a:t/>
            </a:r>
            <a:b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</a:br>
            <a: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  <a:t/>
            </a:r>
            <a:b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</a:br>
            <a:r>
              <a:rPr lang="en-US" sz="4900" b="1" dirty="0" smtClean="0">
                <a:solidFill>
                  <a:srgbClr val="0000FF"/>
                </a:solidFill>
                <a:latin typeface="Arial"/>
                <a:cs typeface="Trebuchet MS"/>
              </a:rPr>
              <a:t>Learning objectives</a:t>
            </a:r>
            <a: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  <a:t/>
            </a:r>
            <a:b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</a:br>
            <a:endParaRPr lang="en-US" b="1" dirty="0">
              <a:solidFill>
                <a:srgbClr val="558ED5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75042"/>
            <a:ext cx="533400" cy="8077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572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imes"/>
                <a:cs typeface="Garamond"/>
              </a:rPr>
              <a:t>Identify the alignment between the cycle of continuous improvement and the professional learning standards.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5410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imes"/>
                <a:cs typeface="Garamond"/>
              </a:rPr>
              <a:t>Identify actions to take to improve professional learning within the school or district.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3733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imes"/>
                <a:cs typeface="Garamond"/>
              </a:rPr>
              <a:t>Understand the purpose and key components of the Standards for Professional Learning.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2895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imes"/>
                <a:cs typeface="Garamond"/>
              </a:rPr>
              <a:t>Identify the implications of the prerequisite for professional learning.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2057400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sz="2400" dirty="0" smtClean="0">
                <a:latin typeface="Times"/>
                <a:cs typeface="Garamond"/>
              </a:rPr>
              <a:t>Explain the purpose of the Standards for Professional Learning.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58200" y="63246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" y="990600"/>
            <a:ext cx="3048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Agenda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533400" cy="807720"/>
          </a:xfrm>
          <a:prstGeom prst="rect">
            <a:avLst/>
          </a:prstGeom>
        </p:spPr>
      </p:pic>
      <p:pic>
        <p:nvPicPr>
          <p:cNvPr id="2" name="Picture 1" descr="Killion Unit 4 Agend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2328" b="23485"/>
          <a:stretch/>
        </p:blipFill>
        <p:spPr>
          <a:xfrm>
            <a:off x="2057400" y="990600"/>
            <a:ext cx="7823885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200" y="624840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914400"/>
          </a:xfrm>
        </p:spPr>
        <p:txBody>
          <a:bodyPr>
            <a:noAutofit/>
          </a:bodyPr>
          <a:lstStyle/>
          <a:p>
            <a:pPr lvl="0"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Be open to defining professional learning in new ways.</a:t>
            </a:r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Agreements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4793673"/>
            <a:ext cx="8229600" cy="692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Honor your colleagues’ learning needs.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39624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Take responsibility for your own learning.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30480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Participate actively.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62484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18288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8000"/>
              </a:buClr>
              <a:buSzPct val="100000"/>
              <a:buNone/>
            </a:pPr>
            <a:r>
              <a:rPr lang="en-US" sz="4400" dirty="0" smtClean="0"/>
              <a:t>Professional </a:t>
            </a:r>
          </a:p>
          <a:p>
            <a:pPr marL="0" indent="0" algn="ctr">
              <a:buClr>
                <a:srgbClr val="008000"/>
              </a:buClr>
              <a:buSzPct val="100000"/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learning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86000"/>
            <a:ext cx="1143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srgbClr val="0000FF"/>
                </a:solidFill>
                <a:latin typeface="Arial"/>
                <a:cs typeface="Trebuchet MS"/>
              </a:rPr>
              <a:t>vs.</a:t>
            </a:r>
            <a: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  <a:t/>
            </a:r>
            <a:br>
              <a:rPr lang="en-US" b="1" dirty="0" smtClean="0">
                <a:solidFill>
                  <a:srgbClr val="558ED5"/>
                </a:solidFill>
                <a:latin typeface="Trebuchet MS"/>
                <a:cs typeface="Trebuchet MS"/>
              </a:rPr>
            </a:br>
            <a:endParaRPr lang="en-US" b="1" dirty="0">
              <a:solidFill>
                <a:srgbClr val="558ED5"/>
              </a:solidFill>
              <a:latin typeface="Trebuchet MS"/>
              <a:cs typeface="Trebuchet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1752600"/>
            <a:ext cx="4038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000"/>
              </a:buClr>
              <a:buSzPct val="100000"/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16764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Clr>
                <a:srgbClr val="008000"/>
              </a:buClr>
              <a:buSzPct val="100000"/>
              <a:buFont typeface="Arial" pitchFamily="34" charset="0"/>
              <a:buNone/>
            </a:pPr>
            <a:r>
              <a:rPr lang="en-US" sz="4400" dirty="0" smtClean="0"/>
              <a:t>Professional </a:t>
            </a:r>
            <a:r>
              <a:rPr lang="en-US" sz="4400" dirty="0" smtClean="0">
                <a:solidFill>
                  <a:srgbClr val="0000FF"/>
                </a:solidFill>
              </a:rPr>
              <a:t>development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0" y="62484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00FF"/>
                </a:solidFill>
                <a:latin typeface="Arial"/>
              </a:rPr>
              <a:t>All professional learning is not created equal.</a:t>
            </a:r>
          </a:p>
        </p:txBody>
      </p:sp>
      <p:pic>
        <p:nvPicPr>
          <p:cNvPr id="16386" name="Picture 2" descr="C:\Documents and Settings\Pat\Local Settings\Temporary Internet Files\Content.IE5\LQVWM1XZ\MP90043929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376" y="2819400"/>
            <a:ext cx="4342424" cy="29073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58200" y="6214646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1"/>
            <a:ext cx="8229600" cy="3429000"/>
          </a:xfrm>
        </p:spPr>
        <p:txBody>
          <a:bodyPr/>
          <a:lstStyle/>
          <a:p>
            <a:pPr marL="512763" indent="-512763">
              <a:lnSpc>
                <a:spcPts val="325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"/>
                <a:cs typeface="Garamond"/>
              </a:rPr>
              <a:t>Silently read Handout 2.1</a:t>
            </a:r>
            <a:r>
              <a:rPr lang="en-US" i="1" dirty="0" smtClean="0">
                <a:latin typeface="Times"/>
                <a:cs typeface="Garamond"/>
              </a:rPr>
              <a:t>.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>
              <a:latin typeface="Times"/>
              <a:cs typeface="Garamond"/>
            </a:endParaRPr>
          </a:p>
          <a:p>
            <a:pPr marL="512763" indent="-512763">
              <a:lnSpc>
                <a:spcPts val="3250"/>
              </a:lnSpc>
              <a:spcBef>
                <a:spcPts val="0"/>
              </a:spcBef>
              <a:buAutoNum type="arabicPeriod" startAt="2"/>
            </a:pPr>
            <a:r>
              <a:rPr lang="en-US" dirty="0" smtClean="0">
                <a:latin typeface="Times"/>
                <a:cs typeface="Garamond"/>
              </a:rPr>
              <a:t>As a table team, chart the similarities and differences between the two scenarios.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>
              <a:latin typeface="Times"/>
              <a:cs typeface="Garamond"/>
            </a:endParaRPr>
          </a:p>
          <a:p>
            <a:pPr marL="461963" indent="-461963">
              <a:lnSpc>
                <a:spcPts val="3250"/>
              </a:lnSpc>
              <a:spcBef>
                <a:spcPts val="0"/>
              </a:spcBef>
              <a:buAutoNum type="arabicPeriod" startAt="2"/>
            </a:pPr>
            <a:r>
              <a:rPr lang="en-US" dirty="0" smtClean="0">
                <a:latin typeface="Times"/>
                <a:cs typeface="Garamond"/>
              </a:rPr>
              <a:t>At your table, predict which professional learning scenario will result in a higher level of implementation. Explain why.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Why do we need standards for professional learning?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62484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077200" cy="762000"/>
          </a:xfrm>
        </p:spPr>
        <p:txBody>
          <a:bodyPr>
            <a:normAutofit/>
          </a:bodyPr>
          <a:lstStyle/>
          <a:p>
            <a:pPr marL="588963" lvl="0" indent="-420688">
              <a:lnSpc>
                <a:spcPts val="325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"/>
                <a:cs typeface="Garamond"/>
              </a:rPr>
              <a:t>In teams of four, review Handout 2.2.</a:t>
            </a:r>
          </a:p>
          <a:p>
            <a:pPr marL="588963" lvl="0" indent="-420688">
              <a:lnSpc>
                <a:spcPts val="3250"/>
              </a:lnSpc>
              <a:spcBef>
                <a:spcPts val="0"/>
              </a:spcBef>
              <a:buNone/>
            </a:pPr>
            <a:endParaRPr lang="en-US" dirty="0" smtClean="0">
              <a:latin typeface="Times"/>
              <a:cs typeface="Garamond"/>
            </a:endParaRPr>
          </a:p>
          <a:p>
            <a:pPr marL="347472" lvl="0" indent="-347472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>
              <a:latin typeface="Times"/>
              <a:cs typeface="Garamon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000FF"/>
                </a:solidFill>
                <a:latin typeface="Arial"/>
                <a:cs typeface="Trebuchet MS"/>
              </a:rPr>
              <a:t>Relationship between professional learning and student results</a:t>
            </a:r>
            <a:endParaRPr lang="en-US" sz="3800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7848600" cy="133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8963" lvl="0" indent="-420688">
              <a:lnSpc>
                <a:spcPts val="3250"/>
              </a:lnSpc>
              <a:spcBef>
                <a:spcPts val="0"/>
              </a:spcBef>
            </a:pPr>
            <a:r>
              <a:rPr lang="en-US" sz="3200" dirty="0" smtClean="0">
                <a:latin typeface="Times"/>
                <a:cs typeface="Garamond"/>
              </a:rPr>
              <a:t>2. Discuss how might you explain these ideas to others. </a:t>
            </a:r>
          </a:p>
          <a:p>
            <a:pPr marL="588963" lvl="0" indent="-420688">
              <a:lnSpc>
                <a:spcPts val="3250"/>
              </a:lnSpc>
              <a:spcBef>
                <a:spcPts val="0"/>
              </a:spcBef>
            </a:pPr>
            <a:endParaRPr lang="en-US" dirty="0" smtClean="0">
              <a:latin typeface="Times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572000"/>
            <a:ext cx="7467600" cy="95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8963" lvl="0" indent="-420688">
              <a:lnSpc>
                <a:spcPts val="3250"/>
              </a:lnSpc>
              <a:spcBef>
                <a:spcPts val="0"/>
              </a:spcBef>
            </a:pPr>
            <a:r>
              <a:rPr lang="en-US" sz="3200" dirty="0" smtClean="0">
                <a:latin typeface="Times"/>
                <a:cs typeface="Garamond"/>
              </a:rPr>
              <a:t>3. Use a metaphor describe the relationship.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00" y="61722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7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Watch the video. </a:t>
            </a:r>
          </a:p>
          <a:p>
            <a:pPr>
              <a:lnSpc>
                <a:spcPct val="5000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None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Use Handout 2.3 as you watch.</a:t>
            </a:r>
          </a:p>
          <a:p>
            <a:pPr>
              <a:lnSpc>
                <a:spcPct val="5000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endParaRPr lang="en-US" dirty="0" smtClean="0">
              <a:latin typeface="Times"/>
              <a:cs typeface="Garamond"/>
            </a:endParaRPr>
          </a:p>
          <a:p>
            <a:pPr>
              <a:lnSpc>
                <a:spcPts val="3250"/>
              </a:lnSpc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lang="en-US" dirty="0" smtClean="0">
                <a:latin typeface="Times"/>
                <a:cs typeface="Garamond"/>
              </a:rPr>
              <a:t>At your table, discuss your responses to the questions on the viewing guide.</a:t>
            </a:r>
            <a:endParaRPr lang="en-US" dirty="0">
              <a:latin typeface="Times"/>
              <a:cs typeface="Garamond"/>
            </a:endParaRPr>
          </a:p>
        </p:txBody>
      </p:sp>
      <p:pic>
        <p:nvPicPr>
          <p:cNvPr id="7" name="Picture 6" descr="green triangle-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4880"/>
            <a:ext cx="533400" cy="80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Arial"/>
                <a:cs typeface="Trebuchet MS"/>
              </a:rPr>
              <a:t>Introduction to the standards</a:t>
            </a:r>
            <a:endParaRPr lang="en-US" b="1" dirty="0">
              <a:solidFill>
                <a:srgbClr val="0000FF"/>
              </a:solidFill>
              <a:latin typeface="Arial"/>
              <a:cs typeface="Trebuchet MS"/>
            </a:endParaRPr>
          </a:p>
        </p:txBody>
      </p:sp>
      <p:pic>
        <p:nvPicPr>
          <p:cNvPr id="8" name="Picture 7" descr="Screen Shot 2013-02-01 at 8.08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57800" y="1883210"/>
            <a:ext cx="3131940" cy="1774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200" y="62484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3657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http://learningforward.org/video-test#.USfvYoU25mN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507</Words>
  <Application>Microsoft Macintosh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 to the  Standards for Professional  Learning</vt:lpstr>
      <vt:lpstr>  Learning objectives </vt:lpstr>
      <vt:lpstr>Slide 3</vt:lpstr>
      <vt:lpstr>Agreements</vt:lpstr>
      <vt:lpstr>vs. </vt:lpstr>
      <vt:lpstr>Slide 6</vt:lpstr>
      <vt:lpstr>Why do we need standards for professional learning?</vt:lpstr>
      <vt:lpstr>Relationship between professional learning and student results</vt:lpstr>
      <vt:lpstr>Introduction to the standards</vt:lpstr>
      <vt:lpstr>Standards card sort</vt:lpstr>
      <vt:lpstr>Standard for  Professional Learning</vt:lpstr>
      <vt:lpstr>Reflection</vt:lpstr>
      <vt:lpstr>Cycle of continuous improvement</vt:lpstr>
      <vt:lpstr>Self-assessment and next steps</vt:lpstr>
      <vt:lpstr>Final reflection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Standards for Professional Learning</dc:title>
  <dc:creator>Pat</dc:creator>
  <cp:lastModifiedBy>Valerie von Frank</cp:lastModifiedBy>
  <cp:revision>111</cp:revision>
  <cp:lastPrinted>2013-02-28T17:21:23Z</cp:lastPrinted>
  <dcterms:created xsi:type="dcterms:W3CDTF">2013-03-01T17:08:36Z</dcterms:created>
  <dcterms:modified xsi:type="dcterms:W3CDTF">2013-03-01T17:09:50Z</dcterms:modified>
</cp:coreProperties>
</file>