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4.xml" ContentType="application/vnd.openxmlformats-officedocument.presentationml.notesSlide+xml"/>
  <Override PartName="/ppt/theme/theme2.xml" ContentType="application/vnd.openxmlformats-officedocument.theme+xml"/>
  <Override PartName="/ppt/notesSlides/notesSlide11.xml" ContentType="application/vnd.openxmlformats-officedocument.presentationml.notesSlid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notesSlides/notesSlide9.xml" ContentType="application/vnd.openxmlformats-officedocument.presentationml.notesSlide+xml"/>
  <Override PartName="/ppt/slides/slide11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notesSlides/notesSlide4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tiff" ContentType="image/tiff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ppt/slides/slide8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  <Default Extension="pdf" ContentType="application/pdf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71" r:id="rId2"/>
    <p:sldId id="257" r:id="rId3"/>
    <p:sldId id="259" r:id="rId4"/>
    <p:sldId id="258" r:id="rId5"/>
    <p:sldId id="261" r:id="rId6"/>
    <p:sldId id="265" r:id="rId7"/>
    <p:sldId id="266" r:id="rId8"/>
    <p:sldId id="263" r:id="rId9"/>
    <p:sldId id="262" r:id="rId10"/>
    <p:sldId id="264" r:id="rId11"/>
    <p:sldId id="268" r:id="rId12"/>
    <p:sldId id="269" r:id="rId13"/>
    <p:sldId id="267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D4952D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23748" autoAdjust="0"/>
    <p:restoredTop sz="99496" autoAdjust="0"/>
  </p:normalViewPr>
  <p:slideViewPr>
    <p:cSldViewPr>
      <p:cViewPr>
        <p:scale>
          <a:sx n="75" d="100"/>
          <a:sy n="75" d="100"/>
        </p:scale>
        <p:origin x="-1280" y="-12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8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5" d="100"/>
          <a:sy n="65" d="100"/>
        </p:scale>
        <p:origin x="-2664" y="-11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viewProps" Target="viewProps.xml"/><Relationship Id="rId4" Type="http://schemas.openxmlformats.org/officeDocument/2006/relationships/slide" Target="slides/slide3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19" Type="http://schemas.openxmlformats.org/officeDocument/2006/relationships/presProps" Target="pres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D433AB-6FDB-9E43-B1A3-CB9DD008617F}" type="datetimeFigureOut">
              <a:rPr lang="en-US" smtClean="0"/>
              <a:pPr/>
              <a:t>2/28/13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6D75F-AEE9-9842-B09E-5FE36A090C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519199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CC286A-1F16-4216-9E72-27E76DB3BF93}" type="datetimeFigureOut">
              <a:rPr lang="en-US" smtClean="0"/>
              <a:pPr/>
              <a:t>2/28/13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EA4EAA-4105-4A53-9DA2-562A8134DC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3295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0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A4EAA-4105-4A53-9DA2-562A8134DC2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A4EAA-4105-4A53-9DA2-562A8134DC2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A4EAA-4105-4A53-9DA2-562A8134DC2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A4EAA-4105-4A53-9DA2-562A8134DC2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A4EAA-4105-4A53-9DA2-562A8134DC2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A4EAA-4105-4A53-9DA2-562A8134DC2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A4EAA-4105-4A53-9DA2-562A8134DC2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A4EAA-4105-4A53-9DA2-562A8134DC2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A4EAA-4105-4A53-9DA2-562A8134DC2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A4EAA-4105-4A53-9DA2-562A8134DC2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A4EAA-4105-4A53-9DA2-562A8134DC2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A4EAA-4105-4A53-9DA2-562A8134DC2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A4EAA-4105-4A53-9DA2-562A8134DC2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A4EAA-4105-4A53-9DA2-562A8134DC2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AD1609-1F92-4755-9472-231B66B31A97}" type="datetimeFigureOut">
              <a:rPr lang="en-US" smtClean="0"/>
              <a:pPr/>
              <a:t>2/28/13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2133600" cy="365125"/>
          </a:xfrm>
          <a:prstGeom prst="rect">
            <a:avLst/>
          </a:prstGeom>
        </p:spPr>
        <p:txBody>
          <a:bodyPr/>
          <a:lstStyle/>
          <a:p>
            <a:fld id="{A0E2E5FB-D21D-452E-932F-A66A6D24A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AD1609-1F92-4755-9472-231B66B31A97}" type="datetimeFigureOut">
              <a:rPr lang="en-US" smtClean="0"/>
              <a:pPr/>
              <a:t>2/28/13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2133600" cy="365125"/>
          </a:xfrm>
          <a:prstGeom prst="rect">
            <a:avLst/>
          </a:prstGeom>
        </p:spPr>
        <p:txBody>
          <a:bodyPr/>
          <a:lstStyle/>
          <a:p>
            <a:fld id="{A0E2E5FB-D21D-452E-932F-A66A6D24A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AD1609-1F92-4755-9472-231B66B31A97}" type="datetimeFigureOut">
              <a:rPr lang="en-US" smtClean="0"/>
              <a:pPr/>
              <a:t>2/28/13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2133600" cy="365125"/>
          </a:xfrm>
          <a:prstGeom prst="rect">
            <a:avLst/>
          </a:prstGeom>
        </p:spPr>
        <p:txBody>
          <a:bodyPr/>
          <a:lstStyle/>
          <a:p>
            <a:fld id="{A0E2E5FB-D21D-452E-932F-A66A6D24A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AD1609-1F92-4755-9472-231B66B31A97}" type="datetimeFigureOut">
              <a:rPr lang="en-US" smtClean="0"/>
              <a:pPr/>
              <a:t>2/28/13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2133600" cy="365125"/>
          </a:xfrm>
          <a:prstGeom prst="rect">
            <a:avLst/>
          </a:prstGeom>
        </p:spPr>
        <p:txBody>
          <a:bodyPr/>
          <a:lstStyle/>
          <a:p>
            <a:fld id="{A0E2E5FB-D21D-452E-932F-A66A6D24A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AD1609-1F92-4755-9472-231B66B31A97}" type="datetimeFigureOut">
              <a:rPr lang="en-US" smtClean="0"/>
              <a:pPr/>
              <a:t>2/28/13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2133600" cy="365125"/>
          </a:xfrm>
          <a:prstGeom prst="rect">
            <a:avLst/>
          </a:prstGeom>
        </p:spPr>
        <p:txBody>
          <a:bodyPr/>
          <a:lstStyle/>
          <a:p>
            <a:fld id="{A0E2E5FB-D21D-452E-932F-A66A6D24A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AD1609-1F92-4755-9472-231B66B31A97}" type="datetimeFigureOut">
              <a:rPr lang="en-US" smtClean="0"/>
              <a:pPr/>
              <a:t>2/28/13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2133600" cy="365125"/>
          </a:xfrm>
          <a:prstGeom prst="rect">
            <a:avLst/>
          </a:prstGeom>
        </p:spPr>
        <p:txBody>
          <a:bodyPr/>
          <a:lstStyle/>
          <a:p>
            <a:fld id="{A0E2E5FB-D21D-452E-932F-A66A6D24A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AD1609-1F92-4755-9472-231B66B31A97}" type="datetimeFigureOut">
              <a:rPr lang="en-US" smtClean="0"/>
              <a:pPr/>
              <a:t>2/28/13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2133600" cy="365125"/>
          </a:xfrm>
          <a:prstGeom prst="rect">
            <a:avLst/>
          </a:prstGeom>
        </p:spPr>
        <p:txBody>
          <a:bodyPr/>
          <a:lstStyle/>
          <a:p>
            <a:fld id="{A0E2E5FB-D21D-452E-932F-A66A6D24A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AD1609-1F92-4755-9472-231B66B31A97}" type="datetimeFigureOut">
              <a:rPr lang="en-US" smtClean="0"/>
              <a:pPr/>
              <a:t>2/28/13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2133600" cy="365125"/>
          </a:xfrm>
          <a:prstGeom prst="rect">
            <a:avLst/>
          </a:prstGeom>
        </p:spPr>
        <p:txBody>
          <a:bodyPr/>
          <a:lstStyle/>
          <a:p>
            <a:fld id="{A0E2E5FB-D21D-452E-932F-A66A6D24A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AD1609-1F92-4755-9472-231B66B31A97}" type="datetimeFigureOut">
              <a:rPr lang="en-US" smtClean="0"/>
              <a:pPr/>
              <a:t>2/28/13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2133600" cy="365125"/>
          </a:xfrm>
          <a:prstGeom prst="rect">
            <a:avLst/>
          </a:prstGeom>
        </p:spPr>
        <p:txBody>
          <a:bodyPr/>
          <a:lstStyle/>
          <a:p>
            <a:fld id="{A0E2E5FB-D21D-452E-932F-A66A6D24A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AD1609-1F92-4755-9472-231B66B31A97}" type="datetimeFigureOut">
              <a:rPr lang="en-US" smtClean="0"/>
              <a:pPr/>
              <a:t>2/28/13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2133600" cy="365125"/>
          </a:xfrm>
          <a:prstGeom prst="rect">
            <a:avLst/>
          </a:prstGeom>
        </p:spPr>
        <p:txBody>
          <a:bodyPr/>
          <a:lstStyle/>
          <a:p>
            <a:fld id="{A0E2E5FB-D21D-452E-932F-A66A6D24A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AD1609-1F92-4755-9472-231B66B31A97}" type="datetimeFigureOut">
              <a:rPr lang="en-US" smtClean="0"/>
              <a:pPr/>
              <a:t>2/28/13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2133600" cy="365125"/>
          </a:xfrm>
          <a:prstGeom prst="rect">
            <a:avLst/>
          </a:prstGeom>
        </p:spPr>
        <p:txBody>
          <a:bodyPr/>
          <a:lstStyle/>
          <a:p>
            <a:fld id="{A0E2E5FB-D21D-452E-932F-A66A6D24A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6" Type="http://schemas.openxmlformats.org/officeDocument/2006/relationships/image" Target="NUL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5" Type="http://schemas.openxmlformats.org/officeDocument/2006/relationships/image" Target="NULL"/><Relationship Id="rId12" Type="http://schemas.openxmlformats.org/officeDocument/2006/relationships/theme" Target="../theme/theme1.xml"/><Relationship Id="rId17" Type="http://schemas.openxmlformats.org/officeDocument/2006/relationships/image" Target="NULL"/><Relationship Id="rId19" Type="http://schemas.openxmlformats.org/officeDocument/2006/relationships/image" Target="NUL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18" Type="http://schemas.openxmlformats.org/officeDocument/2006/relationships/image" Target="NUL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057400"/>
            <a:ext cx="8229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pic>
        <p:nvPicPr>
          <p:cNvPr id="8" name="Picture 7" descr="TPL logo.psd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6858000" y="152400"/>
            <a:ext cx="1859025" cy="685800"/>
          </a:xfrm>
          <a:prstGeom prst="rect">
            <a:avLst/>
          </a:prstGeom>
        </p:spPr>
      </p:pic>
      <p:pic>
        <p:nvPicPr>
          <p:cNvPr id="9" name="Picture 8" descr="Module 3 graphic.jpg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533400" y="97222"/>
            <a:ext cx="1264022" cy="740978"/>
          </a:xfrm>
          <a:prstGeom prst="rect">
            <a:avLst/>
          </a:prstGeom>
        </p:spPr>
      </p:pic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533400" y="6324600"/>
            <a:ext cx="2895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solidFill>
                  <a:srgbClr val="008000"/>
                </a:solidFill>
                <a:latin typeface="Arial"/>
                <a:cs typeface="Arial"/>
              </a:rPr>
              <a:t>Learning</a:t>
            </a:r>
            <a:r>
              <a:rPr lang="en-US" sz="1200" b="1" baseline="0" dirty="0" smtClean="0">
                <a:solidFill>
                  <a:srgbClr val="008000"/>
                </a:solidFill>
                <a:latin typeface="Arial"/>
                <a:cs typeface="Arial"/>
              </a:rPr>
              <a:t> designs</a:t>
            </a:r>
            <a:endParaRPr lang="en-US" sz="1200" b="1" dirty="0">
              <a:solidFill>
                <a:srgbClr val="008000"/>
              </a:solidFill>
              <a:latin typeface="Arial"/>
              <a:cs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Trebuchet MS"/>
          <a:ea typeface="+mj-ea"/>
          <a:cs typeface="Trebuchet M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SzPct val="100000"/>
        <a:buFontTx/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SzPct val="100000"/>
        <a:buFontTx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SzPct val="100000"/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SzPct val="100000"/>
        <a:buFontTx/>
        <a:buBlip>
          <a:blip r:embed="rId18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SzPct val="100000"/>
        <a:buFontTx/>
        <a:buBlip>
          <a:blip r:embed="rId19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4" Type="http://schemas.openxmlformats.org/officeDocument/2006/relationships/image" Target="NULL"/><Relationship Id="rId4" Type="http://schemas.openxmlformats.org/officeDocument/2006/relationships/image" Target="NULL"/><Relationship Id="rId7" Type="http://schemas.openxmlformats.org/officeDocument/2006/relationships/image" Target="NULL"/><Relationship Id="rId11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16" Type="http://schemas.openxmlformats.org/officeDocument/2006/relationships/image" Target="NULL"/><Relationship Id="rId8" Type="http://schemas.openxmlformats.org/officeDocument/2006/relationships/image" Target="NULL"/><Relationship Id="rId13" Type="http://schemas.openxmlformats.org/officeDocument/2006/relationships/image" Target="NULL"/><Relationship Id="rId10" Type="http://schemas.openxmlformats.org/officeDocument/2006/relationships/image" Target="NULL"/><Relationship Id="rId5" Type="http://schemas.openxmlformats.org/officeDocument/2006/relationships/image" Target="NULL"/><Relationship Id="rId15" Type="http://schemas.openxmlformats.org/officeDocument/2006/relationships/image" Target="NULL"/><Relationship Id="rId12" Type="http://schemas.openxmlformats.org/officeDocument/2006/relationships/image" Target="NULL"/><Relationship Id="rId17" Type="http://schemas.openxmlformats.org/officeDocument/2006/relationships/image" Target="NULL"/><Relationship Id="rId2" Type="http://schemas.openxmlformats.org/officeDocument/2006/relationships/notesSlide" Target="../notesSlides/notesSlide10.xml"/><Relationship Id="rId9" Type="http://schemas.openxmlformats.org/officeDocument/2006/relationships/image" Target="NULL"/><Relationship Id="rId3" Type="http://schemas.openxmlformats.org/officeDocument/2006/relationships/image" Target="NULL"/><Relationship Id="rId18" Type="http://schemas.openxmlformats.org/officeDocument/2006/relationships/image" Target="../media/image3.tiff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image" Target="../media/image7.e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tiff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image" Target="../media/image8.emf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tiff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image" Target="NULL"/><Relationship Id="rId7" Type="http://schemas.openxmlformats.org/officeDocument/2006/relationships/image" Target="NULL"/><Relationship Id="rId11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8" Type="http://schemas.openxmlformats.org/officeDocument/2006/relationships/image" Target="NULL"/><Relationship Id="rId13" Type="http://schemas.openxmlformats.org/officeDocument/2006/relationships/image" Target="../media/image3.tiff"/><Relationship Id="rId10" Type="http://schemas.openxmlformats.org/officeDocument/2006/relationships/image" Target="NULL"/><Relationship Id="rId5" Type="http://schemas.openxmlformats.org/officeDocument/2006/relationships/image" Target="NULL"/><Relationship Id="rId12" Type="http://schemas.openxmlformats.org/officeDocument/2006/relationships/image" Target="NULL"/><Relationship Id="rId2" Type="http://schemas.openxmlformats.org/officeDocument/2006/relationships/notesSlide" Target="../notesSlides/notesSlide13.xml"/><Relationship Id="rId9" Type="http://schemas.openxmlformats.org/officeDocument/2006/relationships/image" Target="NULL"/><Relationship Id="rId3" Type="http://schemas.openxmlformats.org/officeDocument/2006/relationships/image" Target="NUL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image" Target="NULL"/><Relationship Id="rId7" Type="http://schemas.openxmlformats.org/officeDocument/2006/relationships/image" Target="NULL"/><Relationship Id="rId11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8" Type="http://schemas.openxmlformats.org/officeDocument/2006/relationships/image" Target="NULL"/><Relationship Id="rId13" Type="http://schemas.openxmlformats.org/officeDocument/2006/relationships/image" Target="../media/image3.tiff"/><Relationship Id="rId10" Type="http://schemas.openxmlformats.org/officeDocument/2006/relationships/image" Target="NULL"/><Relationship Id="rId5" Type="http://schemas.openxmlformats.org/officeDocument/2006/relationships/image" Target="NULL"/><Relationship Id="rId12" Type="http://schemas.openxmlformats.org/officeDocument/2006/relationships/image" Target="NULL"/><Relationship Id="rId2" Type="http://schemas.openxmlformats.org/officeDocument/2006/relationships/notesSlide" Target="../notesSlides/notesSlide14.xml"/><Relationship Id="rId9" Type="http://schemas.openxmlformats.org/officeDocument/2006/relationships/image" Target="NULL"/><Relationship Id="rId3" Type="http://schemas.openxmlformats.org/officeDocument/2006/relationships/image" Target="NULL"/></Relationships>
</file>

<file path=ppt/slides/_rels/slide2.xml.rels><?xml version="1.0" encoding="UTF-8" standalone="yes"?>
<Relationships xmlns="http://schemas.openxmlformats.org/package/2006/relationships"><Relationship Id="rId14" Type="http://schemas.openxmlformats.org/officeDocument/2006/relationships/image" Target="NULL"/><Relationship Id="rId4" Type="http://schemas.openxmlformats.org/officeDocument/2006/relationships/image" Target="NULL"/><Relationship Id="rId7" Type="http://schemas.openxmlformats.org/officeDocument/2006/relationships/image" Target="NULL"/><Relationship Id="rId11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16" Type="http://schemas.openxmlformats.org/officeDocument/2006/relationships/image" Target="NULL"/><Relationship Id="rId8" Type="http://schemas.openxmlformats.org/officeDocument/2006/relationships/image" Target="NULL"/><Relationship Id="rId13" Type="http://schemas.openxmlformats.org/officeDocument/2006/relationships/image" Target="NULL"/><Relationship Id="rId10" Type="http://schemas.openxmlformats.org/officeDocument/2006/relationships/image" Target="NULL"/><Relationship Id="rId5" Type="http://schemas.openxmlformats.org/officeDocument/2006/relationships/image" Target="NULL"/><Relationship Id="rId15" Type="http://schemas.openxmlformats.org/officeDocument/2006/relationships/image" Target="NULL"/><Relationship Id="rId12" Type="http://schemas.openxmlformats.org/officeDocument/2006/relationships/image" Target="NULL"/><Relationship Id="rId17" Type="http://schemas.openxmlformats.org/officeDocument/2006/relationships/image" Target="NULL"/><Relationship Id="rId2" Type="http://schemas.openxmlformats.org/officeDocument/2006/relationships/notesSlide" Target="../notesSlides/notesSlide2.xml"/><Relationship Id="rId9" Type="http://schemas.openxmlformats.org/officeDocument/2006/relationships/image" Target="NULL"/><Relationship Id="rId3" Type="http://schemas.openxmlformats.org/officeDocument/2006/relationships/image" Target="NULL"/><Relationship Id="rId18" Type="http://schemas.openxmlformats.org/officeDocument/2006/relationships/image" Target="../media/image3.tiff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tiff"/></Relationships>
</file>

<file path=ppt/slides/_rels/slide4.xml.rels><?xml version="1.0" encoding="UTF-8" standalone="yes"?>
<Relationships xmlns="http://schemas.openxmlformats.org/package/2006/relationships"><Relationship Id="rId14" Type="http://schemas.openxmlformats.org/officeDocument/2006/relationships/image" Target="NULL"/><Relationship Id="rId20" Type="http://schemas.openxmlformats.org/officeDocument/2006/relationships/image" Target="NULL"/><Relationship Id="rId4" Type="http://schemas.openxmlformats.org/officeDocument/2006/relationships/image" Target="NULL"/><Relationship Id="rId21" Type="http://schemas.openxmlformats.org/officeDocument/2006/relationships/image" Target="NULL"/><Relationship Id="rId22" Type="http://schemas.openxmlformats.org/officeDocument/2006/relationships/image" Target="NULL"/><Relationship Id="rId23" Type="http://schemas.openxmlformats.org/officeDocument/2006/relationships/image" Target="../media/image3.tiff"/><Relationship Id="rId7" Type="http://schemas.openxmlformats.org/officeDocument/2006/relationships/image" Target="NULL"/><Relationship Id="rId11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16" Type="http://schemas.openxmlformats.org/officeDocument/2006/relationships/image" Target="NULL"/><Relationship Id="rId8" Type="http://schemas.openxmlformats.org/officeDocument/2006/relationships/image" Target="NULL"/><Relationship Id="rId13" Type="http://schemas.openxmlformats.org/officeDocument/2006/relationships/image" Target="NULL"/><Relationship Id="rId10" Type="http://schemas.openxmlformats.org/officeDocument/2006/relationships/image" Target="NULL"/><Relationship Id="rId5" Type="http://schemas.openxmlformats.org/officeDocument/2006/relationships/image" Target="NULL"/><Relationship Id="rId15" Type="http://schemas.openxmlformats.org/officeDocument/2006/relationships/image" Target="NULL"/><Relationship Id="rId12" Type="http://schemas.openxmlformats.org/officeDocument/2006/relationships/image" Target="NULL"/><Relationship Id="rId17" Type="http://schemas.openxmlformats.org/officeDocument/2006/relationships/image" Target="NULL"/><Relationship Id="rId19" Type="http://schemas.openxmlformats.org/officeDocument/2006/relationships/image" Target="NULL"/><Relationship Id="rId2" Type="http://schemas.openxmlformats.org/officeDocument/2006/relationships/notesSlide" Target="../notesSlides/notesSlide4.xml"/><Relationship Id="rId9" Type="http://schemas.openxmlformats.org/officeDocument/2006/relationships/image" Target="NULL"/><Relationship Id="rId3" Type="http://schemas.openxmlformats.org/officeDocument/2006/relationships/image" Target="NULL"/><Relationship Id="rId18" Type="http://schemas.openxmlformats.org/officeDocument/2006/relationships/image" Target="NUL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image" Target="NULL"/><Relationship Id="rId7" Type="http://schemas.openxmlformats.org/officeDocument/2006/relationships/image" Target="NULL"/><Relationship Id="rId11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8" Type="http://schemas.openxmlformats.org/officeDocument/2006/relationships/image" Target="NULL"/><Relationship Id="rId13" Type="http://schemas.openxmlformats.org/officeDocument/2006/relationships/image" Target="../media/image3.tiff"/><Relationship Id="rId10" Type="http://schemas.openxmlformats.org/officeDocument/2006/relationships/image" Target="NULL"/><Relationship Id="rId5" Type="http://schemas.openxmlformats.org/officeDocument/2006/relationships/image" Target="NULL"/><Relationship Id="rId12" Type="http://schemas.openxmlformats.org/officeDocument/2006/relationships/image" Target="NULL"/><Relationship Id="rId2" Type="http://schemas.openxmlformats.org/officeDocument/2006/relationships/notesSlide" Target="../notesSlides/notesSlide5.xml"/><Relationship Id="rId9" Type="http://schemas.openxmlformats.org/officeDocument/2006/relationships/image" Target="NULL"/><Relationship Id="rId3" Type="http://schemas.openxmlformats.org/officeDocument/2006/relationships/image" Target="NUL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image" Target="../media/image5.pd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tiff"/><Relationship Id="rId5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4" Type="http://schemas.openxmlformats.org/officeDocument/2006/relationships/image" Target="NULL"/><Relationship Id="rId20" Type="http://schemas.openxmlformats.org/officeDocument/2006/relationships/image" Target="NULL"/><Relationship Id="rId4" Type="http://schemas.openxmlformats.org/officeDocument/2006/relationships/image" Target="NULL"/><Relationship Id="rId21" Type="http://schemas.openxmlformats.org/officeDocument/2006/relationships/image" Target="NULL"/><Relationship Id="rId22" Type="http://schemas.openxmlformats.org/officeDocument/2006/relationships/image" Target="NULL"/><Relationship Id="rId23" Type="http://schemas.openxmlformats.org/officeDocument/2006/relationships/image" Target="../media/image3.tiff"/><Relationship Id="rId7" Type="http://schemas.openxmlformats.org/officeDocument/2006/relationships/image" Target="NULL"/><Relationship Id="rId11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16" Type="http://schemas.openxmlformats.org/officeDocument/2006/relationships/image" Target="NULL"/><Relationship Id="rId8" Type="http://schemas.openxmlformats.org/officeDocument/2006/relationships/image" Target="NULL"/><Relationship Id="rId13" Type="http://schemas.openxmlformats.org/officeDocument/2006/relationships/image" Target="NULL"/><Relationship Id="rId10" Type="http://schemas.openxmlformats.org/officeDocument/2006/relationships/image" Target="NULL"/><Relationship Id="rId5" Type="http://schemas.openxmlformats.org/officeDocument/2006/relationships/image" Target="NULL"/><Relationship Id="rId15" Type="http://schemas.openxmlformats.org/officeDocument/2006/relationships/image" Target="NULL"/><Relationship Id="rId12" Type="http://schemas.openxmlformats.org/officeDocument/2006/relationships/image" Target="NULL"/><Relationship Id="rId17" Type="http://schemas.openxmlformats.org/officeDocument/2006/relationships/image" Target="NULL"/><Relationship Id="rId19" Type="http://schemas.openxmlformats.org/officeDocument/2006/relationships/image" Target="NULL"/><Relationship Id="rId2" Type="http://schemas.openxmlformats.org/officeDocument/2006/relationships/notesSlide" Target="../notesSlides/notesSlide7.xml"/><Relationship Id="rId9" Type="http://schemas.openxmlformats.org/officeDocument/2006/relationships/image" Target="NULL"/><Relationship Id="rId3" Type="http://schemas.openxmlformats.org/officeDocument/2006/relationships/image" Target="NULL"/><Relationship Id="rId18" Type="http://schemas.openxmlformats.org/officeDocument/2006/relationships/image" Target="NUL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tif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4" Type="http://schemas.openxmlformats.org/officeDocument/2006/relationships/image" Target="NULL"/><Relationship Id="rId4" Type="http://schemas.openxmlformats.org/officeDocument/2006/relationships/image" Target="NULL"/><Relationship Id="rId7" Type="http://schemas.openxmlformats.org/officeDocument/2006/relationships/image" Target="NULL"/><Relationship Id="rId11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16" Type="http://schemas.openxmlformats.org/officeDocument/2006/relationships/image" Target="NULL"/><Relationship Id="rId8" Type="http://schemas.openxmlformats.org/officeDocument/2006/relationships/image" Target="NULL"/><Relationship Id="rId13" Type="http://schemas.openxmlformats.org/officeDocument/2006/relationships/image" Target="NULL"/><Relationship Id="rId10" Type="http://schemas.openxmlformats.org/officeDocument/2006/relationships/image" Target="NULL"/><Relationship Id="rId5" Type="http://schemas.openxmlformats.org/officeDocument/2006/relationships/image" Target="NULL"/><Relationship Id="rId15" Type="http://schemas.openxmlformats.org/officeDocument/2006/relationships/image" Target="NULL"/><Relationship Id="rId12" Type="http://schemas.openxmlformats.org/officeDocument/2006/relationships/image" Target="NULL"/><Relationship Id="rId17" Type="http://schemas.openxmlformats.org/officeDocument/2006/relationships/image" Target="NULL"/><Relationship Id="rId2" Type="http://schemas.openxmlformats.org/officeDocument/2006/relationships/notesSlide" Target="../notesSlides/notesSlide9.xml"/><Relationship Id="rId9" Type="http://schemas.openxmlformats.org/officeDocument/2006/relationships/image" Target="NULL"/><Relationship Id="rId3" Type="http://schemas.openxmlformats.org/officeDocument/2006/relationships/image" Target="NULL"/><Relationship Id="rId18" Type="http://schemas.openxmlformats.org/officeDocument/2006/relationships/image" Target="../media/image3.tif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odule 3 graphic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838200" y="1371600"/>
            <a:ext cx="6239436" cy="365760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495800" y="3429000"/>
            <a:ext cx="5638800" cy="33559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tx2">
                    <a:lumMod val="60000"/>
                    <a:lumOff val="40000"/>
                  </a:schemeClr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r>
              <a:rPr lang="en-US" sz="6000" b="0" dirty="0" smtClean="0">
                <a:solidFill>
                  <a:srgbClr val="0000FF"/>
                </a:solidFill>
                <a:latin typeface="Arial"/>
                <a:cs typeface="PT Sans"/>
              </a:rPr>
              <a:t>Learning</a:t>
            </a:r>
            <a:r>
              <a:rPr lang="en-US" b="0" dirty="0" smtClean="0">
                <a:solidFill>
                  <a:srgbClr val="0000FF"/>
                </a:solidFill>
                <a:latin typeface="Arial"/>
                <a:cs typeface="PT Sans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/>
            </a:r>
            <a:br>
              <a:rPr lang="en-US" dirty="0" smtClean="0">
                <a:solidFill>
                  <a:srgbClr val="0000FF"/>
                </a:solidFill>
                <a:latin typeface="Arial"/>
              </a:rPr>
            </a:br>
            <a:r>
              <a:rPr lang="en-US" sz="7200" dirty="0" smtClean="0">
                <a:solidFill>
                  <a:srgbClr val="0000FF"/>
                </a:solidFill>
                <a:latin typeface="Arial"/>
                <a:cs typeface="Helvetica"/>
              </a:rPr>
              <a:t>Designs</a:t>
            </a:r>
            <a:endParaRPr lang="en-US" sz="7200" dirty="0">
              <a:solidFill>
                <a:srgbClr val="0000FF"/>
              </a:solidFill>
              <a:latin typeface="Arial"/>
              <a:cs typeface="Helvetic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0"/>
            <a:ext cx="2438400" cy="120032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6324600"/>
            <a:ext cx="1524000" cy="38100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4703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Arial"/>
              </a:rPr>
              <a:t>Reflection on scenarios</a:t>
            </a:r>
            <a:endParaRPr lang="en-US" dirty="0">
              <a:solidFill>
                <a:srgbClr val="0000FF"/>
              </a:solidFill>
              <a:latin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7848600" cy="1524000"/>
          </a:xfrm>
        </p:spPr>
        <p:txBody>
          <a:bodyPr>
            <a:normAutofit/>
          </a:bodyPr>
          <a:lstStyle/>
          <a:p>
            <a:pPr lvl="0">
              <a:lnSpc>
                <a:spcPct val="80000"/>
              </a:lnSpc>
              <a:spcBef>
                <a:spcPts val="0"/>
              </a:spcBef>
              <a:buClr>
                <a:srgbClr val="008000"/>
              </a:buClr>
              <a:buFont typeface="Arial"/>
              <a:buChar char="•"/>
            </a:pPr>
            <a:r>
              <a:rPr lang="en-US" dirty="0">
                <a:latin typeface="Times"/>
              </a:rPr>
              <a:t>What did you learn about using multiple learning designs to support educator </a:t>
            </a:r>
            <a:r>
              <a:rPr lang="en-US" dirty="0" smtClean="0">
                <a:latin typeface="Times"/>
              </a:rPr>
              <a:t>learning and implementation?</a:t>
            </a:r>
            <a:endParaRPr lang="en-US" dirty="0">
              <a:latin typeface="Time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3429000"/>
            <a:ext cx="7848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5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6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7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8000"/>
              </a:buClr>
              <a:buFont typeface="Arial"/>
              <a:buChar char="•"/>
            </a:pPr>
            <a:r>
              <a:rPr lang="en-US" dirty="0" smtClean="0">
                <a:latin typeface="Times"/>
              </a:rPr>
              <a:t>What activities surprised you? </a:t>
            </a:r>
          </a:p>
          <a:p>
            <a:pPr>
              <a:buClr>
                <a:schemeClr val="accent3">
                  <a:lumMod val="60000"/>
                  <a:lumOff val="40000"/>
                </a:schemeClr>
              </a:buClr>
              <a:buFont typeface="Arial"/>
              <a:buChar char="•"/>
            </a:pP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114800"/>
            <a:ext cx="78486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8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9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0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1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2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8000"/>
              </a:buClr>
              <a:buFont typeface="Arial"/>
              <a:buChar char="•"/>
            </a:pPr>
            <a:r>
              <a:rPr lang="en-US" dirty="0" smtClean="0">
                <a:latin typeface="Times"/>
              </a:rPr>
              <a:t>What activities intrigued you? </a:t>
            </a:r>
          </a:p>
          <a:p>
            <a:pPr>
              <a:buClr>
                <a:schemeClr val="accent3">
                  <a:lumMod val="60000"/>
                  <a:lumOff val="40000"/>
                </a:schemeClr>
              </a:buClr>
              <a:buFont typeface="Arial"/>
              <a:buChar char="•"/>
            </a:pP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4876800"/>
            <a:ext cx="78486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5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6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7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ts val="0"/>
              </a:spcBef>
              <a:buClr>
                <a:srgbClr val="008000"/>
              </a:buClr>
              <a:buFont typeface="Arial"/>
              <a:buChar char="•"/>
            </a:pPr>
            <a:r>
              <a:rPr lang="en-US" dirty="0" smtClean="0">
                <a:latin typeface="Times"/>
              </a:rPr>
              <a:t>What would your school need to learn, do, or change in order to use these professional learning strategies?</a:t>
            </a:r>
          </a:p>
          <a:p>
            <a:pPr>
              <a:buClr>
                <a:schemeClr val="accent3">
                  <a:lumMod val="60000"/>
                  <a:lumOff val="40000"/>
                </a:schemeClr>
              </a:buClr>
              <a:buFont typeface="Arial"/>
              <a:buChar char="•"/>
            </a:pPr>
            <a:endParaRPr lang="en-US" dirty="0"/>
          </a:p>
        </p:txBody>
      </p:sp>
      <p:pic>
        <p:nvPicPr>
          <p:cNvPr id="11" name="Picture 10" descr="green triangle-3.tif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914400"/>
            <a:ext cx="533400" cy="80772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8458200" y="6324600"/>
            <a:ext cx="3406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10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00FF"/>
                </a:solidFill>
                <a:latin typeface="Arial"/>
              </a:rPr>
              <a:t>Culminating activity</a:t>
            </a:r>
            <a:endParaRPr lang="en-US" dirty="0">
              <a:solidFill>
                <a:srgbClr val="0000FF"/>
              </a:solidFill>
              <a:latin typeface="Arial"/>
            </a:endParaRPr>
          </a:p>
        </p:txBody>
      </p:sp>
      <p:pic>
        <p:nvPicPr>
          <p:cNvPr id="16" name="Picture 15" descr="green triangle-3.t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838200"/>
            <a:ext cx="533400" cy="80772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458200" y="6400800"/>
            <a:ext cx="3406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11</a:t>
            </a:r>
            <a:endParaRPr lang="en-US" sz="1200" dirty="0"/>
          </a:p>
        </p:txBody>
      </p:sp>
      <p:pic>
        <p:nvPicPr>
          <p:cNvPr id="4" name="Picture 3" descr="Handoout 5.2-a 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774700" y="1193800"/>
            <a:ext cx="7759700" cy="5969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914400"/>
            <a:ext cx="82296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tx2">
                    <a:lumMod val="60000"/>
                    <a:lumOff val="40000"/>
                  </a:schemeClr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r>
              <a:rPr lang="en-US" dirty="0" smtClean="0">
                <a:solidFill>
                  <a:srgbClr val="0000FF"/>
                </a:solidFill>
                <a:latin typeface="Arial"/>
              </a:rPr>
              <a:t>Culminating activity</a:t>
            </a:r>
            <a:endParaRPr lang="en-US" dirty="0">
              <a:solidFill>
                <a:srgbClr val="0000FF"/>
              </a:solidFill>
              <a:latin typeface="Arial"/>
            </a:endParaRPr>
          </a:p>
        </p:txBody>
      </p:sp>
      <p:pic>
        <p:nvPicPr>
          <p:cNvPr id="6" name="Picture 5" descr="green triangle-3.t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914400"/>
            <a:ext cx="533400" cy="80772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458200" y="6324600"/>
            <a:ext cx="3406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12</a:t>
            </a:r>
            <a:endParaRPr lang="en-US" sz="1200" dirty="0"/>
          </a:p>
        </p:txBody>
      </p:sp>
      <p:pic>
        <p:nvPicPr>
          <p:cNvPr id="3" name="Picture 2" descr="Handoout 5.2-b 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762000" y="838200"/>
            <a:ext cx="7543800" cy="65453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  <a:latin typeface="Arial"/>
              </a:rPr>
              <a:t>Gallery walk</a:t>
            </a:r>
            <a:endParaRPr lang="en-US" dirty="0">
              <a:solidFill>
                <a:srgbClr val="0000FF"/>
              </a:solidFill>
              <a:latin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1447799"/>
          </a:xfrm>
        </p:spPr>
        <p:txBody>
          <a:bodyPr>
            <a:normAutofit/>
          </a:bodyPr>
          <a:lstStyle/>
          <a:p>
            <a:pPr>
              <a:lnSpc>
                <a:spcPts val="3520"/>
              </a:lnSpc>
              <a:spcBef>
                <a:spcPts val="0"/>
              </a:spcBef>
              <a:buClr>
                <a:srgbClr val="008000"/>
              </a:buClr>
              <a:buFont typeface="Arial"/>
              <a:buChar char="•"/>
            </a:pPr>
            <a:r>
              <a:rPr lang="en-US" dirty="0" smtClean="0">
                <a:latin typeface="Times"/>
              </a:rPr>
              <a:t>Designate one person in your group to stay with the group’s chart and answer any questions.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71043" y="4419600"/>
            <a:ext cx="82296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5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6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7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520"/>
              </a:lnSpc>
              <a:buClr>
                <a:srgbClr val="008000"/>
              </a:buClr>
              <a:buFont typeface="Arial"/>
              <a:buChar char="•"/>
            </a:pPr>
            <a:r>
              <a:rPr lang="en-US" dirty="0" smtClean="0">
                <a:latin typeface="Times"/>
              </a:rPr>
              <a:t>Consider whether plans attend to each stage of the theory of change (building knowledge, developing skills, supporting implementation).</a:t>
            </a:r>
            <a:endParaRPr lang="en-US" dirty="0">
              <a:latin typeface="Time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3400" y="3276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8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9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0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1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2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520"/>
              </a:lnSpc>
              <a:buClr>
                <a:srgbClr val="008000"/>
              </a:buClr>
              <a:buFont typeface="Arial"/>
              <a:buChar char="•"/>
            </a:pPr>
            <a:r>
              <a:rPr lang="en-US" dirty="0" smtClean="0">
                <a:latin typeface="Times"/>
              </a:rPr>
              <a:t>In your gallery walk, look for designs you did not use in your own plan.</a:t>
            </a:r>
          </a:p>
        </p:txBody>
      </p:sp>
      <p:pic>
        <p:nvPicPr>
          <p:cNvPr id="11" name="Picture 10" descr="green triangle-3.tif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914400"/>
            <a:ext cx="533400" cy="80772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458200" y="6324600"/>
            <a:ext cx="3406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13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00FF"/>
                </a:solidFill>
                <a:latin typeface="Arial"/>
              </a:rPr>
              <a:t>What did you learn?</a:t>
            </a:r>
            <a:endParaRPr lang="en-US" dirty="0">
              <a:solidFill>
                <a:srgbClr val="0000FF"/>
              </a:solidFill>
              <a:latin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7620000" cy="1066800"/>
          </a:xfrm>
        </p:spPr>
        <p:txBody>
          <a:bodyPr>
            <a:normAutofit/>
          </a:bodyPr>
          <a:lstStyle/>
          <a:p>
            <a:pPr marL="0" indent="0">
              <a:lnSpc>
                <a:spcPts val="3520"/>
              </a:lnSpc>
              <a:spcBef>
                <a:spcPts val="0"/>
              </a:spcBef>
              <a:buNone/>
            </a:pPr>
            <a:r>
              <a:rPr lang="en-US" sz="4800" b="1" dirty="0" smtClean="0">
                <a:solidFill>
                  <a:srgbClr val="0000FF"/>
                </a:solidFill>
                <a:latin typeface="Arial"/>
              </a:rPr>
              <a:t>3 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   </a:t>
            </a:r>
            <a:r>
              <a:rPr lang="en-US" dirty="0" smtClean="0">
                <a:latin typeface="Times"/>
              </a:rPr>
              <a:t>Write 3 </a:t>
            </a:r>
            <a:r>
              <a:rPr lang="en-US" dirty="0">
                <a:latin typeface="Times"/>
              </a:rPr>
              <a:t>big ideas that you learned </a:t>
            </a:r>
            <a:r>
              <a:rPr lang="en-US" dirty="0" smtClean="0">
                <a:latin typeface="Times"/>
              </a:rPr>
              <a:t>about              	learning </a:t>
            </a:r>
            <a:r>
              <a:rPr lang="en-US" dirty="0">
                <a:latin typeface="Times"/>
              </a:rPr>
              <a:t>designs</a:t>
            </a:r>
            <a:r>
              <a:rPr lang="en-US" dirty="0" smtClean="0">
                <a:latin typeface="Times"/>
              </a:rPr>
              <a:t>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3352800"/>
            <a:ext cx="76962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5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6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7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520"/>
              </a:lnSpc>
              <a:spcBef>
                <a:spcPts val="0"/>
              </a:spcBef>
              <a:buNone/>
            </a:pPr>
            <a:r>
              <a:rPr lang="en-US" sz="4800" b="1" dirty="0" smtClean="0">
                <a:solidFill>
                  <a:srgbClr val="0000FF"/>
                </a:solidFill>
                <a:latin typeface="Arial"/>
              </a:rPr>
              <a:t>2</a:t>
            </a:r>
            <a:r>
              <a:rPr lang="en-US" b="1" dirty="0" smtClean="0"/>
              <a:t>	</a:t>
            </a:r>
            <a:r>
              <a:rPr lang="en-US" dirty="0" smtClean="0">
                <a:latin typeface="Times"/>
              </a:rPr>
              <a:t>Write 2 points to ponder about how to</a:t>
            </a:r>
          </a:p>
          <a:p>
            <a:pPr marL="0" indent="0">
              <a:lnSpc>
                <a:spcPts val="3520"/>
              </a:lnSpc>
              <a:spcBef>
                <a:spcPts val="0"/>
              </a:spcBef>
              <a:buNone/>
            </a:pPr>
            <a:r>
              <a:rPr lang="en-US" dirty="0">
                <a:latin typeface="Times"/>
              </a:rPr>
              <a:t> </a:t>
            </a:r>
            <a:r>
              <a:rPr lang="en-US" dirty="0" smtClean="0">
                <a:latin typeface="Times"/>
              </a:rPr>
              <a:t>        apply this information to your setting.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3400" y="4876800"/>
            <a:ext cx="7543800" cy="144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8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9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0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1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2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520"/>
              </a:lnSpc>
              <a:spcBef>
                <a:spcPts val="0"/>
              </a:spcBef>
              <a:buNone/>
            </a:pPr>
            <a:r>
              <a:rPr lang="en-US" sz="4800" b="1" dirty="0" smtClean="0">
                <a:solidFill>
                  <a:srgbClr val="0000FF"/>
                </a:solidFill>
                <a:latin typeface="Arial"/>
              </a:rPr>
              <a:t>1</a:t>
            </a:r>
            <a:r>
              <a:rPr lang="en-US" b="1" dirty="0" smtClean="0"/>
              <a:t>	</a:t>
            </a:r>
            <a:r>
              <a:rPr lang="en-US" dirty="0" smtClean="0">
                <a:latin typeface="Times"/>
              </a:rPr>
              <a:t>Write 1 point you don’t want to forget </a:t>
            </a:r>
          </a:p>
          <a:p>
            <a:pPr marL="0" indent="0">
              <a:lnSpc>
                <a:spcPts val="3520"/>
              </a:lnSpc>
              <a:spcBef>
                <a:spcPts val="0"/>
              </a:spcBef>
              <a:buNone/>
            </a:pPr>
            <a:r>
              <a:rPr lang="en-US" dirty="0" smtClean="0">
                <a:latin typeface="Times"/>
              </a:rPr>
              <a:t>         about learning designs.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1" name="Picture 10" descr="green triangle-3.tif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1021080"/>
            <a:ext cx="533400" cy="80772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458200" y="6324600"/>
            <a:ext cx="3406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14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001000" cy="731838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rgbClr val="0000FF"/>
                </a:solidFill>
                <a:latin typeface="Arial"/>
              </a:rPr>
              <a:t>Learners will be able 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to …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2438400"/>
            <a:ext cx="80010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5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6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7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520"/>
              </a:lnSpc>
              <a:spcBef>
                <a:spcPts val="0"/>
              </a:spcBef>
              <a:buClr>
                <a:srgbClr val="008000"/>
              </a:buClr>
              <a:buFont typeface="Arial"/>
              <a:buChar char="•"/>
            </a:pPr>
            <a:r>
              <a:rPr lang="en-US" dirty="0" smtClean="0">
                <a:latin typeface="Times"/>
              </a:rPr>
              <a:t>Provide a rationale for using multiple learning designs.</a:t>
            </a:r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3400" y="5105400"/>
            <a:ext cx="80010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8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9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0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1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2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520"/>
              </a:lnSpc>
              <a:spcBef>
                <a:spcPts val="0"/>
              </a:spcBef>
              <a:buClr>
                <a:srgbClr val="008000"/>
              </a:buClr>
              <a:buFont typeface="Arial"/>
              <a:buChar char="•"/>
            </a:pPr>
            <a:r>
              <a:rPr lang="en-US" dirty="0" smtClean="0">
                <a:latin typeface="Times"/>
              </a:rPr>
              <a:t>Draft a professional learning plan using a variety of learning designs.</a:t>
            </a:r>
          </a:p>
          <a:p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3400" y="3581400"/>
            <a:ext cx="80010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5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6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7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520"/>
              </a:lnSpc>
              <a:spcBef>
                <a:spcPts val="0"/>
              </a:spcBef>
              <a:buClr>
                <a:srgbClr val="008000"/>
              </a:buClr>
              <a:buFont typeface="Arial"/>
              <a:buChar char="•"/>
            </a:pPr>
            <a:r>
              <a:rPr lang="en-US" dirty="0" smtClean="0">
                <a:latin typeface="Times"/>
              </a:rPr>
              <a:t>Identify at least five to seven learning designs appropriate for one of their professional learning goals.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00FF"/>
                </a:solidFill>
                <a:latin typeface="Arial"/>
              </a:rPr>
              <a:t>Learning objectives</a:t>
            </a:r>
            <a:endParaRPr lang="en-US" dirty="0">
              <a:solidFill>
                <a:srgbClr val="0000FF"/>
              </a:solidFill>
              <a:latin typeface="Arial"/>
            </a:endParaRPr>
          </a:p>
        </p:txBody>
      </p:sp>
      <p:pic>
        <p:nvPicPr>
          <p:cNvPr id="11" name="Picture 10" descr="green triangle-3.tif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838200"/>
            <a:ext cx="533400" cy="80772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8458200" y="6324600"/>
            <a:ext cx="2626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31" y="883920"/>
            <a:ext cx="8229600" cy="86868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Arial"/>
              </a:rPr>
              <a:t>Agenda</a:t>
            </a:r>
            <a:endParaRPr lang="en-US" dirty="0">
              <a:solidFill>
                <a:srgbClr val="0000FF"/>
              </a:solidFill>
              <a:latin typeface="Arial"/>
            </a:endParaRPr>
          </a:p>
        </p:txBody>
      </p:sp>
      <p:pic>
        <p:nvPicPr>
          <p:cNvPr id="7" name="Picture 6" descr="green triangle-3.t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944880"/>
            <a:ext cx="533400" cy="80772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458200" y="6324600"/>
            <a:ext cx="2756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3</a:t>
            </a:r>
            <a:endParaRPr lang="en-US" sz="1400" dirty="0"/>
          </a:p>
        </p:txBody>
      </p:sp>
      <p:pic>
        <p:nvPicPr>
          <p:cNvPr id="3" name="Picture 2" descr="2 Killion Common Core Unit 3 AGENDA.pdf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t="22223" b="22715"/>
          <a:stretch/>
        </p:blipFill>
        <p:spPr>
          <a:xfrm>
            <a:off x="1905000" y="990600"/>
            <a:ext cx="7929415" cy="56502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00FF"/>
                </a:solidFill>
                <a:latin typeface="Arial"/>
              </a:rPr>
              <a:t>Agreements</a:t>
            </a:r>
            <a:endParaRPr lang="en-US" dirty="0">
              <a:solidFill>
                <a:srgbClr val="0000FF"/>
              </a:solidFill>
              <a:latin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229600" cy="685800"/>
          </a:xfrm>
        </p:spPr>
        <p:txBody>
          <a:bodyPr/>
          <a:lstStyle/>
          <a:p>
            <a:pPr lvl="0">
              <a:buClr>
                <a:srgbClr val="008000"/>
              </a:buClr>
              <a:buFont typeface="Arial"/>
              <a:buChar char="•"/>
            </a:pPr>
            <a:r>
              <a:rPr lang="en-US" dirty="0">
                <a:latin typeface="Times"/>
              </a:rPr>
              <a:t>Be open to learning new </a:t>
            </a:r>
            <a:r>
              <a:rPr lang="en-US" dirty="0" smtClean="0">
                <a:latin typeface="Times"/>
              </a:rPr>
              <a:t>strategies.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3400" y="4953000"/>
            <a:ext cx="8001000" cy="137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5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6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7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520"/>
              </a:lnSpc>
              <a:spcBef>
                <a:spcPts val="0"/>
              </a:spcBef>
              <a:buClr>
                <a:srgbClr val="008000"/>
              </a:buClr>
              <a:buFont typeface="Arial"/>
              <a:buChar char="•"/>
            </a:pPr>
            <a:r>
              <a:rPr lang="en-US" dirty="0" smtClean="0">
                <a:latin typeface="Times"/>
              </a:rPr>
              <a:t>Think about how you might use these resources to develop professional learning. </a:t>
            </a:r>
          </a:p>
          <a:p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3400" y="3429000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8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9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0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1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2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8000"/>
              </a:buClr>
              <a:buFont typeface="Arial"/>
              <a:buChar char="•"/>
            </a:pPr>
            <a:r>
              <a:rPr lang="en-US" dirty="0" smtClean="0">
                <a:latin typeface="Times"/>
              </a:rPr>
              <a:t>Take responsibility for your own learning. </a:t>
            </a:r>
          </a:p>
          <a:p>
            <a:pPr>
              <a:buClr>
                <a:schemeClr val="accent3">
                  <a:lumMod val="60000"/>
                  <a:lumOff val="40000"/>
                </a:schemeClr>
              </a:buClr>
              <a:buFont typeface="Arial"/>
              <a:buChar char="•"/>
            </a:pP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33400" y="26670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5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6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7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8000"/>
              </a:buClr>
              <a:buFont typeface="Arial"/>
              <a:buChar char="•"/>
            </a:pPr>
            <a:r>
              <a:rPr lang="en-US" dirty="0" smtClean="0">
                <a:latin typeface="Times"/>
              </a:rPr>
              <a:t>Participate actively.</a:t>
            </a:r>
          </a:p>
          <a:p>
            <a:pPr>
              <a:buClr>
                <a:schemeClr val="accent3">
                  <a:lumMod val="60000"/>
                  <a:lumOff val="40000"/>
                </a:schemeClr>
              </a:buClr>
              <a:buFont typeface="Arial"/>
              <a:buChar char="•"/>
            </a:pP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3400" y="419100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8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9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20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21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22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8000"/>
              </a:buClr>
              <a:buFont typeface="Arial"/>
              <a:buChar char="•"/>
            </a:pPr>
            <a:r>
              <a:rPr lang="en-US" dirty="0" smtClean="0">
                <a:latin typeface="Times"/>
              </a:rPr>
              <a:t>Honor your colleagues’ learning needs.</a:t>
            </a:r>
          </a:p>
          <a:p>
            <a:pPr marL="0" indent="0">
              <a:buClr>
                <a:schemeClr val="accent3">
                  <a:lumMod val="60000"/>
                  <a:lumOff val="40000"/>
                </a:schemeClr>
              </a:buClr>
              <a:buNone/>
            </a:pPr>
            <a:endParaRPr lang="en-US" dirty="0"/>
          </a:p>
        </p:txBody>
      </p:sp>
      <p:pic>
        <p:nvPicPr>
          <p:cNvPr id="14" name="Picture 13" descr="green triangle-3.tif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914400"/>
            <a:ext cx="533400" cy="80772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458200" y="6400800"/>
            <a:ext cx="2626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4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00FF"/>
                </a:solidFill>
                <a:latin typeface="Arial"/>
              </a:rPr>
              <a:t>Self-assessment</a:t>
            </a:r>
            <a:endParaRPr lang="en-US" dirty="0">
              <a:solidFill>
                <a:srgbClr val="0000FF"/>
              </a:solidFill>
              <a:latin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84821"/>
            <a:ext cx="8229600" cy="990600"/>
          </a:xfrm>
        </p:spPr>
        <p:txBody>
          <a:bodyPr/>
          <a:lstStyle/>
          <a:p>
            <a:pPr marL="114300" indent="-457200">
              <a:buClr>
                <a:srgbClr val="008000"/>
              </a:buClr>
              <a:buFont typeface="Arial"/>
              <a:buChar char="•"/>
            </a:pPr>
            <a:r>
              <a:rPr lang="en-US" dirty="0" smtClean="0">
                <a:latin typeface="Times"/>
              </a:rPr>
              <a:t>Complete the self-assessment independently.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3408821"/>
            <a:ext cx="8229600" cy="8583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5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6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7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-457200">
              <a:lnSpc>
                <a:spcPts val="3520"/>
              </a:lnSpc>
              <a:spcBef>
                <a:spcPts val="0"/>
              </a:spcBef>
              <a:buClr>
                <a:srgbClr val="008000"/>
              </a:buClr>
              <a:buFont typeface="Arial"/>
              <a:buChar char="•"/>
            </a:pPr>
            <a:r>
              <a:rPr lang="en-US" dirty="0" smtClean="0">
                <a:latin typeface="Times"/>
              </a:rPr>
              <a:t>Discuss your results with your partner.</a:t>
            </a:r>
            <a:endParaRPr lang="en-US" dirty="0">
              <a:latin typeface="Time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3400" y="25908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8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9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0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1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2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8000"/>
              </a:buClr>
              <a:buFont typeface="Arial"/>
              <a:buChar char="•"/>
            </a:pPr>
            <a:r>
              <a:rPr lang="en-US" dirty="0" smtClean="0">
                <a:latin typeface="Times"/>
              </a:rPr>
              <a:t> Pair off at your table.</a:t>
            </a:r>
          </a:p>
        </p:txBody>
      </p:sp>
      <p:pic>
        <p:nvPicPr>
          <p:cNvPr id="13" name="Picture 12" descr="green triangle-3.tif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914400"/>
            <a:ext cx="533400" cy="80772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501243" y="4197797"/>
            <a:ext cx="7772401" cy="14897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ts val="3520"/>
              </a:lnSpc>
              <a:buClr>
                <a:srgbClr val="008000"/>
              </a:buClr>
              <a:buFont typeface="Arial"/>
              <a:buChar char="•"/>
            </a:pPr>
            <a:r>
              <a:rPr lang="en-US" sz="3200" dirty="0" smtClean="0">
                <a:latin typeface="Times"/>
              </a:rPr>
              <a:t>Formulate a summary statement about your collaborative professional learning in your school or district based on your results.</a:t>
            </a:r>
            <a:endParaRPr lang="en-US" sz="3200" dirty="0">
              <a:latin typeface="Time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458200" y="6400800"/>
            <a:ext cx="2626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00FF"/>
                </a:solidFill>
                <a:latin typeface="Arial"/>
              </a:rPr>
              <a:t>Multiple designs</a:t>
            </a:r>
            <a:endParaRPr lang="en-US" dirty="0">
              <a:solidFill>
                <a:srgbClr val="0000FF"/>
              </a:solidFill>
              <a:latin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3799582"/>
            <a:ext cx="8839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latin typeface="Times"/>
              </a:rPr>
              <a:t>What learning designs have you found effective </a:t>
            </a:r>
          </a:p>
          <a:p>
            <a:r>
              <a:rPr lang="en-US" sz="3000" dirty="0" smtClean="0">
                <a:latin typeface="Times"/>
              </a:rPr>
              <a:t>for: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4724400"/>
            <a:ext cx="7315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8000"/>
              </a:buClr>
              <a:buSzPct val="100000"/>
              <a:buFont typeface="Arial"/>
              <a:buChar char="•"/>
            </a:pPr>
            <a:r>
              <a:rPr lang="en-US" sz="3000" dirty="0" smtClean="0">
                <a:latin typeface="Times"/>
              </a:rPr>
              <a:t>Building knowledge?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3400" y="5694402"/>
            <a:ext cx="7315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8000"/>
              </a:buClr>
              <a:buSzPct val="100000"/>
              <a:buFont typeface="Arial"/>
              <a:buChar char="•"/>
            </a:pPr>
            <a:r>
              <a:rPr lang="en-US" sz="3000" dirty="0" smtClean="0">
                <a:latin typeface="Times"/>
              </a:rPr>
              <a:t>Supporting implementation?</a:t>
            </a:r>
            <a:endParaRPr lang="en-US" sz="3000" dirty="0">
              <a:latin typeface="Time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5206424"/>
            <a:ext cx="7315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8000"/>
              </a:buClr>
              <a:buSzPct val="100000"/>
              <a:buFont typeface="Arial"/>
              <a:buChar char="•"/>
            </a:pPr>
            <a:r>
              <a:rPr lang="en-US" sz="3000" dirty="0" smtClean="0">
                <a:latin typeface="Times"/>
              </a:rPr>
              <a:t>Developing skills?</a:t>
            </a:r>
          </a:p>
        </p:txBody>
      </p:sp>
      <p:pic>
        <p:nvPicPr>
          <p:cNvPr id="14" name="Picture 13" descr="green triangle-3.t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838200"/>
            <a:ext cx="533400" cy="80772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8458200" y="6324600"/>
            <a:ext cx="2886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6</a:t>
            </a:r>
            <a:endParaRPr lang="en-US" sz="1600" dirty="0"/>
          </a:p>
        </p:txBody>
      </p:sp>
      <p:pic>
        <p:nvPicPr>
          <p:cNvPr id="11" name="Picture 10" descr="Theory of change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-609600" y="990600"/>
            <a:ext cx="8710294" cy="40047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Arial"/>
              </a:rPr>
              <a:t>Jigsaw on learning designs</a:t>
            </a:r>
            <a:endParaRPr lang="en-US" dirty="0">
              <a:solidFill>
                <a:srgbClr val="0000FF"/>
              </a:solidFill>
              <a:latin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1600200"/>
          </a:xfrm>
        </p:spPr>
        <p:txBody>
          <a:bodyPr>
            <a:normAutofit/>
          </a:bodyPr>
          <a:lstStyle/>
          <a:p>
            <a:pPr>
              <a:lnSpc>
                <a:spcPts val="3520"/>
              </a:lnSpc>
              <a:spcBef>
                <a:spcPts val="0"/>
              </a:spcBef>
              <a:buNone/>
            </a:pPr>
            <a:r>
              <a:rPr lang="en-US" dirty="0" smtClean="0">
                <a:latin typeface="Times"/>
              </a:rPr>
              <a:t>Purpose: To learn different learning designs and </a:t>
            </a:r>
          </a:p>
          <a:p>
            <a:pPr>
              <a:lnSpc>
                <a:spcPts val="3520"/>
              </a:lnSpc>
              <a:spcBef>
                <a:spcPts val="0"/>
              </a:spcBef>
              <a:buNone/>
            </a:pPr>
            <a:r>
              <a:rPr lang="en-US" dirty="0" smtClean="0">
                <a:latin typeface="Times"/>
              </a:rPr>
              <a:t>their purposes, including several processes or</a:t>
            </a:r>
          </a:p>
          <a:p>
            <a:pPr>
              <a:lnSpc>
                <a:spcPts val="3520"/>
              </a:lnSpc>
              <a:spcBef>
                <a:spcPts val="0"/>
              </a:spcBef>
              <a:buNone/>
            </a:pPr>
            <a:r>
              <a:rPr lang="en-US" dirty="0" smtClean="0">
                <a:latin typeface="Times"/>
              </a:rPr>
              <a:t>protocols that could be used in a learning team.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33400" y="3276600"/>
            <a:ext cx="80772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5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6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7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472" indent="-347472"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latin typeface="Times"/>
              </a:rPr>
              <a:t> Form groups of four to five people.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3400" y="3962400"/>
            <a:ext cx="80772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8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9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0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1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2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dirty="0" smtClean="0">
                <a:latin typeface="Times"/>
              </a:rPr>
              <a:t>2. Divide the cards among team members.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533400" y="4648200"/>
            <a:ext cx="73152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5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6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7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520"/>
              </a:lnSpc>
              <a:spcBef>
                <a:spcPts val="0"/>
              </a:spcBef>
              <a:buNone/>
            </a:pPr>
            <a:r>
              <a:rPr lang="en-US" dirty="0" smtClean="0">
                <a:latin typeface="Times"/>
              </a:rPr>
              <a:t>3. Read your card and prepare to explain the    </a:t>
            </a:r>
          </a:p>
          <a:p>
            <a:pPr marL="0" indent="0">
              <a:lnSpc>
                <a:spcPts val="3520"/>
              </a:lnSpc>
              <a:spcBef>
                <a:spcPts val="0"/>
              </a:spcBef>
              <a:buNone/>
            </a:pPr>
            <a:r>
              <a:rPr lang="en-US" dirty="0">
                <a:latin typeface="Times"/>
              </a:rPr>
              <a:t> </a:t>
            </a:r>
            <a:r>
              <a:rPr lang="en-US" dirty="0" smtClean="0">
                <a:latin typeface="Times"/>
              </a:rPr>
              <a:t>   learning design to others in your group.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33400" y="5638800"/>
            <a:ext cx="80772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8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9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20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21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22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dirty="0" smtClean="0">
                <a:latin typeface="Times"/>
              </a:rPr>
              <a:t>4. Use the handout to take notes</a:t>
            </a:r>
            <a:r>
              <a:rPr lang="en-US" dirty="0" smtClean="0"/>
              <a:t>. </a:t>
            </a:r>
            <a:endParaRPr lang="en-US" dirty="0"/>
          </a:p>
        </p:txBody>
      </p:sp>
      <p:pic>
        <p:nvPicPr>
          <p:cNvPr id="13" name="Picture 12" descr="green triangle-3.tif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914400"/>
            <a:ext cx="533400" cy="80772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458200" y="6400800"/>
            <a:ext cx="2626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7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57200" y="983159"/>
            <a:ext cx="7848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00FF"/>
                </a:solidFill>
                <a:latin typeface="Arial"/>
              </a:rPr>
              <a:t>Learning designs scenarios</a:t>
            </a:r>
            <a:endParaRPr lang="en-US" sz="4400" b="1" dirty="0">
              <a:solidFill>
                <a:srgbClr val="0000FF"/>
              </a:solidFill>
              <a:latin typeface="Arial"/>
            </a:endParaRPr>
          </a:p>
        </p:txBody>
      </p:sp>
      <p:pic>
        <p:nvPicPr>
          <p:cNvPr id="10" name="Picture 9" descr="green triangle-3.t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914400"/>
            <a:ext cx="533400" cy="80772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57200" y="1828800"/>
            <a:ext cx="8153400" cy="4434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8000"/>
              </a:buClr>
              <a:buFont typeface="Arial"/>
              <a:buChar char="•"/>
            </a:pPr>
            <a:r>
              <a:rPr lang="en-US" sz="3200" dirty="0" smtClean="0">
                <a:latin typeface="Times"/>
              </a:rPr>
              <a:t>  Read the scenarios on Handout 4.1.</a:t>
            </a:r>
          </a:p>
          <a:p>
            <a:pPr>
              <a:lnSpc>
                <a:spcPct val="50000"/>
              </a:lnSpc>
              <a:buClr>
                <a:srgbClr val="008000"/>
              </a:buClr>
            </a:pPr>
            <a:endParaRPr lang="en-US" sz="3200" dirty="0" smtClean="0">
              <a:latin typeface="Times"/>
            </a:endParaRPr>
          </a:p>
          <a:p>
            <a:pPr marL="338138" indent="-338138">
              <a:lnSpc>
                <a:spcPct val="90000"/>
              </a:lnSpc>
              <a:buClr>
                <a:srgbClr val="008000"/>
              </a:buClr>
              <a:buFont typeface="Arial"/>
              <a:buChar char="•"/>
            </a:pPr>
            <a:r>
              <a:rPr lang="en-US" sz="3200" dirty="0" smtClean="0">
                <a:latin typeface="Times"/>
              </a:rPr>
              <a:t>Highlight the professional learning designs in each scenario.</a:t>
            </a:r>
          </a:p>
          <a:p>
            <a:pPr>
              <a:lnSpc>
                <a:spcPct val="50000"/>
              </a:lnSpc>
              <a:buClr>
                <a:srgbClr val="008000"/>
              </a:buClr>
            </a:pPr>
            <a:endParaRPr lang="en-US" sz="3200" dirty="0" smtClean="0">
              <a:latin typeface="Times"/>
            </a:endParaRPr>
          </a:p>
          <a:p>
            <a:pPr marL="338138" indent="-338138">
              <a:lnSpc>
                <a:spcPct val="90000"/>
              </a:lnSpc>
              <a:buClr>
                <a:srgbClr val="008000"/>
              </a:buClr>
              <a:buFont typeface="Arial"/>
              <a:buChar char="•"/>
            </a:pPr>
            <a:r>
              <a:rPr lang="en-US" sz="3200" dirty="0" smtClean="0">
                <a:latin typeface="Times"/>
              </a:rPr>
              <a:t>Record the professional learning designs on the note-taking guide.</a:t>
            </a:r>
          </a:p>
          <a:p>
            <a:pPr>
              <a:lnSpc>
                <a:spcPct val="50000"/>
              </a:lnSpc>
              <a:buClr>
                <a:srgbClr val="008000"/>
              </a:buClr>
            </a:pPr>
            <a:endParaRPr lang="en-US" sz="3200" dirty="0" smtClean="0">
              <a:latin typeface="Times"/>
            </a:endParaRPr>
          </a:p>
          <a:p>
            <a:pPr marL="338138" indent="-338138">
              <a:lnSpc>
                <a:spcPct val="90000"/>
              </a:lnSpc>
              <a:buClr>
                <a:srgbClr val="008000"/>
              </a:buClr>
              <a:buFont typeface="Arial"/>
              <a:buChar char="•"/>
            </a:pPr>
            <a:r>
              <a:rPr lang="en-US" sz="3200" dirty="0" smtClean="0">
                <a:latin typeface="Times"/>
              </a:rPr>
              <a:t>Use the theory of change to identify which learning designs might be appropriate for each stage of the theory.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458200" y="6324600"/>
            <a:ext cx="2626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Arial"/>
              </a:rPr>
              <a:t>Types of learning designs</a:t>
            </a:r>
            <a:endParaRPr lang="en-US" dirty="0">
              <a:solidFill>
                <a:srgbClr val="0000FF"/>
              </a:solidFill>
              <a:latin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229600" cy="1143000"/>
          </a:xfrm>
        </p:spPr>
        <p:txBody>
          <a:bodyPr>
            <a:normAutofit/>
          </a:bodyPr>
          <a:lstStyle/>
          <a:p>
            <a:pPr lvl="0">
              <a:lnSpc>
                <a:spcPct val="90000"/>
              </a:lnSpc>
              <a:spcBef>
                <a:spcPts val="0"/>
              </a:spcBef>
              <a:buClr>
                <a:srgbClr val="008000"/>
              </a:buClr>
              <a:buFont typeface="Arial"/>
              <a:buChar char="•"/>
            </a:pPr>
            <a:r>
              <a:rPr lang="en-US" dirty="0" smtClean="0">
                <a:latin typeface="Times"/>
              </a:rPr>
              <a:t>Form triads.</a:t>
            </a:r>
          </a:p>
          <a:p>
            <a:pPr>
              <a:buClr>
                <a:schemeClr val="accent3">
                  <a:lumMod val="60000"/>
                  <a:lumOff val="40000"/>
                </a:schemeClr>
              </a:buClr>
              <a:buFont typeface="Arial"/>
              <a:buChar char="•"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5181600"/>
            <a:ext cx="82296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5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6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7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Clr>
                <a:srgbClr val="008000"/>
              </a:buClr>
              <a:buFont typeface="Arial"/>
              <a:buChar char="•"/>
            </a:pPr>
            <a:r>
              <a:rPr lang="en-US" dirty="0" smtClean="0">
                <a:latin typeface="Times"/>
              </a:rPr>
              <a:t>Be prepared to share your learning design and rationale.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3400" y="2743200"/>
            <a:ext cx="82296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8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9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0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1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2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8000"/>
              </a:buClr>
              <a:buFont typeface="Arial"/>
              <a:buChar char="•"/>
            </a:pPr>
            <a:r>
              <a:rPr lang="en-US" dirty="0" smtClean="0">
                <a:latin typeface="Times"/>
              </a:rPr>
              <a:t>Read your assigned scenario.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3400" y="3505200"/>
            <a:ext cx="82296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5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6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17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Clr>
                <a:srgbClr val="008000"/>
              </a:buClr>
              <a:buFont typeface="Arial"/>
              <a:buChar char="•"/>
            </a:pPr>
            <a:r>
              <a:rPr lang="en-US" dirty="0" smtClean="0">
                <a:latin typeface="Times"/>
              </a:rPr>
              <a:t>Generate possible learning designs appropriate for your scenario and explain your rationale for proposing these designs.</a:t>
            </a:r>
          </a:p>
          <a:p>
            <a:pPr>
              <a:buClr>
                <a:schemeClr val="accent3">
                  <a:lumMod val="60000"/>
                  <a:lumOff val="40000"/>
                </a:schemeClr>
              </a:buClr>
              <a:buFont typeface="Arial"/>
              <a:buChar char="•"/>
            </a:pPr>
            <a:endParaRPr lang="en-US" dirty="0"/>
          </a:p>
        </p:txBody>
      </p:sp>
      <p:pic>
        <p:nvPicPr>
          <p:cNvPr id="11" name="Picture 10" descr="green triangle-3.tif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1021080"/>
            <a:ext cx="533400" cy="80772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8458200" y="6324600"/>
            <a:ext cx="2626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9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ormal">
      <a:majorFont>
        <a:latin typeface="Garamond"/>
        <a:ea typeface=""/>
        <a:cs typeface=""/>
        <a:font script="Jpan" typeface="ヒラギノ明朝 Pro W3"/>
        <a:font script="Hans" typeface="宋体"/>
        <a:font script="Hant" typeface="新細明體"/>
      </a:majorFont>
      <a:minorFont>
        <a:latin typeface="Garamond"/>
        <a:ea typeface=""/>
        <a:cs typeface=""/>
        <a:font script="Jpan" typeface="ヒラギノ明朝 Pro W3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1790</TotalTime>
  <Words>508</Words>
  <Application>Microsoft Macintosh PowerPoint</Application>
  <PresentationFormat>On-screen Show (4:3)</PresentationFormat>
  <Paragraphs>92</Paragraphs>
  <Slides>14</Slides>
  <Notes>14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Learning objectives</vt:lpstr>
      <vt:lpstr>Agenda</vt:lpstr>
      <vt:lpstr>Agreements</vt:lpstr>
      <vt:lpstr>Self-assessment</vt:lpstr>
      <vt:lpstr>Multiple designs</vt:lpstr>
      <vt:lpstr>Jigsaw on learning designs</vt:lpstr>
      <vt:lpstr>Slide 8</vt:lpstr>
      <vt:lpstr>Types of learning designs</vt:lpstr>
      <vt:lpstr>Reflection on scenarios</vt:lpstr>
      <vt:lpstr>Culminating activity</vt:lpstr>
      <vt:lpstr>Slide 12</vt:lpstr>
      <vt:lpstr>Gallery walk</vt:lpstr>
      <vt:lpstr>What did you learn?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Designs for Effective Professional Learning </dc:title>
  <dc:creator>Pat</dc:creator>
  <cp:lastModifiedBy>Valerie von Frank</cp:lastModifiedBy>
  <cp:revision>128</cp:revision>
  <cp:lastPrinted>2013-02-28T17:15:12Z</cp:lastPrinted>
  <dcterms:created xsi:type="dcterms:W3CDTF">2013-02-28T20:15:35Z</dcterms:created>
  <dcterms:modified xsi:type="dcterms:W3CDTF">2013-02-28T20:16:45Z</dcterms:modified>
</cp:coreProperties>
</file>