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14.xml" ContentType="application/vnd.openxmlformats-officedocument.presentationml.notesSlide+xml"/>
  <Override PartName="/ppt/theme/theme2.xml" ContentType="application/vnd.openxmlformats-officedocument.theme+xml"/>
  <Override PartName="/ppt/notesSlides/notesSlide11.xml" ContentType="application/vnd.openxmlformats-officedocument.presentationml.notesSlide+xml"/>
  <Override PartName="/ppt/slides/slide2.xml" ContentType="application/vnd.openxmlformats-officedocument.presentationml.slide+xml"/>
  <Override PartName="/docProps/app.xml" ContentType="application/vnd.openxmlformats-officedocument.extended-properties+xml"/>
  <Override PartName="/ppt/notesSlides/notesSlide9.xml" ContentType="application/vnd.openxmlformats-officedocument.presentationml.notesSlide+xml"/>
  <Override PartName="/ppt/slides/slide11.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Default Extension="tiff" ContentType="image/tiff"/>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Default Extension="pdf" ContentType="application/pdf"/>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6"/>
  </p:notesMasterIdLst>
  <p:handoutMasterIdLst>
    <p:handoutMasterId r:id="rId17"/>
  </p:handoutMasterIdLst>
  <p:sldIdLst>
    <p:sldId id="271" r:id="rId2"/>
    <p:sldId id="257" r:id="rId3"/>
    <p:sldId id="259" r:id="rId4"/>
    <p:sldId id="258" r:id="rId5"/>
    <p:sldId id="261" r:id="rId6"/>
    <p:sldId id="265" r:id="rId7"/>
    <p:sldId id="266" r:id="rId8"/>
    <p:sldId id="263" r:id="rId9"/>
    <p:sldId id="262" r:id="rId10"/>
    <p:sldId id="264" r:id="rId11"/>
    <p:sldId id="268" r:id="rId12"/>
    <p:sldId id="269" r:id="rId13"/>
    <p:sldId id="267"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D4952D"/>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3748" autoAdjust="0"/>
    <p:restoredTop sz="63077" autoAdjust="0"/>
  </p:normalViewPr>
  <p:slideViewPr>
    <p:cSldViewPr>
      <p:cViewPr>
        <p:scale>
          <a:sx n="75" d="100"/>
          <a:sy n="75" d="100"/>
        </p:scale>
        <p:origin x="-1192" y="-88"/>
      </p:cViewPr>
      <p:guideLst>
        <p:guide orient="horz" pos="2160"/>
        <p:guide pos="2880"/>
      </p:guideLst>
    </p:cSldViewPr>
  </p:slideViewPr>
  <p:outlineViewPr>
    <p:cViewPr>
      <p:scale>
        <a:sx n="33" d="100"/>
        <a:sy n="33" d="100"/>
      </p:scale>
      <p:origin x="0" y="2088"/>
    </p:cViewPr>
  </p:outlineViewPr>
  <p:notesTextViewPr>
    <p:cViewPr>
      <p:scale>
        <a:sx n="100" d="100"/>
        <a:sy n="100" d="100"/>
      </p:scale>
      <p:origin x="0" y="0"/>
    </p:cViewPr>
  </p:notesTextViewPr>
  <p:notesViewPr>
    <p:cSldViewPr snapToGrid="0" snapToObjects="1">
      <p:cViewPr varScale="1">
        <p:scale>
          <a:sx n="65" d="100"/>
          <a:sy n="65" d="100"/>
        </p:scale>
        <p:origin x="-2664" y="-11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viewProps" Target="viewProps.xml"/><Relationship Id="rId4" Type="http://schemas.openxmlformats.org/officeDocument/2006/relationships/slide" Target="slides/slide3.xml"/><Relationship Id="rId21" Type="http://schemas.openxmlformats.org/officeDocument/2006/relationships/theme" Target="theme/theme1.xml"/><Relationship Id="rId22"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notesMaster" Target="notesMasters/notesMaster1.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handoutMaster" Target="handoutMasters/handoutMaster1.xml"/><Relationship Id="rId19" Type="http://schemas.openxmlformats.org/officeDocument/2006/relationships/presProps" Target="pres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BD433AB-6FDB-9E43-B1A3-CB9DD008617F}" type="datetimeFigureOut">
              <a:rPr lang="en-US" smtClean="0"/>
              <a:pPr/>
              <a:t>2/28/13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86D75F-AEE9-9842-B09E-5FE36A090C36}"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51919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CC286A-1F16-4216-9E72-27E76DB3BF93}" type="datetimeFigureOut">
              <a:rPr lang="en-US" smtClean="0"/>
              <a:pPr/>
              <a:t>2/28/13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EA4EAA-4105-4A53-9DA2-562A8134DC20}"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3295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Facilitator:</a:t>
            </a:r>
          </a:p>
          <a:p>
            <a:r>
              <a:rPr lang="en-US" b="0" u="none" dirty="0" smtClean="0"/>
              <a:t>Display slide as participants enter.</a:t>
            </a:r>
            <a:endParaRPr lang="en-US" b="0" u="none" dirty="0"/>
          </a:p>
        </p:txBody>
      </p:sp>
      <p:sp>
        <p:nvSpPr>
          <p:cNvPr id="4" name="Slide Number Placeholder 3"/>
          <p:cNvSpPr>
            <a:spLocks noGrp="1"/>
          </p:cNvSpPr>
          <p:nvPr>
            <p:ph type="sldNum" sz="quarter" idx="10"/>
          </p:nvPr>
        </p:nvSpPr>
        <p:spPr/>
        <p:txBody>
          <a:bodyPr/>
          <a:lstStyle/>
          <a:p>
            <a:fld id="{1BEA4EAA-4105-4A53-9DA2-562A8134DC2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Materials:</a:t>
            </a:r>
          </a:p>
          <a:p>
            <a:r>
              <a:rPr lang="en-US" b="0" u="none" dirty="0" smtClean="0"/>
              <a:t>Handout 4.3</a:t>
            </a:r>
            <a:r>
              <a:rPr lang="en-US" b="0" u="none" baseline="0" dirty="0" smtClean="0"/>
              <a:t> and Slide #10.</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u="sng" dirty="0" smtClean="0"/>
              <a:t>Facilitator:</a:t>
            </a:r>
          </a:p>
          <a:p>
            <a:r>
              <a:rPr lang="en-US" dirty="0" smtClean="0"/>
              <a:t>Ask</a:t>
            </a:r>
            <a:r>
              <a:rPr lang="en-US" baseline="0" dirty="0" smtClean="0"/>
              <a:t> participants to write their responses to the reflection questions on the handout. If there is time, sample some of their responses.</a:t>
            </a:r>
            <a:endParaRPr lang="en-US" dirty="0"/>
          </a:p>
        </p:txBody>
      </p:sp>
      <p:sp>
        <p:nvSpPr>
          <p:cNvPr id="4" name="Slide Number Placeholder 3"/>
          <p:cNvSpPr>
            <a:spLocks noGrp="1"/>
          </p:cNvSpPr>
          <p:nvPr>
            <p:ph type="sldNum" sz="quarter" idx="10"/>
          </p:nvPr>
        </p:nvSpPr>
        <p:spPr/>
        <p:txBody>
          <a:bodyPr/>
          <a:lstStyle/>
          <a:p>
            <a:fld id="{1BEA4EAA-4105-4A53-9DA2-562A8134DC2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Materials:</a:t>
            </a:r>
          </a:p>
          <a:p>
            <a:r>
              <a:rPr lang="en-US" b="0" u="none" dirty="0" smtClean="0"/>
              <a:t>Handout 5.1,</a:t>
            </a:r>
            <a:r>
              <a:rPr lang="en-US" b="0" u="none" baseline="0" dirty="0" smtClean="0"/>
              <a:t> Handout </a:t>
            </a:r>
            <a:r>
              <a:rPr lang="en-US" b="0" u="none" dirty="0" smtClean="0"/>
              <a:t>5.2</a:t>
            </a:r>
            <a:r>
              <a:rPr lang="en-US" b="0" u="none" baseline="0" dirty="0" smtClean="0"/>
              <a:t> and Slide #11.</a:t>
            </a:r>
          </a:p>
          <a:p>
            <a:endParaRPr lang="en-US" sz="1200" b="1" u="sng" kern="1200" dirty="0" smtClean="0">
              <a:solidFill>
                <a:schemeClr val="tx1"/>
              </a:solidFill>
              <a:latin typeface="+mn-lt"/>
              <a:ea typeface="+mn-ea"/>
              <a:cs typeface="+mn-cs"/>
            </a:endParaRPr>
          </a:p>
          <a:p>
            <a:r>
              <a:rPr lang="en-US" sz="1200" b="1" u="sng" kern="1200" dirty="0" smtClean="0">
                <a:solidFill>
                  <a:schemeClr val="tx1"/>
                </a:solidFill>
                <a:latin typeface="+mn-lt"/>
                <a:ea typeface="+mn-ea"/>
                <a:cs typeface="+mn-cs"/>
              </a:rPr>
              <a:t>Facilitator</a:t>
            </a:r>
            <a:r>
              <a:rPr lang="en-US" sz="1200" b="1" u="none"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lvl="0" indent="-228600">
              <a:buFont typeface="+mj-lt"/>
              <a:buNone/>
            </a:pPr>
            <a:r>
              <a:rPr lang="en-US" sz="1200" kern="1200" dirty="0" smtClean="0">
                <a:solidFill>
                  <a:schemeClr val="tx1"/>
                </a:solidFill>
                <a:latin typeface="+mn-lt"/>
                <a:ea typeface="+mn-ea"/>
                <a:cs typeface="+mn-cs"/>
              </a:rPr>
              <a:t>Ask participants to return to their teams. </a:t>
            </a:r>
          </a:p>
          <a:p>
            <a:pPr marL="228600" lvl="0" indent="-228600">
              <a:buFont typeface="+mj-lt"/>
              <a:buNone/>
            </a:pPr>
            <a:endParaRPr lang="en-US" sz="1200" kern="1200" dirty="0" smtClean="0">
              <a:solidFill>
                <a:schemeClr val="tx1"/>
              </a:solidFill>
              <a:latin typeface="+mn-lt"/>
              <a:ea typeface="+mn-ea"/>
              <a:cs typeface="+mn-cs"/>
            </a:endParaRPr>
          </a:p>
          <a:p>
            <a:pPr marL="0" lvl="0" indent="0">
              <a:buFont typeface="+mj-lt"/>
              <a:buNone/>
            </a:pPr>
            <a:r>
              <a:rPr lang="en-US" sz="1200" kern="1200" dirty="0" smtClean="0">
                <a:solidFill>
                  <a:schemeClr val="tx1"/>
                </a:solidFill>
                <a:latin typeface="+mn-lt"/>
                <a:ea typeface="+mn-ea"/>
                <a:cs typeface="+mn-cs"/>
              </a:rPr>
              <a:t>Ask participants to identify a professional learning goal they are currently focused on within the Common Core State Standards. Emphasize that the professional learning is to focus on expanding educator knowledge and skills </a:t>
            </a:r>
            <a:r>
              <a:rPr lang="en-US" sz="1200" b="0" i="1" kern="1200" dirty="0" smtClean="0">
                <a:solidFill>
                  <a:schemeClr val="tx1"/>
                </a:solidFill>
                <a:latin typeface="+mn-lt"/>
                <a:ea typeface="+mn-ea"/>
                <a:cs typeface="+mn-cs"/>
              </a:rPr>
              <a:t>and </a:t>
            </a:r>
            <a:r>
              <a:rPr lang="en-US" sz="1200" kern="1200" dirty="0" smtClean="0">
                <a:solidFill>
                  <a:schemeClr val="tx1"/>
                </a:solidFill>
                <a:latin typeface="+mn-lt"/>
                <a:ea typeface="+mn-ea"/>
                <a:cs typeface="+mn-cs"/>
              </a:rPr>
              <a:t>support classroom implementation. They should write the goal in the circle on their chart.</a:t>
            </a:r>
          </a:p>
          <a:p>
            <a:pPr marL="0" lvl="0" indent="0">
              <a:buFont typeface="+mj-lt"/>
              <a:buNone/>
            </a:pPr>
            <a:endParaRPr lang="en-US" sz="1200" kern="1200" dirty="0" smtClean="0">
              <a:solidFill>
                <a:schemeClr val="tx1"/>
              </a:solidFill>
              <a:latin typeface="+mn-lt"/>
              <a:ea typeface="+mn-ea"/>
              <a:cs typeface="+mn-cs"/>
            </a:endParaRPr>
          </a:p>
          <a:p>
            <a:pPr marL="0" lvl="0" indent="0">
              <a:buFont typeface="+mj-lt"/>
              <a:buNone/>
            </a:pPr>
            <a:r>
              <a:rPr lang="en-US" sz="1200" kern="1200" dirty="0" smtClean="0">
                <a:solidFill>
                  <a:schemeClr val="tx1"/>
                </a:solidFill>
                <a:latin typeface="+mn-lt"/>
                <a:ea typeface="+mn-ea"/>
                <a:cs typeface="+mn-cs"/>
              </a:rPr>
              <a:t>Say that </a:t>
            </a:r>
            <a:r>
              <a:rPr lang="en-US" sz="1200" kern="1200" dirty="0" smtClean="0">
                <a:solidFill>
                  <a:schemeClr val="tx1"/>
                </a:solidFill>
                <a:latin typeface="+mn-lt"/>
                <a:ea typeface="+mn-ea"/>
                <a:cs typeface="+mn-cs"/>
              </a:rPr>
              <a:t>a moratorium has been placed on workshops for professional learning,</a:t>
            </a:r>
            <a:r>
              <a:rPr lang="en-US" sz="1200" kern="1200" baseline="0" dirty="0" smtClean="0">
                <a:solidFill>
                  <a:schemeClr val="tx1"/>
                </a:solidFill>
                <a:latin typeface="+mn-lt"/>
                <a:ea typeface="+mn-ea"/>
                <a:cs typeface="+mn-cs"/>
              </a:rPr>
              <a:t> and the group </a:t>
            </a:r>
            <a:r>
              <a:rPr lang="en-US" sz="1200" kern="1200" dirty="0" smtClean="0">
                <a:solidFill>
                  <a:schemeClr val="tx1"/>
                </a:solidFill>
                <a:latin typeface="+mn-lt"/>
                <a:ea typeface="+mn-ea"/>
                <a:cs typeface="+mn-cs"/>
              </a:rPr>
              <a:t>should brainstorm learning strategies appropriate for their goal, writing these on the chart paper according to the sample. Group members might want to refer to their notes from the activity on collaborative strategies to complete the figure. If</a:t>
            </a:r>
            <a:r>
              <a:rPr lang="en-US" sz="1200" kern="1200" baseline="0" dirty="0" smtClean="0">
                <a:solidFill>
                  <a:schemeClr val="tx1"/>
                </a:solidFill>
                <a:latin typeface="+mn-lt"/>
                <a:ea typeface="+mn-ea"/>
                <a:cs typeface="+mn-cs"/>
              </a:rPr>
              <a:t> they use professional learning communities, they</a:t>
            </a:r>
            <a:r>
              <a:rPr lang="en-US" sz="1200" kern="1200" dirty="0" smtClean="0">
                <a:solidFill>
                  <a:schemeClr val="tx1"/>
                </a:solidFill>
                <a:latin typeface="+mn-lt"/>
                <a:ea typeface="+mn-ea"/>
                <a:cs typeface="+mn-cs"/>
              </a:rPr>
              <a:t> should also indicate what will be happening within the PLC. </a:t>
            </a:r>
          </a:p>
          <a:p>
            <a:pPr marL="228600" lvl="0" indent="-228600">
              <a:buFont typeface="+mj-lt"/>
              <a:buNone/>
            </a:pPr>
            <a:endParaRPr lang="en-US" sz="1200" kern="1200" dirty="0" smtClean="0">
              <a:solidFill>
                <a:schemeClr val="tx1"/>
              </a:solidFill>
              <a:latin typeface="+mn-lt"/>
              <a:ea typeface="+mn-ea"/>
              <a:cs typeface="+mn-cs"/>
            </a:endParaRPr>
          </a:p>
          <a:p>
            <a:pPr marL="228600" lvl="0" indent="-228600">
              <a:buFont typeface="+mj-lt"/>
              <a:buNone/>
            </a:pPr>
            <a:r>
              <a:rPr lang="en-US" sz="1200" kern="1200" dirty="0" smtClean="0">
                <a:solidFill>
                  <a:schemeClr val="tx1"/>
                </a:solidFill>
                <a:latin typeface="+mn-lt"/>
                <a:ea typeface="+mn-ea"/>
                <a:cs typeface="+mn-cs"/>
              </a:rPr>
              <a:t>Ask the group to number the sequence of these learning designs.</a:t>
            </a:r>
          </a:p>
          <a:p>
            <a:pPr marL="228600" lvl="0" indent="-228600">
              <a:buFont typeface="+mj-lt"/>
              <a:buNone/>
            </a:pPr>
            <a:endParaRPr lang="en-US" sz="1200" kern="1200" dirty="0" smtClean="0">
              <a:solidFill>
                <a:schemeClr val="tx1"/>
              </a:solidFill>
              <a:latin typeface="+mn-lt"/>
              <a:ea typeface="+mn-ea"/>
              <a:cs typeface="+mn-cs"/>
            </a:endParaRPr>
          </a:p>
          <a:p>
            <a:pPr marL="0" lvl="0" indent="0">
              <a:buFont typeface="+mj-lt"/>
              <a:buNone/>
            </a:pPr>
            <a:r>
              <a:rPr lang="en-US" sz="1200" kern="1200" dirty="0" smtClean="0">
                <a:solidFill>
                  <a:schemeClr val="tx1"/>
                </a:solidFill>
                <a:latin typeface="+mn-lt"/>
                <a:ea typeface="+mn-ea"/>
                <a:cs typeface="+mn-cs"/>
              </a:rPr>
              <a:t>If time allows, give the groups 10-12 minutes for a gallery walk,</a:t>
            </a:r>
            <a:r>
              <a:rPr lang="en-US" sz="1200" kern="1200" baseline="0" dirty="0" smtClean="0">
                <a:solidFill>
                  <a:schemeClr val="tx1"/>
                </a:solidFill>
                <a:latin typeface="+mn-lt"/>
                <a:ea typeface="+mn-ea"/>
                <a:cs typeface="+mn-cs"/>
              </a:rPr>
              <a:t> asking participants to look for strategies they have not used themselves.</a:t>
            </a:r>
            <a:endParaRPr lang="en-US" sz="1200" kern="1200" dirty="0" smtClean="0">
              <a:solidFill>
                <a:schemeClr val="tx1"/>
              </a:solidFill>
              <a:latin typeface="+mn-lt"/>
              <a:ea typeface="+mn-ea"/>
              <a:cs typeface="+mn-cs"/>
            </a:endParaRPr>
          </a:p>
          <a:p>
            <a:pPr lvl="0"/>
            <a:endParaRPr lang="en-US" sz="1200" kern="1200" dirty="0" smtClean="0">
              <a:solidFill>
                <a:schemeClr val="tx1"/>
              </a:solidFill>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1BEA4EAA-4105-4A53-9DA2-562A8134DC20}"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Materials:</a:t>
            </a:r>
          </a:p>
          <a:p>
            <a:r>
              <a:rPr lang="en-US" b="0" u="none" dirty="0" smtClean="0"/>
              <a:t>Handout 5.2</a:t>
            </a:r>
            <a:r>
              <a:rPr lang="en-US" b="0" u="none" baseline="0" dirty="0" smtClean="0"/>
              <a:t> and Slide #12.</a:t>
            </a:r>
          </a:p>
          <a:p>
            <a:pPr lvl="0">
              <a:buFont typeface="Arial" pitchFamily="34" charset="0"/>
              <a:buNone/>
            </a:pPr>
            <a:endParaRPr lang="en-US" sz="1200" b="1" u="sng" kern="1200" dirty="0" smtClean="0">
              <a:solidFill>
                <a:schemeClr val="tx1"/>
              </a:solidFill>
              <a:latin typeface="+mn-lt"/>
              <a:ea typeface="+mn-ea"/>
              <a:cs typeface="+mn-cs"/>
            </a:endParaRPr>
          </a:p>
          <a:p>
            <a:pPr lvl="0">
              <a:buFont typeface="Arial" pitchFamily="34" charset="0"/>
              <a:buNone/>
            </a:pPr>
            <a:r>
              <a:rPr lang="en-US" sz="1200" b="1" u="sng" kern="1200" dirty="0" smtClean="0">
                <a:solidFill>
                  <a:schemeClr val="tx1"/>
                </a:solidFill>
                <a:latin typeface="+mn-lt"/>
                <a:ea typeface="+mn-ea"/>
                <a:cs typeface="+mn-cs"/>
              </a:rPr>
              <a:t>Facilitator:</a:t>
            </a:r>
          </a:p>
          <a:p>
            <a:pPr lvl="0">
              <a:buFont typeface="Arial" pitchFamily="34" charset="0"/>
              <a:buNone/>
            </a:pPr>
            <a:r>
              <a:rPr lang="en-US" sz="1200" kern="1200" dirty="0" smtClean="0">
                <a:solidFill>
                  <a:schemeClr val="tx1"/>
                </a:solidFill>
                <a:latin typeface="+mn-lt"/>
                <a:ea typeface="+mn-ea"/>
                <a:cs typeface="+mn-cs"/>
              </a:rPr>
              <a:t>Show the group this example as members brainstorm learning strategies appropriate for their goal and write them on a piece of chart paper.</a:t>
            </a:r>
          </a:p>
        </p:txBody>
      </p:sp>
      <p:sp>
        <p:nvSpPr>
          <p:cNvPr id="4" name="Slide Number Placeholder 3"/>
          <p:cNvSpPr>
            <a:spLocks noGrp="1"/>
          </p:cNvSpPr>
          <p:nvPr>
            <p:ph type="sldNum" sz="quarter" idx="10"/>
          </p:nvPr>
        </p:nvSpPr>
        <p:spPr/>
        <p:txBody>
          <a:bodyPr/>
          <a:lstStyle/>
          <a:p>
            <a:fld id="{1BEA4EAA-4105-4A53-9DA2-562A8134DC20}"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Materials:</a:t>
            </a:r>
          </a:p>
          <a:p>
            <a:r>
              <a:rPr lang="en-US" b="0" u="none" dirty="0" smtClean="0"/>
              <a:t>Handout 5.1</a:t>
            </a:r>
            <a:r>
              <a:rPr lang="en-US" b="0" u="none" baseline="0" dirty="0" smtClean="0"/>
              <a:t> and Slide #13.</a:t>
            </a:r>
          </a:p>
          <a:p>
            <a:pPr lvl="0"/>
            <a:endParaRPr lang="en-US" sz="1200" b="1" u="sng" kern="1200" dirty="0" smtClean="0">
              <a:solidFill>
                <a:schemeClr val="tx1"/>
              </a:solidFill>
              <a:latin typeface="+mn-lt"/>
              <a:ea typeface="+mn-ea"/>
              <a:cs typeface="+mn-cs"/>
            </a:endParaRPr>
          </a:p>
          <a:p>
            <a:pPr lvl="0"/>
            <a:r>
              <a:rPr lang="en-US" sz="1200" b="1" u="sng" kern="1200" dirty="0" smtClean="0">
                <a:solidFill>
                  <a:schemeClr val="tx1"/>
                </a:solidFill>
                <a:latin typeface="+mn-lt"/>
                <a:ea typeface="+mn-ea"/>
                <a:cs typeface="+mn-cs"/>
              </a:rPr>
              <a:t>Facilitator:</a:t>
            </a:r>
          </a:p>
          <a:p>
            <a:pPr lvl="0"/>
            <a:r>
              <a:rPr lang="en-US" sz="1200" kern="1200" dirty="0" smtClean="0">
                <a:solidFill>
                  <a:schemeClr val="tx1"/>
                </a:solidFill>
                <a:latin typeface="+mn-lt"/>
                <a:ea typeface="+mn-ea"/>
                <a:cs typeface="+mn-cs"/>
              </a:rPr>
              <a:t>If time permits, allow participants to conduct a gallery walk to examine others’ professional learning plans. Each group should have a representative to explain the group’s chart.</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Allow 10</a:t>
            </a:r>
            <a:r>
              <a:rPr lang="en-US" sz="1200" kern="1200" baseline="0" dirty="0" smtClean="0">
                <a:solidFill>
                  <a:schemeClr val="tx1"/>
                </a:solidFill>
                <a:latin typeface="+mn-lt"/>
                <a:ea typeface="+mn-ea"/>
                <a:cs typeface="+mn-cs"/>
              </a:rPr>
              <a:t>-</a:t>
            </a:r>
            <a:r>
              <a:rPr lang="en-US" sz="1200" kern="1200" dirty="0" smtClean="0">
                <a:solidFill>
                  <a:schemeClr val="tx1"/>
                </a:solidFill>
                <a:latin typeface="+mn-lt"/>
                <a:ea typeface="+mn-ea"/>
                <a:cs typeface="+mn-cs"/>
              </a:rPr>
              <a:t>12 minutes for the gallery walk. </a:t>
            </a:r>
          </a:p>
        </p:txBody>
      </p:sp>
      <p:sp>
        <p:nvSpPr>
          <p:cNvPr id="4" name="Slide Number Placeholder 3"/>
          <p:cNvSpPr>
            <a:spLocks noGrp="1"/>
          </p:cNvSpPr>
          <p:nvPr>
            <p:ph type="sldNum" sz="quarter" idx="10"/>
          </p:nvPr>
        </p:nvSpPr>
        <p:spPr/>
        <p:txBody>
          <a:bodyPr/>
          <a:lstStyle/>
          <a:p>
            <a:fld id="{1BEA4EAA-4105-4A53-9DA2-562A8134DC20}"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Materials:</a:t>
            </a:r>
          </a:p>
          <a:p>
            <a:r>
              <a:rPr lang="en-US" b="0" u="none" dirty="0" smtClean="0"/>
              <a:t>Handout 6.1</a:t>
            </a:r>
            <a:r>
              <a:rPr lang="en-US" b="0" u="none" baseline="0" dirty="0" smtClean="0"/>
              <a:t> and Slide #14.</a:t>
            </a:r>
          </a:p>
          <a:p>
            <a:endParaRPr lang="en-US" b="1" u="sng" dirty="0" smtClean="0"/>
          </a:p>
          <a:p>
            <a:r>
              <a:rPr lang="en-US" b="1" u="sng" dirty="0" smtClean="0"/>
              <a:t>Facilitator:</a:t>
            </a:r>
          </a:p>
          <a:p>
            <a:r>
              <a:rPr lang="en-US" dirty="0" smtClean="0"/>
              <a:t>If time allows, ask people to share one of their final</a:t>
            </a:r>
            <a:r>
              <a:rPr lang="en-US" baseline="0" dirty="0" smtClean="0"/>
              <a:t> reflections with those at their table.</a:t>
            </a:r>
            <a:endParaRPr lang="en-US" dirty="0"/>
          </a:p>
        </p:txBody>
      </p:sp>
      <p:sp>
        <p:nvSpPr>
          <p:cNvPr id="4" name="Slide Number Placeholder 3"/>
          <p:cNvSpPr>
            <a:spLocks noGrp="1"/>
          </p:cNvSpPr>
          <p:nvPr>
            <p:ph type="sldNum" sz="quarter" idx="10"/>
          </p:nvPr>
        </p:nvSpPr>
        <p:spPr/>
        <p:txBody>
          <a:bodyPr/>
          <a:lstStyle/>
          <a:p>
            <a:fld id="{1BEA4EAA-4105-4A53-9DA2-562A8134DC20}"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Materials:</a:t>
            </a:r>
          </a:p>
          <a:p>
            <a:r>
              <a:rPr lang="en-US" b="0" u="none" dirty="0" smtClean="0"/>
              <a:t>Handout 1.1 </a:t>
            </a:r>
            <a:r>
              <a:rPr lang="en-US" b="0" u="none" baseline="0" dirty="0" smtClean="0"/>
              <a:t>and Slide #2.</a:t>
            </a:r>
          </a:p>
          <a:p>
            <a:endParaRPr lang="en-US" sz="1200" b="1" u="sng" kern="1200" dirty="0" smtClean="0">
              <a:solidFill>
                <a:schemeClr val="tx1"/>
              </a:solidFill>
              <a:latin typeface="+mn-lt"/>
              <a:ea typeface="+mn-ea"/>
              <a:cs typeface="+mn-cs"/>
            </a:endParaRPr>
          </a:p>
          <a:p>
            <a:r>
              <a:rPr lang="en-US" sz="1200" b="1" u="sng" kern="1200" dirty="0" smtClean="0">
                <a:solidFill>
                  <a:schemeClr val="tx1"/>
                </a:solidFill>
                <a:latin typeface="+mn-lt"/>
                <a:ea typeface="+mn-ea"/>
                <a:cs typeface="+mn-cs"/>
              </a:rPr>
              <a:t>Facilitator:</a:t>
            </a:r>
            <a:endParaRPr lang="en-US" sz="1200" b="1"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Introduce yourself.</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Review the expected outcomes for the session.</a:t>
            </a:r>
          </a:p>
          <a:p>
            <a:endParaRPr lang="en-US" dirty="0"/>
          </a:p>
        </p:txBody>
      </p:sp>
      <p:sp>
        <p:nvSpPr>
          <p:cNvPr id="4" name="Slide Number Placeholder 3"/>
          <p:cNvSpPr>
            <a:spLocks noGrp="1"/>
          </p:cNvSpPr>
          <p:nvPr>
            <p:ph type="sldNum" sz="quarter" idx="10"/>
          </p:nvPr>
        </p:nvSpPr>
        <p:spPr/>
        <p:txBody>
          <a:bodyPr/>
          <a:lstStyle/>
          <a:p>
            <a:fld id="{1BEA4EAA-4105-4A53-9DA2-562A8134DC20}"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Materials:</a:t>
            </a:r>
          </a:p>
          <a:p>
            <a:r>
              <a:rPr lang="en-US" b="0" u="none" dirty="0" smtClean="0"/>
              <a:t>Handout 1.2</a:t>
            </a:r>
            <a:r>
              <a:rPr lang="en-US" b="0" u="none" baseline="0" dirty="0" smtClean="0"/>
              <a:t> and Slide #3.</a:t>
            </a:r>
          </a:p>
          <a:p>
            <a:endParaRPr lang="en-US" b="1" u="sng" baseline="0" dirty="0" smtClean="0"/>
          </a:p>
          <a:p>
            <a:r>
              <a:rPr lang="en-US" b="1" u="sng" dirty="0" smtClean="0"/>
              <a:t>Facilitator:</a:t>
            </a:r>
          </a:p>
          <a:p>
            <a:r>
              <a:rPr lang="en-US" dirty="0" smtClean="0"/>
              <a:t>Review agenda topics and purposes. </a:t>
            </a:r>
            <a:endParaRPr lang="en-US" dirty="0"/>
          </a:p>
        </p:txBody>
      </p:sp>
      <p:sp>
        <p:nvSpPr>
          <p:cNvPr id="4" name="Slide Number Placeholder 3"/>
          <p:cNvSpPr>
            <a:spLocks noGrp="1"/>
          </p:cNvSpPr>
          <p:nvPr>
            <p:ph type="sldNum" sz="quarter" idx="10"/>
          </p:nvPr>
        </p:nvSpPr>
        <p:spPr/>
        <p:txBody>
          <a:bodyPr/>
          <a:lstStyle/>
          <a:p>
            <a:fld id="{1BEA4EAA-4105-4A53-9DA2-562A8134DC2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Materials:</a:t>
            </a:r>
          </a:p>
          <a:p>
            <a:r>
              <a:rPr lang="en-US" b="0" u="none" dirty="0" smtClean="0"/>
              <a:t>Handout 1.3</a:t>
            </a:r>
            <a:r>
              <a:rPr lang="en-US" b="0" u="none" baseline="0" dirty="0" smtClean="0"/>
              <a:t> and Slide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u="sng"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kern="1200" dirty="0" smtClean="0">
                <a:solidFill>
                  <a:schemeClr val="tx1"/>
                </a:solidFill>
                <a:latin typeface="+mn-lt"/>
                <a:ea typeface="+mn-ea"/>
                <a:cs typeface="+mn-cs"/>
              </a:rPr>
              <a:t>Facilitator:</a:t>
            </a:r>
            <a:endParaRPr lang="en-US" sz="1200" b="1"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Review the working agreements</a:t>
            </a:r>
            <a:r>
              <a:rPr lang="en-US" sz="1200" kern="1200" baseline="0" dirty="0" smtClean="0">
                <a:solidFill>
                  <a:schemeClr val="tx1"/>
                </a:solidFill>
                <a:latin typeface="+mn-lt"/>
                <a:ea typeface="+mn-ea"/>
                <a:cs typeface="+mn-cs"/>
              </a:rPr>
              <a:t> on this slide. Write them on a chart the group can see at all times. Add any agreements generated from group discussion. Agree on </a:t>
            </a:r>
            <a:r>
              <a:rPr lang="en-US" sz="1200" kern="1200" dirty="0" smtClean="0">
                <a:solidFill>
                  <a:schemeClr val="tx1"/>
                </a:solidFill>
                <a:latin typeface="+mn-lt"/>
                <a:ea typeface="+mn-ea"/>
                <a:cs typeface="+mn-cs"/>
              </a:rPr>
              <a:t>norms for the session.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Ask group members to adhere to </a:t>
            </a:r>
            <a:r>
              <a:rPr lang="en-US" sz="1200" kern="1200" baseline="0" dirty="0" smtClean="0">
                <a:solidFill>
                  <a:schemeClr val="tx1"/>
                </a:solidFill>
                <a:latin typeface="+mn-lt"/>
                <a:ea typeface="+mn-ea"/>
                <a:cs typeface="+mn-cs"/>
              </a:rPr>
              <a:t>these agreements during the session in order to facilitate their own and their colleagues’ learning.</a:t>
            </a:r>
            <a:endParaRPr lang="en-US" dirty="0"/>
          </a:p>
        </p:txBody>
      </p:sp>
      <p:sp>
        <p:nvSpPr>
          <p:cNvPr id="4" name="Slide Number Placeholder 3"/>
          <p:cNvSpPr>
            <a:spLocks noGrp="1"/>
          </p:cNvSpPr>
          <p:nvPr>
            <p:ph type="sldNum" sz="quarter" idx="10"/>
          </p:nvPr>
        </p:nvSpPr>
        <p:spPr/>
        <p:txBody>
          <a:bodyPr/>
          <a:lstStyle/>
          <a:p>
            <a:fld id="{1BEA4EAA-4105-4A53-9DA2-562A8134DC2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Materials:</a:t>
            </a:r>
          </a:p>
          <a:p>
            <a:r>
              <a:rPr lang="en-US" b="0" u="none" dirty="0" smtClean="0"/>
              <a:t>Handout 2.1</a:t>
            </a:r>
            <a:r>
              <a:rPr lang="en-US" b="0" u="none" baseline="0" dirty="0" smtClean="0"/>
              <a:t> and Slide #5.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u="sng"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kern="1200" dirty="0" smtClean="0">
                <a:solidFill>
                  <a:schemeClr val="tx1"/>
                </a:solidFill>
                <a:latin typeface="+mn-lt"/>
                <a:ea typeface="+mn-ea"/>
                <a:cs typeface="+mn-cs"/>
              </a:rPr>
              <a:t>Facilitator: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Ask each person to complete the survey. Ask people to pair</a:t>
            </a:r>
            <a:r>
              <a:rPr lang="en-US" sz="1200" kern="1200" baseline="0" dirty="0" smtClean="0">
                <a:solidFill>
                  <a:schemeClr val="tx1"/>
                </a:solidFill>
                <a:latin typeface="+mn-lt"/>
                <a:ea typeface="+mn-ea"/>
                <a:cs typeface="+mn-cs"/>
              </a:rPr>
              <a:t> off at their </a:t>
            </a:r>
            <a:r>
              <a:rPr lang="en-US" sz="1200" kern="1200" dirty="0" smtClean="0">
                <a:solidFill>
                  <a:schemeClr val="tx1"/>
                </a:solidFill>
                <a:latin typeface="+mn-lt"/>
                <a:ea typeface="+mn-ea"/>
                <a:cs typeface="+mn-cs"/>
              </a:rPr>
              <a:t>tables to discuss their results</a:t>
            </a:r>
            <a:r>
              <a:rPr lang="en-US" sz="1200" kern="1200" baseline="0" dirty="0" smtClean="0">
                <a:solidFill>
                  <a:schemeClr val="tx1"/>
                </a:solidFill>
                <a:latin typeface="+mn-lt"/>
                <a:ea typeface="+mn-ea"/>
                <a:cs typeface="+mn-cs"/>
              </a:rPr>
              <a:t> and</a:t>
            </a:r>
            <a:r>
              <a:rPr lang="en-US" sz="1200" kern="1200" dirty="0" smtClean="0">
                <a:solidFill>
                  <a:schemeClr val="tx1"/>
                </a:solidFill>
                <a:latin typeface="+mn-lt"/>
                <a:ea typeface="+mn-ea"/>
                <a:cs typeface="+mn-cs"/>
              </a:rPr>
              <a:t> to identify strengths and needs.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Do a quick survey by asking questions such as, “How many of you indicated ‘strongly agree’ or ‘agree’ to the first </a:t>
            </a:r>
            <a:r>
              <a:rPr lang="en-US" sz="1200" kern="1200" dirty="0" smtClean="0">
                <a:solidFill>
                  <a:srgbClr val="FF0000"/>
                </a:solidFill>
                <a:latin typeface="+mn-lt"/>
                <a:ea typeface="+mn-ea"/>
                <a:cs typeface="+mn-cs"/>
              </a:rPr>
              <a:t>survey statement?” in </a:t>
            </a:r>
            <a:r>
              <a:rPr lang="en-US" sz="1200" kern="1200" dirty="0" smtClean="0">
                <a:solidFill>
                  <a:schemeClr val="tx1"/>
                </a:solidFill>
                <a:latin typeface="+mn-lt"/>
                <a:ea typeface="+mn-ea"/>
                <a:cs typeface="+mn-cs"/>
              </a:rPr>
              <a:t>order to get a sense of participants’ backgrounds. These responses might</a:t>
            </a:r>
            <a:r>
              <a:rPr lang="en-US" sz="1200" kern="1200" baseline="0" dirty="0" smtClean="0">
                <a:solidFill>
                  <a:schemeClr val="tx1"/>
                </a:solidFill>
                <a:latin typeface="+mn-lt"/>
                <a:ea typeface="+mn-ea"/>
                <a:cs typeface="+mn-cs"/>
              </a:rPr>
              <a:t> give you an idea of what ideas to emphasize during the session.</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1BEA4EAA-4105-4A53-9DA2-562A8134DC2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u="sng" dirty="0" smtClean="0"/>
              <a:t>Materials:</a:t>
            </a:r>
          </a:p>
          <a:p>
            <a:r>
              <a:rPr lang="en-US" b="0" u="none" dirty="0" smtClean="0"/>
              <a:t>Handout 3.1</a:t>
            </a:r>
            <a:r>
              <a:rPr lang="en-US" b="0" u="none" baseline="0" dirty="0" smtClean="0"/>
              <a:t> and Slide #6.</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u="sng"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kern="1200" dirty="0" smtClean="0">
                <a:solidFill>
                  <a:schemeClr val="tx1"/>
                </a:solidFill>
                <a:latin typeface="+mn-lt"/>
                <a:ea typeface="+mn-ea"/>
                <a:cs typeface="+mn-cs"/>
              </a:rPr>
              <a:t>Facilitator: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0" kern="1200" baseline="0" dirty="0" smtClean="0">
                <a:solidFill>
                  <a:schemeClr val="tx1"/>
                </a:solidFill>
                <a:latin typeface="+mn-lt"/>
                <a:ea typeface="+mn-ea"/>
                <a:cs typeface="+mn-cs"/>
              </a:rPr>
              <a:t>Many educators experience only the first stage of the change model (establishing goals), so they may not have experience with designs at the other stages. One purpose of this unit is to demonstrate that those planning professional learning need to think about a sequence of designs to move educators from knowledge to implementation and to increasing student achievement.</a:t>
            </a:r>
            <a:endParaRPr lang="en-US" sz="1200" i="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Explain theory of change to participants referring them to the text in Handout</a:t>
            </a:r>
            <a:r>
              <a:rPr lang="en-US" sz="1200" kern="1200" baseline="0" dirty="0" smtClean="0">
                <a:solidFill>
                  <a:schemeClr val="tx1"/>
                </a:solidFill>
                <a:latin typeface="+mn-lt"/>
                <a:ea typeface="+mn-ea"/>
                <a:cs typeface="+mn-cs"/>
              </a:rPr>
              <a:t> 3.1. Use an example from implementation of Common Core standards or another relevant innovation.</a:t>
            </a:r>
          </a:p>
          <a:p>
            <a:endParaRPr lang="en-US" sz="1200" kern="1200" baseline="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Learning is a process that moves from</a:t>
            </a:r>
            <a:r>
              <a:rPr lang="en-US" sz="1200" kern="1200" baseline="0" dirty="0" smtClean="0">
                <a:solidFill>
                  <a:schemeClr val="tx1"/>
                </a:solidFill>
                <a:latin typeface="+mn-lt"/>
                <a:ea typeface="+mn-ea"/>
                <a:cs typeface="+mn-cs"/>
              </a:rPr>
              <a:t> establishing a goal to learn to success for students. Along this process, learners use different kinds of learning designs at each phase. How they acquire knowledge may differ from how they develop skills and refining practices. </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Ask</a:t>
            </a:r>
            <a:r>
              <a:rPr lang="en-US" sz="1200" kern="1200" baseline="0" dirty="0" smtClean="0">
                <a:solidFill>
                  <a:schemeClr val="tx1"/>
                </a:solidFill>
                <a:latin typeface="+mn-lt"/>
                <a:ea typeface="+mn-ea"/>
                <a:cs typeface="+mn-cs"/>
              </a:rPr>
              <a:t> participants to think about how they have developed knowledge and skills, refined their practices, etc.</a:t>
            </a:r>
          </a:p>
        </p:txBody>
      </p:sp>
      <p:sp>
        <p:nvSpPr>
          <p:cNvPr id="4" name="Slide Number Placeholder 3"/>
          <p:cNvSpPr>
            <a:spLocks noGrp="1"/>
          </p:cNvSpPr>
          <p:nvPr>
            <p:ph type="sldNum" sz="quarter" idx="10"/>
          </p:nvPr>
        </p:nvSpPr>
        <p:spPr/>
        <p:txBody>
          <a:bodyPr/>
          <a:lstStyle/>
          <a:p>
            <a:fld id="{1BEA4EAA-4105-4A53-9DA2-562A8134DC2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Materials:</a:t>
            </a:r>
          </a:p>
          <a:p>
            <a:r>
              <a:rPr lang="en-US" b="0" u="none" dirty="0" smtClean="0"/>
              <a:t>Handout 3.2, Handout 3.3,</a:t>
            </a:r>
            <a:r>
              <a:rPr lang="en-US" b="0" u="none" baseline="0" dirty="0" smtClean="0"/>
              <a:t> and slide #7.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u="sng"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kern="1200" dirty="0" smtClean="0">
                <a:solidFill>
                  <a:schemeClr val="tx1"/>
                </a:solidFill>
                <a:latin typeface="+mn-lt"/>
                <a:ea typeface="+mn-ea"/>
                <a:cs typeface="+mn-cs"/>
              </a:rPr>
              <a:t>Facilitator:</a:t>
            </a:r>
          </a:p>
          <a:p>
            <a:pPr lvl="0">
              <a:buFont typeface="Arial" pitchFamily="34" charset="0"/>
              <a:buNone/>
            </a:pPr>
            <a:r>
              <a:rPr lang="en-US" sz="1200" kern="1200" dirty="0" smtClean="0">
                <a:solidFill>
                  <a:schemeClr val="tx1"/>
                </a:solidFill>
                <a:latin typeface="+mn-lt"/>
                <a:ea typeface="+mn-ea"/>
                <a:cs typeface="+mn-cs"/>
              </a:rPr>
              <a:t>Have</a:t>
            </a:r>
            <a:r>
              <a:rPr lang="en-US" sz="1200" kern="1200" baseline="0" dirty="0" smtClean="0">
                <a:solidFill>
                  <a:schemeClr val="tx1"/>
                </a:solidFill>
                <a:latin typeface="+mn-lt"/>
                <a:ea typeface="+mn-ea"/>
                <a:cs typeface="+mn-cs"/>
              </a:rPr>
              <a:t> participants form </a:t>
            </a:r>
            <a:r>
              <a:rPr lang="en-US" sz="1200" i="1" kern="1200" dirty="0" smtClean="0">
                <a:solidFill>
                  <a:schemeClr val="tx1"/>
                </a:solidFill>
                <a:latin typeface="+mn-lt"/>
                <a:ea typeface="+mn-ea"/>
                <a:cs typeface="+mn-cs"/>
              </a:rPr>
              <a:t>new</a:t>
            </a:r>
            <a:r>
              <a:rPr lang="en-US" sz="1200" kern="1200" dirty="0" smtClean="0">
                <a:solidFill>
                  <a:schemeClr val="tx1"/>
                </a:solidFill>
                <a:latin typeface="+mn-lt"/>
                <a:ea typeface="+mn-ea"/>
                <a:cs typeface="+mn-cs"/>
              </a:rPr>
              <a:t> teams of four to five people. This activity does not need to be completed in district/school teams.</a:t>
            </a:r>
          </a:p>
          <a:p>
            <a:pPr lvl="0">
              <a:buFont typeface="Arial" pitchFamily="34" charset="0"/>
              <a:buNone/>
            </a:pPr>
            <a:endParaRPr lang="en-US" sz="1200" kern="1200" dirty="0" smtClean="0">
              <a:solidFill>
                <a:schemeClr val="tx1"/>
              </a:solidFill>
              <a:latin typeface="+mn-lt"/>
              <a:ea typeface="+mn-ea"/>
              <a:cs typeface="+mn-cs"/>
            </a:endParaRPr>
          </a:p>
          <a:p>
            <a:pPr lvl="0">
              <a:buFont typeface="Arial" pitchFamily="34" charset="0"/>
              <a:buNone/>
            </a:pPr>
            <a:r>
              <a:rPr lang="en-US" sz="1200" b="1" u="sng" kern="1200" dirty="0" smtClean="0">
                <a:solidFill>
                  <a:schemeClr val="tx1"/>
                </a:solidFill>
                <a:latin typeface="+mn-lt"/>
                <a:ea typeface="+mn-ea"/>
                <a:cs typeface="+mn-cs"/>
              </a:rPr>
              <a:t>Suggested</a:t>
            </a:r>
            <a:r>
              <a:rPr lang="en-US" sz="1200" b="1" u="sng" kern="1200" baseline="0" dirty="0" smtClean="0">
                <a:solidFill>
                  <a:schemeClr val="tx1"/>
                </a:solidFill>
                <a:latin typeface="+mn-lt"/>
                <a:ea typeface="+mn-ea"/>
                <a:cs typeface="+mn-cs"/>
              </a:rPr>
              <a:t> comments:</a:t>
            </a:r>
            <a:endParaRPr lang="en-US" sz="1200" kern="1200" dirty="0" smtClean="0">
              <a:solidFill>
                <a:schemeClr val="tx1"/>
              </a:solidFill>
              <a:latin typeface="+mn-lt"/>
              <a:ea typeface="+mn-ea"/>
              <a:cs typeface="+mn-cs"/>
            </a:endParaRPr>
          </a:p>
          <a:p>
            <a:pPr lvl="0">
              <a:buFont typeface="Arial" pitchFamily="34" charset="0"/>
              <a:buNone/>
            </a:pPr>
            <a:r>
              <a:rPr lang="en-US" sz="1200" kern="1200" dirty="0" smtClean="0">
                <a:solidFill>
                  <a:schemeClr val="tx1"/>
                </a:solidFill>
                <a:latin typeface="+mn-lt"/>
                <a:ea typeface="+mn-ea"/>
                <a:cs typeface="+mn-cs"/>
              </a:rPr>
              <a:t>The goal is for you to learn about a variety of learning designs and their purposes.</a:t>
            </a:r>
          </a:p>
          <a:p>
            <a:pPr lvl="0">
              <a:buFont typeface="Arial" pitchFamily="34" charset="0"/>
              <a:buNone/>
            </a:pPr>
            <a:endParaRPr lang="en-US" sz="1200" kern="1200" dirty="0" smtClean="0">
              <a:solidFill>
                <a:schemeClr val="tx1"/>
              </a:solidFill>
              <a:latin typeface="+mn-lt"/>
              <a:ea typeface="+mn-ea"/>
              <a:cs typeface="+mn-cs"/>
            </a:endParaRPr>
          </a:p>
          <a:p>
            <a:pPr lvl="0">
              <a:buFont typeface="Arial" pitchFamily="34" charset="0"/>
              <a:buNone/>
            </a:pPr>
            <a:r>
              <a:rPr lang="en-US" sz="1200" kern="1200" dirty="0" smtClean="0">
                <a:solidFill>
                  <a:schemeClr val="tx1"/>
                </a:solidFill>
                <a:latin typeface="+mn-lt"/>
                <a:ea typeface="+mn-ea"/>
                <a:cs typeface="+mn-cs"/>
              </a:rPr>
              <a:t>Each set of cards defines a variety of learning designs. Divide the set of cards among those in your group, read the card you have, and prepare to explain the design to other members of your group.</a:t>
            </a:r>
          </a:p>
          <a:p>
            <a:pPr lvl="0">
              <a:buFont typeface="Arial" pitchFamily="34" charset="0"/>
              <a:buNone/>
            </a:pPr>
            <a:endParaRPr lang="en-US" sz="1200" kern="1200" dirty="0" smtClean="0">
              <a:solidFill>
                <a:schemeClr val="tx1"/>
              </a:solidFill>
              <a:latin typeface="+mn-lt"/>
              <a:ea typeface="+mn-ea"/>
              <a:cs typeface="+mn-cs"/>
            </a:endParaRPr>
          </a:p>
          <a:p>
            <a:pPr lvl="0">
              <a:buFont typeface="Arial" pitchFamily="34" charset="0"/>
              <a:buNone/>
            </a:pPr>
            <a:r>
              <a:rPr lang="en-US" sz="1200" kern="1200" dirty="0" smtClean="0">
                <a:solidFill>
                  <a:schemeClr val="tx1"/>
                </a:solidFill>
                <a:latin typeface="+mn-lt"/>
                <a:ea typeface="+mn-ea"/>
                <a:cs typeface="+mn-cs"/>
              </a:rPr>
              <a:t>Use the note-taking form on Handout 3.3 to record information about the learning designs as your group members describe the designs.</a:t>
            </a:r>
          </a:p>
          <a:p>
            <a:pPr lvl="0">
              <a:buFont typeface="Arial" pitchFamily="34" charset="0"/>
              <a:buNone/>
            </a:pPr>
            <a:endParaRPr lang="en-US" sz="1200" kern="1200" dirty="0" smtClean="0">
              <a:solidFill>
                <a:schemeClr val="tx1"/>
              </a:solidFill>
              <a:latin typeface="+mn-lt"/>
              <a:ea typeface="+mn-ea"/>
              <a:cs typeface="+mn-cs"/>
            </a:endParaRPr>
          </a:p>
          <a:p>
            <a:pPr lvl="0">
              <a:buFont typeface="Arial" pitchFamily="34" charset="0"/>
              <a:buNone/>
            </a:pPr>
            <a:r>
              <a:rPr lang="en-US" sz="1200" kern="1200" dirty="0" smtClean="0">
                <a:solidFill>
                  <a:schemeClr val="tx1"/>
                </a:solidFill>
                <a:latin typeface="+mn-lt"/>
                <a:ea typeface="+mn-ea"/>
                <a:cs typeface="+mn-cs"/>
              </a:rPr>
              <a:t>You will use this information</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in the culminating activity</a:t>
            </a:r>
            <a:r>
              <a:rPr lang="en-US" sz="1200" kern="1200" baseline="0" dirty="0" smtClean="0">
                <a:solidFill>
                  <a:schemeClr val="tx1"/>
                </a:solidFill>
                <a:latin typeface="+mn-lt"/>
                <a:ea typeface="+mn-ea"/>
                <a:cs typeface="+mn-cs"/>
              </a:rPr>
              <a:t> where you will plan professional learning for a current Common Core goal.</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BEA4EAA-4105-4A53-9DA2-562A8134DC2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Materials:</a:t>
            </a:r>
          </a:p>
          <a:p>
            <a:r>
              <a:rPr lang="en-US" b="0" u="none" dirty="0" smtClean="0"/>
              <a:t>Handout 4.1</a:t>
            </a:r>
            <a:r>
              <a:rPr lang="en-US" b="0" u="none" baseline="0" dirty="0" smtClean="0"/>
              <a:t> and Slide #8.</a:t>
            </a:r>
          </a:p>
          <a:p>
            <a:endParaRPr lang="en-US" b="1" u="sng" dirty="0" smtClean="0"/>
          </a:p>
          <a:p>
            <a:r>
              <a:rPr lang="en-US" b="1" u="sng" dirty="0" smtClean="0"/>
              <a:t>Facilitator:</a:t>
            </a:r>
          </a:p>
          <a:p>
            <a:r>
              <a:rPr lang="en-US" b="0" u="none" dirty="0" smtClean="0"/>
              <a:t>This</a:t>
            </a:r>
            <a:r>
              <a:rPr lang="en-US" b="0" u="none" baseline="0" dirty="0" smtClean="0"/>
              <a:t> </a:t>
            </a:r>
            <a:r>
              <a:rPr lang="en-US" dirty="0" smtClean="0"/>
              <a:t>activity is designed to illustrate</a:t>
            </a:r>
            <a:r>
              <a:rPr lang="en-US" baseline="0" dirty="0" smtClean="0"/>
              <a:t> multiple professional learning designs and to introduce educators to new designs.</a:t>
            </a:r>
          </a:p>
          <a:p>
            <a:endParaRPr lang="en-US" baseline="0" dirty="0" smtClean="0"/>
          </a:p>
          <a:p>
            <a:r>
              <a:rPr lang="en-US" baseline="0" dirty="0" smtClean="0"/>
              <a:t>Ask team members to read the scenarios and highlight the learning designs used in each. More than one learning design may be used. </a:t>
            </a:r>
          </a:p>
          <a:p>
            <a:endParaRPr lang="en-US" baseline="0" dirty="0" smtClean="0"/>
          </a:p>
          <a:p>
            <a:r>
              <a:rPr lang="en-US" baseline="0" dirty="0" smtClean="0"/>
              <a:t>Team members can describe to each other the learning designs they found in one scenario and ask other members to add any they noted.</a:t>
            </a:r>
          </a:p>
          <a:p>
            <a:endParaRPr lang="en-US" baseline="0" dirty="0" smtClean="0"/>
          </a:p>
          <a:p>
            <a:r>
              <a:rPr lang="en-US" baseline="0" dirty="0" smtClean="0"/>
              <a:t>Ask team members to return to the theory of change and to identify which learning designs might be appropriate at each step,</a:t>
            </a:r>
            <a:endParaRPr lang="en-US" dirty="0"/>
          </a:p>
        </p:txBody>
      </p:sp>
      <p:sp>
        <p:nvSpPr>
          <p:cNvPr id="4" name="Slide Number Placeholder 3"/>
          <p:cNvSpPr>
            <a:spLocks noGrp="1"/>
          </p:cNvSpPr>
          <p:nvPr>
            <p:ph type="sldNum" sz="quarter" idx="10"/>
          </p:nvPr>
        </p:nvSpPr>
        <p:spPr/>
        <p:txBody>
          <a:bodyPr/>
          <a:lstStyle/>
          <a:p>
            <a:fld id="{1BEA4EAA-4105-4A53-9DA2-562A8134DC2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Materials:</a:t>
            </a:r>
          </a:p>
          <a:p>
            <a:r>
              <a:rPr lang="en-US" b="0" u="none" dirty="0" smtClean="0"/>
              <a:t>Handout 4.2</a:t>
            </a:r>
            <a:r>
              <a:rPr lang="en-US" b="0" u="none" baseline="0" dirty="0" smtClean="0"/>
              <a:t> and Slide #9.</a:t>
            </a:r>
          </a:p>
          <a:p>
            <a:endParaRPr lang="en-US" b="1" u="sng" dirty="0" smtClean="0"/>
          </a:p>
          <a:p>
            <a:r>
              <a:rPr lang="en-US" b="1" u="sng" dirty="0" smtClean="0"/>
              <a:t>Facilitator:</a:t>
            </a:r>
          </a:p>
          <a:p>
            <a:r>
              <a:rPr lang="en-US" dirty="0" smtClean="0"/>
              <a:t>Handout 4.2 is an alternative for the scenario</a:t>
            </a:r>
            <a:r>
              <a:rPr lang="en-US" baseline="0" dirty="0" smtClean="0"/>
              <a:t> task included in Handout 4.1. It provides briefer scenarios and therefore requires participants to fill in more details from their own experience. This learning task might also be used after the jigsaw on various learning designs to reinforce application of information about learning designs.</a:t>
            </a:r>
          </a:p>
          <a:p>
            <a:endParaRPr lang="en-US" baseline="0" dirty="0" smtClean="0"/>
          </a:p>
          <a:p>
            <a:r>
              <a:rPr lang="en-US" baseline="0" dirty="0" smtClean="0"/>
              <a:t>Ask participants to work in triads and to divide up the scenarios so that each triad focuses on one scenario and suggest learning designs that might work in each scenario. Ask participants to explain their rationale for suggesting the designs.</a:t>
            </a:r>
          </a:p>
          <a:p>
            <a:endParaRPr lang="en-US" dirty="0" smtClean="0"/>
          </a:p>
          <a:p>
            <a:r>
              <a:rPr lang="en-US" dirty="0" smtClean="0"/>
              <a:t>Invite</a:t>
            </a:r>
            <a:r>
              <a:rPr lang="en-US" baseline="0" dirty="0" smtClean="0"/>
              <a:t> participants to share their ideas for each scenario. This might be done in a large-group setting by asking one person from each triad to join with others who worked on different scenarios.</a:t>
            </a:r>
            <a:endParaRPr lang="en-US" dirty="0"/>
          </a:p>
        </p:txBody>
      </p:sp>
      <p:sp>
        <p:nvSpPr>
          <p:cNvPr id="4" name="Slide Number Placeholder 3"/>
          <p:cNvSpPr>
            <a:spLocks noGrp="1"/>
          </p:cNvSpPr>
          <p:nvPr>
            <p:ph type="sldNum" sz="quarter" idx="10"/>
          </p:nvPr>
        </p:nvSpPr>
        <p:spPr/>
        <p:txBody>
          <a:bodyPr/>
          <a:lstStyle/>
          <a:p>
            <a:fld id="{1BEA4EAA-4105-4A53-9DA2-562A8134DC2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9AD1609-1F92-4755-9472-231B66B31A97}" type="datetimeFigureOut">
              <a:rPr lang="en-US" smtClean="0"/>
              <a:pPr/>
              <a:t>2/28/13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781800" y="6324600"/>
            <a:ext cx="2133600" cy="365125"/>
          </a:xfrm>
          <a:prstGeom prst="rect">
            <a:avLst/>
          </a:prstGeom>
        </p:spPr>
        <p:txBody>
          <a:bodyPr/>
          <a:lstStyle/>
          <a:p>
            <a:fld id="{A0E2E5FB-D21D-452E-932F-A66A6D24A6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9AD1609-1F92-4755-9472-231B66B31A97}" type="datetimeFigureOut">
              <a:rPr lang="en-US" smtClean="0"/>
              <a:pPr/>
              <a:t>2/28/13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781800" y="6324600"/>
            <a:ext cx="2133600" cy="365125"/>
          </a:xfrm>
          <a:prstGeom prst="rect">
            <a:avLst/>
          </a:prstGeom>
        </p:spPr>
        <p:txBody>
          <a:bodyPr/>
          <a:lstStyle/>
          <a:p>
            <a:fld id="{A0E2E5FB-D21D-452E-932F-A66A6D24A6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9AD1609-1F92-4755-9472-231B66B31A97}" type="datetimeFigureOut">
              <a:rPr lang="en-US" smtClean="0"/>
              <a:pPr/>
              <a:t>2/28/13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781800" y="6324600"/>
            <a:ext cx="2133600" cy="365125"/>
          </a:xfrm>
          <a:prstGeom prst="rect">
            <a:avLst/>
          </a:prstGeom>
        </p:spPr>
        <p:txBody>
          <a:bodyPr/>
          <a:lstStyle/>
          <a:p>
            <a:fld id="{A0E2E5FB-D21D-452E-932F-A66A6D24A6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9AD1609-1F92-4755-9472-231B66B31A97}" type="datetimeFigureOut">
              <a:rPr lang="en-US" smtClean="0"/>
              <a:pPr/>
              <a:t>2/28/13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781800" y="6324600"/>
            <a:ext cx="2133600" cy="365125"/>
          </a:xfrm>
          <a:prstGeom prst="rect">
            <a:avLst/>
          </a:prstGeom>
        </p:spPr>
        <p:txBody>
          <a:bodyPr/>
          <a:lstStyle/>
          <a:p>
            <a:fld id="{A0E2E5FB-D21D-452E-932F-A66A6D24A6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9AD1609-1F92-4755-9472-231B66B31A97}" type="datetimeFigureOut">
              <a:rPr lang="en-US" smtClean="0"/>
              <a:pPr/>
              <a:t>2/28/13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781800" y="6324600"/>
            <a:ext cx="2133600" cy="365125"/>
          </a:xfrm>
          <a:prstGeom prst="rect">
            <a:avLst/>
          </a:prstGeom>
        </p:spPr>
        <p:txBody>
          <a:bodyPr/>
          <a:lstStyle/>
          <a:p>
            <a:fld id="{A0E2E5FB-D21D-452E-932F-A66A6D24A6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9AD1609-1F92-4755-9472-231B66B31A97}" type="datetimeFigureOut">
              <a:rPr lang="en-US" smtClean="0"/>
              <a:pPr/>
              <a:t>2/28/13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781800" y="6324600"/>
            <a:ext cx="2133600" cy="365125"/>
          </a:xfrm>
          <a:prstGeom prst="rect">
            <a:avLst/>
          </a:prstGeom>
        </p:spPr>
        <p:txBody>
          <a:bodyPr/>
          <a:lstStyle/>
          <a:p>
            <a:fld id="{A0E2E5FB-D21D-452E-932F-A66A6D24A6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9AD1609-1F92-4755-9472-231B66B31A97}" type="datetimeFigureOut">
              <a:rPr lang="en-US" smtClean="0"/>
              <a:pPr/>
              <a:t>2/28/13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6781800" y="6324600"/>
            <a:ext cx="2133600" cy="365125"/>
          </a:xfrm>
          <a:prstGeom prst="rect">
            <a:avLst/>
          </a:prstGeom>
        </p:spPr>
        <p:txBody>
          <a:bodyPr/>
          <a:lstStyle/>
          <a:p>
            <a:fld id="{A0E2E5FB-D21D-452E-932F-A66A6D24A6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E9AD1609-1F92-4755-9472-231B66B31A97}" type="datetimeFigureOut">
              <a:rPr lang="en-US" smtClean="0"/>
              <a:pPr/>
              <a:t>2/28/13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781800" y="6324600"/>
            <a:ext cx="2133600" cy="365125"/>
          </a:xfrm>
          <a:prstGeom prst="rect">
            <a:avLst/>
          </a:prstGeom>
        </p:spPr>
        <p:txBody>
          <a:bodyPr/>
          <a:lstStyle/>
          <a:p>
            <a:fld id="{A0E2E5FB-D21D-452E-932F-A66A6D24A6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9AD1609-1F92-4755-9472-231B66B31A97}" type="datetimeFigureOut">
              <a:rPr lang="en-US" smtClean="0"/>
              <a:pPr/>
              <a:t>2/28/13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6781800" y="6324600"/>
            <a:ext cx="2133600" cy="365125"/>
          </a:xfrm>
          <a:prstGeom prst="rect">
            <a:avLst/>
          </a:prstGeom>
        </p:spPr>
        <p:txBody>
          <a:bodyPr/>
          <a:lstStyle/>
          <a:p>
            <a:fld id="{A0E2E5FB-D21D-452E-932F-A66A6D24A6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9AD1609-1F92-4755-9472-231B66B31A97}" type="datetimeFigureOut">
              <a:rPr lang="en-US" smtClean="0"/>
              <a:pPr/>
              <a:t>2/28/13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781800" y="6324600"/>
            <a:ext cx="2133600" cy="365125"/>
          </a:xfrm>
          <a:prstGeom prst="rect">
            <a:avLst/>
          </a:prstGeom>
        </p:spPr>
        <p:txBody>
          <a:bodyPr/>
          <a:lstStyle/>
          <a:p>
            <a:fld id="{A0E2E5FB-D21D-452E-932F-A66A6D24A6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9AD1609-1F92-4755-9472-231B66B31A97}" type="datetimeFigureOut">
              <a:rPr lang="en-US" smtClean="0"/>
              <a:pPr/>
              <a:t>2/28/13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781800" y="6324600"/>
            <a:ext cx="2133600" cy="365125"/>
          </a:xfrm>
          <a:prstGeom prst="rect">
            <a:avLst/>
          </a:prstGeom>
        </p:spPr>
        <p:txBody>
          <a:bodyPr/>
          <a:lstStyle/>
          <a:p>
            <a:fld id="{A0E2E5FB-D21D-452E-932F-A66A6D24A6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image" Target="../media/image1.png"/><Relationship Id="rId20" Type="http://schemas.openxmlformats.org/officeDocument/2006/relationships/image" Target="NULL"/><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6" Type="http://schemas.openxmlformats.org/officeDocument/2006/relationships/image" Target="NULL"/><Relationship Id="rId8" Type="http://schemas.openxmlformats.org/officeDocument/2006/relationships/slideLayout" Target="../slideLayouts/slideLayout8.xml"/><Relationship Id="rId13" Type="http://schemas.openxmlformats.org/officeDocument/2006/relationships/image" Target="NUL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image" Target="../media/image2.jpeg"/><Relationship Id="rId12" Type="http://schemas.openxmlformats.org/officeDocument/2006/relationships/theme" Target="../theme/theme1.xml"/><Relationship Id="rId17" Type="http://schemas.openxmlformats.org/officeDocument/2006/relationships/image" Target="NULL"/><Relationship Id="rId19" Type="http://schemas.openxmlformats.org/officeDocument/2006/relationships/image" Target="NUL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18" Type="http://schemas.openxmlformats.org/officeDocument/2006/relationships/image" Target="NUL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620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2057400"/>
            <a:ext cx="8229600" cy="4648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pic>
        <p:nvPicPr>
          <p:cNvPr id="6" name="Picture 5" descr="logo-2.tif"/>
          <p:cNvPicPr>
            <a:picLocks noChangeAspect="1"/>
          </p:cNvPicPr>
          <p:nvPr userDrawn="1"/>
        </p:nvPicPr>
        <p:blipFill>
          <a:blip r:embed="rId13"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304800" y="381000"/>
            <a:ext cx="4956048" cy="192024"/>
          </a:xfrm>
          <a:prstGeom prst="rect">
            <a:avLst/>
          </a:prstGeom>
        </p:spPr>
      </p:pic>
      <p:pic>
        <p:nvPicPr>
          <p:cNvPr id="8" name="Picture 7" descr="TPL logo.psd"/>
          <p:cNvPicPr>
            <a:picLocks noChangeAspect="1"/>
          </p:cNvPicPr>
          <p:nvPr userDrawn="1"/>
        </p:nvPicPr>
        <p:blipFill>
          <a:blip r:embed="rId14"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6858000" y="152400"/>
            <a:ext cx="1859025" cy="685800"/>
          </a:xfrm>
          <a:prstGeom prst="rect">
            <a:avLst/>
          </a:prstGeom>
        </p:spPr>
      </p:pic>
      <p:pic>
        <p:nvPicPr>
          <p:cNvPr id="9" name="Picture 8" descr="Module 3 graphic.jpg"/>
          <p:cNvPicPr>
            <a:picLocks noChangeAspect="1"/>
          </p:cNvPicPr>
          <p:nvPr userDrawn="1"/>
        </p:nvPicPr>
        <p:blipFill>
          <a:blip r:embed="rId15"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533400" y="97222"/>
            <a:ext cx="1264022" cy="740978"/>
          </a:xfrm>
          <a:prstGeom prst="rect">
            <a:avLst/>
          </a:prstGeom>
        </p:spPr>
      </p:pic>
      <p:sp>
        <p:nvSpPr>
          <p:cNvPr id="10" name="Footer Placeholder 4"/>
          <p:cNvSpPr txBox="1">
            <a:spLocks/>
          </p:cNvSpPr>
          <p:nvPr userDrawn="1"/>
        </p:nvSpPr>
        <p:spPr>
          <a:xfrm>
            <a:off x="533400" y="6324600"/>
            <a:ext cx="2895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smtClean="0">
                <a:solidFill>
                  <a:srgbClr val="008000"/>
                </a:solidFill>
                <a:latin typeface="Arial"/>
                <a:cs typeface="Arial"/>
              </a:rPr>
              <a:t>Learning</a:t>
            </a:r>
            <a:r>
              <a:rPr lang="en-US" sz="1200" b="1" baseline="0" dirty="0" smtClean="0">
                <a:solidFill>
                  <a:srgbClr val="008000"/>
                </a:solidFill>
                <a:latin typeface="Arial"/>
                <a:cs typeface="Arial"/>
              </a:rPr>
              <a:t> designs</a:t>
            </a:r>
            <a:endParaRPr lang="en-US" sz="1200" b="1" dirty="0">
              <a:solidFill>
                <a:srgbClr val="008000"/>
              </a:solidFill>
              <a:latin typeface="Arial"/>
              <a:cs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spcBef>
          <a:spcPct val="0"/>
        </a:spcBef>
        <a:buNone/>
        <a:defRPr sz="4400" b="1" i="0" kern="1200">
          <a:solidFill>
            <a:schemeClr val="tx2">
              <a:lumMod val="60000"/>
              <a:lumOff val="40000"/>
            </a:schemeClr>
          </a:solidFill>
          <a:latin typeface="Trebuchet MS"/>
          <a:ea typeface="+mj-ea"/>
          <a:cs typeface="Trebuchet MS"/>
        </a:defRPr>
      </a:lvl1pPr>
    </p:titleStyle>
    <p:bodyStyle>
      <a:lvl1pPr marL="342900" indent="-342900" algn="l" defTabSz="914400" rtl="0" eaLnBrk="1" latinLnBrk="0" hangingPunct="1">
        <a:spcBef>
          <a:spcPct val="20000"/>
        </a:spcBef>
        <a:buSzPct val="100000"/>
        <a:buFontTx/>
        <a:buBlip>
          <a:blip r:embed="rId16"/>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17"/>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18"/>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19"/>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20"/>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3"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4" Type="http://schemas.openxmlformats.org/officeDocument/2006/relationships/image" Target="NULL"/><Relationship Id="rId4" Type="http://schemas.openxmlformats.org/officeDocument/2006/relationships/image" Target="NULL"/><Relationship Id="rId7" Type="http://schemas.openxmlformats.org/officeDocument/2006/relationships/image" Target="NULL"/><Relationship Id="rId11"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image" Target="NULL"/><Relationship Id="rId16" Type="http://schemas.openxmlformats.org/officeDocument/2006/relationships/image" Target="NULL"/><Relationship Id="rId8" Type="http://schemas.openxmlformats.org/officeDocument/2006/relationships/image" Target="NULL"/><Relationship Id="rId13" Type="http://schemas.openxmlformats.org/officeDocument/2006/relationships/image" Target="NULL"/><Relationship Id="rId10" Type="http://schemas.openxmlformats.org/officeDocument/2006/relationships/image" Target="NULL"/><Relationship Id="rId5" Type="http://schemas.openxmlformats.org/officeDocument/2006/relationships/image" Target="NULL"/><Relationship Id="rId15" Type="http://schemas.openxmlformats.org/officeDocument/2006/relationships/image" Target="NULL"/><Relationship Id="rId12" Type="http://schemas.openxmlformats.org/officeDocument/2006/relationships/image" Target="NULL"/><Relationship Id="rId17" Type="http://schemas.openxmlformats.org/officeDocument/2006/relationships/image" Target="NULL"/><Relationship Id="rId2" Type="http://schemas.openxmlformats.org/officeDocument/2006/relationships/notesSlide" Target="../notesSlides/notesSlide10.xml"/><Relationship Id="rId9" Type="http://schemas.openxmlformats.org/officeDocument/2006/relationships/image" Target="NULL"/><Relationship Id="rId3" Type="http://schemas.openxmlformats.org/officeDocument/2006/relationships/image" Target="NULL"/><Relationship Id="rId18" Type="http://schemas.openxmlformats.org/officeDocument/2006/relationships/image" Target="../media/image3.tiff"/></Relationships>
</file>

<file path=ppt/slides/_rels/slide11.xml.rels><?xml version="1.0" encoding="UTF-8" standalone="yes"?>
<Relationships xmlns="http://schemas.openxmlformats.org/package/2006/relationships"><Relationship Id="rId4" Type="http://schemas.openxmlformats.org/officeDocument/2006/relationships/image" Target="../media/image7.emf"/><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image" Target="../media/image3.tiff"/></Relationships>
</file>

<file path=ppt/slides/_rels/slide12.xml.rels><?xml version="1.0" encoding="UTF-8" standalone="yes"?>
<Relationships xmlns="http://schemas.openxmlformats.org/package/2006/relationships"><Relationship Id="rId4" Type="http://schemas.openxmlformats.org/officeDocument/2006/relationships/image" Target="../media/image8.emf"/><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image" Target="../media/image3.tiff"/></Relationships>
</file>

<file path=ppt/slides/_rels/slide13.xml.rels><?xml version="1.0" encoding="UTF-8" standalone="yes"?>
<Relationships xmlns="http://schemas.openxmlformats.org/package/2006/relationships"><Relationship Id="rId4" Type="http://schemas.openxmlformats.org/officeDocument/2006/relationships/image" Target="NULL"/><Relationship Id="rId7" Type="http://schemas.openxmlformats.org/officeDocument/2006/relationships/image" Target="NULL"/><Relationship Id="rId11"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image" Target="NULL"/><Relationship Id="rId8" Type="http://schemas.openxmlformats.org/officeDocument/2006/relationships/image" Target="NULL"/><Relationship Id="rId13" Type="http://schemas.openxmlformats.org/officeDocument/2006/relationships/image" Target="../media/image3.tiff"/><Relationship Id="rId10" Type="http://schemas.openxmlformats.org/officeDocument/2006/relationships/image" Target="NULL"/><Relationship Id="rId5" Type="http://schemas.openxmlformats.org/officeDocument/2006/relationships/image" Target="NULL"/><Relationship Id="rId12" Type="http://schemas.openxmlformats.org/officeDocument/2006/relationships/image" Target="NULL"/><Relationship Id="rId2" Type="http://schemas.openxmlformats.org/officeDocument/2006/relationships/notesSlide" Target="../notesSlides/notesSlide13.xml"/><Relationship Id="rId9" Type="http://schemas.openxmlformats.org/officeDocument/2006/relationships/image" Target="NULL"/><Relationship Id="rId3" Type="http://schemas.openxmlformats.org/officeDocument/2006/relationships/image" Target="NULL"/></Relationships>
</file>

<file path=ppt/slides/_rels/slide14.xml.rels><?xml version="1.0" encoding="UTF-8" standalone="yes"?>
<Relationships xmlns="http://schemas.openxmlformats.org/package/2006/relationships"><Relationship Id="rId4" Type="http://schemas.openxmlformats.org/officeDocument/2006/relationships/image" Target="NULL"/><Relationship Id="rId7" Type="http://schemas.openxmlformats.org/officeDocument/2006/relationships/image" Target="NULL"/><Relationship Id="rId11"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image" Target="NULL"/><Relationship Id="rId8" Type="http://schemas.openxmlformats.org/officeDocument/2006/relationships/image" Target="NULL"/><Relationship Id="rId13" Type="http://schemas.openxmlformats.org/officeDocument/2006/relationships/image" Target="../media/image3.tiff"/><Relationship Id="rId10" Type="http://schemas.openxmlformats.org/officeDocument/2006/relationships/image" Target="NULL"/><Relationship Id="rId5" Type="http://schemas.openxmlformats.org/officeDocument/2006/relationships/image" Target="NULL"/><Relationship Id="rId12" Type="http://schemas.openxmlformats.org/officeDocument/2006/relationships/image" Target="NULL"/><Relationship Id="rId2" Type="http://schemas.openxmlformats.org/officeDocument/2006/relationships/notesSlide" Target="../notesSlides/notesSlide14.xml"/><Relationship Id="rId9" Type="http://schemas.openxmlformats.org/officeDocument/2006/relationships/image" Target="NULL"/><Relationship Id="rId3" Type="http://schemas.openxmlformats.org/officeDocument/2006/relationships/image" Target="NULL"/></Relationships>
</file>

<file path=ppt/slides/_rels/slide2.xml.rels><?xml version="1.0" encoding="UTF-8" standalone="yes"?>
<Relationships xmlns="http://schemas.openxmlformats.org/package/2006/relationships"><Relationship Id="rId14" Type="http://schemas.openxmlformats.org/officeDocument/2006/relationships/image" Target="NULL"/><Relationship Id="rId4" Type="http://schemas.openxmlformats.org/officeDocument/2006/relationships/image" Target="NULL"/><Relationship Id="rId7" Type="http://schemas.openxmlformats.org/officeDocument/2006/relationships/image" Target="NULL"/><Relationship Id="rId11"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image" Target="NULL"/><Relationship Id="rId16" Type="http://schemas.openxmlformats.org/officeDocument/2006/relationships/image" Target="NULL"/><Relationship Id="rId8" Type="http://schemas.openxmlformats.org/officeDocument/2006/relationships/image" Target="NULL"/><Relationship Id="rId13" Type="http://schemas.openxmlformats.org/officeDocument/2006/relationships/image" Target="NULL"/><Relationship Id="rId10" Type="http://schemas.openxmlformats.org/officeDocument/2006/relationships/image" Target="NULL"/><Relationship Id="rId5" Type="http://schemas.openxmlformats.org/officeDocument/2006/relationships/image" Target="NULL"/><Relationship Id="rId15" Type="http://schemas.openxmlformats.org/officeDocument/2006/relationships/image" Target="NULL"/><Relationship Id="rId12" Type="http://schemas.openxmlformats.org/officeDocument/2006/relationships/image" Target="NULL"/><Relationship Id="rId17" Type="http://schemas.openxmlformats.org/officeDocument/2006/relationships/image" Target="NULL"/><Relationship Id="rId2" Type="http://schemas.openxmlformats.org/officeDocument/2006/relationships/notesSlide" Target="../notesSlides/notesSlide2.xml"/><Relationship Id="rId9" Type="http://schemas.openxmlformats.org/officeDocument/2006/relationships/image" Target="NULL"/><Relationship Id="rId3" Type="http://schemas.openxmlformats.org/officeDocument/2006/relationships/image" Target="NULL"/><Relationship Id="rId18" Type="http://schemas.openxmlformats.org/officeDocument/2006/relationships/image" Target="../media/image3.tiff"/></Relationships>
</file>

<file path=ppt/slides/_rels/slide3.xml.rels><?xml version="1.0" encoding="UTF-8" standalone="yes"?>
<Relationships xmlns="http://schemas.openxmlformats.org/package/2006/relationships"><Relationship Id="rId4"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tiff"/></Relationships>
</file>

<file path=ppt/slides/_rels/slide4.xml.rels><?xml version="1.0" encoding="UTF-8" standalone="yes"?>
<Relationships xmlns="http://schemas.openxmlformats.org/package/2006/relationships"><Relationship Id="rId14" Type="http://schemas.openxmlformats.org/officeDocument/2006/relationships/image" Target="NULL"/><Relationship Id="rId20" Type="http://schemas.openxmlformats.org/officeDocument/2006/relationships/image" Target="NULL"/><Relationship Id="rId4" Type="http://schemas.openxmlformats.org/officeDocument/2006/relationships/image" Target="NULL"/><Relationship Id="rId21" Type="http://schemas.openxmlformats.org/officeDocument/2006/relationships/image" Target="NULL"/><Relationship Id="rId22" Type="http://schemas.openxmlformats.org/officeDocument/2006/relationships/image" Target="NULL"/><Relationship Id="rId23" Type="http://schemas.openxmlformats.org/officeDocument/2006/relationships/image" Target="../media/image3.tiff"/><Relationship Id="rId7" Type="http://schemas.openxmlformats.org/officeDocument/2006/relationships/image" Target="NULL"/><Relationship Id="rId11"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image" Target="NULL"/><Relationship Id="rId16" Type="http://schemas.openxmlformats.org/officeDocument/2006/relationships/image" Target="NULL"/><Relationship Id="rId8" Type="http://schemas.openxmlformats.org/officeDocument/2006/relationships/image" Target="NULL"/><Relationship Id="rId13" Type="http://schemas.openxmlformats.org/officeDocument/2006/relationships/image" Target="NULL"/><Relationship Id="rId10" Type="http://schemas.openxmlformats.org/officeDocument/2006/relationships/image" Target="NULL"/><Relationship Id="rId5" Type="http://schemas.openxmlformats.org/officeDocument/2006/relationships/image" Target="NULL"/><Relationship Id="rId15" Type="http://schemas.openxmlformats.org/officeDocument/2006/relationships/image" Target="NULL"/><Relationship Id="rId12" Type="http://schemas.openxmlformats.org/officeDocument/2006/relationships/image" Target="NULL"/><Relationship Id="rId17" Type="http://schemas.openxmlformats.org/officeDocument/2006/relationships/image" Target="NULL"/><Relationship Id="rId19" Type="http://schemas.openxmlformats.org/officeDocument/2006/relationships/image" Target="NULL"/><Relationship Id="rId2" Type="http://schemas.openxmlformats.org/officeDocument/2006/relationships/notesSlide" Target="../notesSlides/notesSlide4.xml"/><Relationship Id="rId9" Type="http://schemas.openxmlformats.org/officeDocument/2006/relationships/image" Target="NULL"/><Relationship Id="rId3" Type="http://schemas.openxmlformats.org/officeDocument/2006/relationships/image" Target="NULL"/><Relationship Id="rId18" Type="http://schemas.openxmlformats.org/officeDocument/2006/relationships/image" Target="NULL"/></Relationships>
</file>

<file path=ppt/slides/_rels/slide5.xml.rels><?xml version="1.0" encoding="UTF-8" standalone="yes"?>
<Relationships xmlns="http://schemas.openxmlformats.org/package/2006/relationships"><Relationship Id="rId4" Type="http://schemas.openxmlformats.org/officeDocument/2006/relationships/image" Target="NULL"/><Relationship Id="rId7" Type="http://schemas.openxmlformats.org/officeDocument/2006/relationships/image" Target="NULL"/><Relationship Id="rId11"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image" Target="NULL"/><Relationship Id="rId8" Type="http://schemas.openxmlformats.org/officeDocument/2006/relationships/image" Target="NULL"/><Relationship Id="rId13" Type="http://schemas.openxmlformats.org/officeDocument/2006/relationships/image" Target="../media/image3.tiff"/><Relationship Id="rId10" Type="http://schemas.openxmlformats.org/officeDocument/2006/relationships/image" Target="NULL"/><Relationship Id="rId5" Type="http://schemas.openxmlformats.org/officeDocument/2006/relationships/image" Target="NULL"/><Relationship Id="rId12" Type="http://schemas.openxmlformats.org/officeDocument/2006/relationships/image" Target="NULL"/><Relationship Id="rId2" Type="http://schemas.openxmlformats.org/officeDocument/2006/relationships/notesSlide" Target="../notesSlides/notesSlide5.xml"/><Relationship Id="rId9" Type="http://schemas.openxmlformats.org/officeDocument/2006/relationships/image" Target="NULL"/><Relationship Id="rId3" Type="http://schemas.openxmlformats.org/officeDocument/2006/relationships/image" Target="NULL"/></Relationships>
</file>

<file path=ppt/slides/_rels/slide6.xml.rels><?xml version="1.0" encoding="UTF-8" standalone="yes"?>
<Relationships xmlns="http://schemas.openxmlformats.org/package/2006/relationships"><Relationship Id="rId4" Type="http://schemas.openxmlformats.org/officeDocument/2006/relationships/image" Target="../media/image5.pdf"/><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3.tiff"/><Relationship Id="rId5" Type="http://schemas.openxmlformats.org/officeDocument/2006/relationships/image" Target="../media/image6.png"/></Relationships>
</file>

<file path=ppt/slides/_rels/slide7.xml.rels><?xml version="1.0" encoding="UTF-8" standalone="yes"?>
<Relationships xmlns="http://schemas.openxmlformats.org/package/2006/relationships"><Relationship Id="rId14" Type="http://schemas.openxmlformats.org/officeDocument/2006/relationships/image" Target="NULL"/><Relationship Id="rId20" Type="http://schemas.openxmlformats.org/officeDocument/2006/relationships/image" Target="NULL"/><Relationship Id="rId4" Type="http://schemas.openxmlformats.org/officeDocument/2006/relationships/image" Target="NULL"/><Relationship Id="rId21" Type="http://schemas.openxmlformats.org/officeDocument/2006/relationships/image" Target="NULL"/><Relationship Id="rId22" Type="http://schemas.openxmlformats.org/officeDocument/2006/relationships/image" Target="NULL"/><Relationship Id="rId23" Type="http://schemas.openxmlformats.org/officeDocument/2006/relationships/image" Target="../media/image3.tiff"/><Relationship Id="rId7" Type="http://schemas.openxmlformats.org/officeDocument/2006/relationships/image" Target="NULL"/><Relationship Id="rId11"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image" Target="NULL"/><Relationship Id="rId16" Type="http://schemas.openxmlformats.org/officeDocument/2006/relationships/image" Target="NULL"/><Relationship Id="rId8" Type="http://schemas.openxmlformats.org/officeDocument/2006/relationships/image" Target="NULL"/><Relationship Id="rId13" Type="http://schemas.openxmlformats.org/officeDocument/2006/relationships/image" Target="NULL"/><Relationship Id="rId10" Type="http://schemas.openxmlformats.org/officeDocument/2006/relationships/image" Target="NULL"/><Relationship Id="rId5" Type="http://schemas.openxmlformats.org/officeDocument/2006/relationships/image" Target="NULL"/><Relationship Id="rId15" Type="http://schemas.openxmlformats.org/officeDocument/2006/relationships/image" Target="NULL"/><Relationship Id="rId12" Type="http://schemas.openxmlformats.org/officeDocument/2006/relationships/image" Target="NULL"/><Relationship Id="rId17" Type="http://schemas.openxmlformats.org/officeDocument/2006/relationships/image" Target="NULL"/><Relationship Id="rId19" Type="http://schemas.openxmlformats.org/officeDocument/2006/relationships/image" Target="NULL"/><Relationship Id="rId2" Type="http://schemas.openxmlformats.org/officeDocument/2006/relationships/notesSlide" Target="../notesSlides/notesSlide7.xml"/><Relationship Id="rId9" Type="http://schemas.openxmlformats.org/officeDocument/2006/relationships/image" Target="NULL"/><Relationship Id="rId3" Type="http://schemas.openxmlformats.org/officeDocument/2006/relationships/image" Target="NULL"/><Relationship Id="rId18" Type="http://schemas.openxmlformats.org/officeDocument/2006/relationships/image" Target="NUL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3" Type="http://schemas.openxmlformats.org/officeDocument/2006/relationships/image" Target="../media/image3.tif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4" Type="http://schemas.openxmlformats.org/officeDocument/2006/relationships/image" Target="NULL"/><Relationship Id="rId4" Type="http://schemas.openxmlformats.org/officeDocument/2006/relationships/image" Target="NULL"/><Relationship Id="rId7" Type="http://schemas.openxmlformats.org/officeDocument/2006/relationships/image" Target="NULL"/><Relationship Id="rId11"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image" Target="NULL"/><Relationship Id="rId16" Type="http://schemas.openxmlformats.org/officeDocument/2006/relationships/image" Target="NULL"/><Relationship Id="rId8" Type="http://schemas.openxmlformats.org/officeDocument/2006/relationships/image" Target="NULL"/><Relationship Id="rId13" Type="http://schemas.openxmlformats.org/officeDocument/2006/relationships/image" Target="NULL"/><Relationship Id="rId10" Type="http://schemas.openxmlformats.org/officeDocument/2006/relationships/image" Target="NULL"/><Relationship Id="rId5" Type="http://schemas.openxmlformats.org/officeDocument/2006/relationships/image" Target="NULL"/><Relationship Id="rId15" Type="http://schemas.openxmlformats.org/officeDocument/2006/relationships/image" Target="NULL"/><Relationship Id="rId12" Type="http://schemas.openxmlformats.org/officeDocument/2006/relationships/image" Target="NULL"/><Relationship Id="rId17" Type="http://schemas.openxmlformats.org/officeDocument/2006/relationships/image" Target="NULL"/><Relationship Id="rId2" Type="http://schemas.openxmlformats.org/officeDocument/2006/relationships/notesSlide" Target="../notesSlides/notesSlide9.xml"/><Relationship Id="rId9" Type="http://schemas.openxmlformats.org/officeDocument/2006/relationships/image" Target="NULL"/><Relationship Id="rId3" Type="http://schemas.openxmlformats.org/officeDocument/2006/relationships/image" Target="NULL"/><Relationship Id="rId18"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Module 3 graphic.jpg"/>
          <p:cNvPicPr>
            <a:picLocks noChangeAspect="1"/>
          </p:cNvPicPr>
          <p:nvPr/>
        </p:nvPicPr>
        <p:blipFill>
          <a:blip r:embed="rId3"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838200" y="1371600"/>
            <a:ext cx="6239436" cy="3657600"/>
          </a:xfrm>
          <a:prstGeom prst="rect">
            <a:avLst/>
          </a:prstGeom>
        </p:spPr>
      </p:pic>
      <p:sp>
        <p:nvSpPr>
          <p:cNvPr id="5" name="Title 1"/>
          <p:cNvSpPr txBox="1">
            <a:spLocks/>
          </p:cNvSpPr>
          <p:nvPr/>
        </p:nvSpPr>
        <p:spPr>
          <a:xfrm>
            <a:off x="4495800" y="3429000"/>
            <a:ext cx="5638800" cy="335597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i="0" kern="1200">
                <a:solidFill>
                  <a:schemeClr val="tx2">
                    <a:lumMod val="60000"/>
                    <a:lumOff val="40000"/>
                  </a:schemeClr>
                </a:solidFill>
                <a:latin typeface="Trebuchet MS"/>
                <a:ea typeface="+mj-ea"/>
                <a:cs typeface="Trebuchet MS"/>
              </a:defRPr>
            </a:lvl1pPr>
          </a:lstStyle>
          <a:p>
            <a:r>
              <a:rPr lang="en-US" sz="6000" b="0" dirty="0" smtClean="0">
                <a:solidFill>
                  <a:srgbClr val="0000FF"/>
                </a:solidFill>
                <a:latin typeface="Arial"/>
                <a:cs typeface="PT Sans"/>
              </a:rPr>
              <a:t>Learning</a:t>
            </a:r>
            <a:r>
              <a:rPr lang="en-US" b="0" dirty="0" smtClean="0">
                <a:solidFill>
                  <a:srgbClr val="0000FF"/>
                </a:solidFill>
                <a:latin typeface="Arial"/>
                <a:cs typeface="PT Sans"/>
              </a:rPr>
              <a:t> </a:t>
            </a:r>
            <a:r>
              <a:rPr lang="en-US" dirty="0" smtClean="0">
                <a:solidFill>
                  <a:srgbClr val="0000FF"/>
                </a:solidFill>
                <a:latin typeface="Arial"/>
              </a:rPr>
              <a:t/>
            </a:r>
            <a:br>
              <a:rPr lang="en-US" dirty="0" smtClean="0">
                <a:solidFill>
                  <a:srgbClr val="0000FF"/>
                </a:solidFill>
                <a:latin typeface="Arial"/>
              </a:rPr>
            </a:br>
            <a:r>
              <a:rPr lang="en-US" sz="7200" dirty="0" smtClean="0">
                <a:solidFill>
                  <a:srgbClr val="0000FF"/>
                </a:solidFill>
                <a:latin typeface="Arial"/>
                <a:cs typeface="Helvetica"/>
              </a:rPr>
              <a:t>Designs</a:t>
            </a:r>
            <a:endParaRPr lang="en-US" sz="7200" dirty="0">
              <a:solidFill>
                <a:srgbClr val="0000FF"/>
              </a:solidFill>
              <a:latin typeface="Arial"/>
              <a:cs typeface="Helvetica"/>
            </a:endParaRPr>
          </a:p>
        </p:txBody>
      </p:sp>
      <p:sp>
        <p:nvSpPr>
          <p:cNvPr id="7" name="TextBox 6"/>
          <p:cNvSpPr txBox="1"/>
          <p:nvPr/>
        </p:nvSpPr>
        <p:spPr>
          <a:xfrm>
            <a:off x="152400" y="0"/>
            <a:ext cx="2438400" cy="1200329"/>
          </a:xfrm>
          <a:prstGeom prst="rect">
            <a:avLst/>
          </a:prstGeom>
          <a:solidFill>
            <a:srgbClr val="FFFFFF"/>
          </a:solidFill>
        </p:spPr>
        <p:txBody>
          <a:bodyPr wrap="square" rtlCol="0">
            <a:spAutoFit/>
          </a:bodyPr>
          <a:lstStyle/>
          <a:p>
            <a:endParaRPr lang="en-US" dirty="0" smtClean="0"/>
          </a:p>
          <a:p>
            <a:endParaRPr lang="en-US" dirty="0"/>
          </a:p>
          <a:p>
            <a:endParaRPr lang="en-US" dirty="0" smtClean="0"/>
          </a:p>
          <a:p>
            <a:endParaRPr lang="en-US" dirty="0"/>
          </a:p>
        </p:txBody>
      </p:sp>
      <p:sp>
        <p:nvSpPr>
          <p:cNvPr id="8" name="TextBox 7"/>
          <p:cNvSpPr txBox="1"/>
          <p:nvPr/>
        </p:nvSpPr>
        <p:spPr>
          <a:xfrm>
            <a:off x="457200" y="6324600"/>
            <a:ext cx="1524000" cy="381000"/>
          </a:xfrm>
          <a:prstGeom prst="rect">
            <a:avLst/>
          </a:prstGeom>
          <a:solidFill>
            <a:srgbClr val="FFFFFF"/>
          </a:solidFill>
        </p:spPr>
        <p:txBody>
          <a:bodyPr wrap="square" rtlCol="0">
            <a:spAutoFit/>
          </a:bodyPr>
          <a:lstStyle/>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470310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a:bodyPr>
          <a:lstStyle/>
          <a:p>
            <a:r>
              <a:rPr lang="en-US" dirty="0" smtClean="0">
                <a:solidFill>
                  <a:srgbClr val="0000FF"/>
                </a:solidFill>
                <a:latin typeface="Arial"/>
              </a:rPr>
              <a:t>Reflection on scenarios</a:t>
            </a:r>
            <a:endParaRPr lang="en-US" dirty="0">
              <a:solidFill>
                <a:srgbClr val="0000FF"/>
              </a:solidFill>
              <a:latin typeface="Arial"/>
            </a:endParaRPr>
          </a:p>
        </p:txBody>
      </p:sp>
      <p:sp>
        <p:nvSpPr>
          <p:cNvPr id="3" name="Content Placeholder 2"/>
          <p:cNvSpPr>
            <a:spLocks noGrp="1"/>
          </p:cNvSpPr>
          <p:nvPr>
            <p:ph idx="1"/>
          </p:nvPr>
        </p:nvSpPr>
        <p:spPr>
          <a:xfrm>
            <a:off x="457200" y="1981200"/>
            <a:ext cx="7848600" cy="1524000"/>
          </a:xfrm>
        </p:spPr>
        <p:txBody>
          <a:bodyPr>
            <a:normAutofit/>
          </a:bodyPr>
          <a:lstStyle/>
          <a:p>
            <a:pPr lvl="0">
              <a:lnSpc>
                <a:spcPct val="80000"/>
              </a:lnSpc>
              <a:spcBef>
                <a:spcPts val="0"/>
              </a:spcBef>
              <a:buClr>
                <a:srgbClr val="008000"/>
              </a:buClr>
              <a:buFont typeface="Arial"/>
              <a:buChar char="•"/>
            </a:pPr>
            <a:r>
              <a:rPr lang="en-US" dirty="0">
                <a:latin typeface="Times"/>
              </a:rPr>
              <a:t>What did you learn about using multiple learning designs to support educator </a:t>
            </a:r>
            <a:r>
              <a:rPr lang="en-US" dirty="0" smtClean="0">
                <a:latin typeface="Times"/>
              </a:rPr>
              <a:t>learning and implementation?</a:t>
            </a:r>
            <a:endParaRPr lang="en-US" dirty="0">
              <a:latin typeface="Times"/>
            </a:endParaRPr>
          </a:p>
        </p:txBody>
      </p:sp>
      <p:sp>
        <p:nvSpPr>
          <p:cNvPr id="4" name="Content Placeholder 2"/>
          <p:cNvSpPr txBox="1">
            <a:spLocks/>
          </p:cNvSpPr>
          <p:nvPr/>
        </p:nvSpPr>
        <p:spPr>
          <a:xfrm>
            <a:off x="457200" y="3429000"/>
            <a:ext cx="7848600"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3"/>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4"/>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5"/>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6"/>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7"/>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008000"/>
              </a:buClr>
              <a:buFont typeface="Arial"/>
              <a:buChar char="•"/>
            </a:pPr>
            <a:r>
              <a:rPr lang="en-US" dirty="0" smtClean="0">
                <a:latin typeface="Times"/>
              </a:rPr>
              <a:t>What activities surprised you? </a:t>
            </a:r>
          </a:p>
          <a:p>
            <a:pPr>
              <a:buClr>
                <a:schemeClr val="accent3">
                  <a:lumMod val="60000"/>
                  <a:lumOff val="40000"/>
                </a:schemeClr>
              </a:buClr>
              <a:buFont typeface="Arial"/>
              <a:buChar char="•"/>
            </a:pPr>
            <a:endParaRPr lang="en-US" dirty="0"/>
          </a:p>
        </p:txBody>
      </p:sp>
      <p:sp>
        <p:nvSpPr>
          <p:cNvPr id="5" name="Content Placeholder 2"/>
          <p:cNvSpPr txBox="1">
            <a:spLocks/>
          </p:cNvSpPr>
          <p:nvPr/>
        </p:nvSpPr>
        <p:spPr>
          <a:xfrm>
            <a:off x="457200" y="4114800"/>
            <a:ext cx="7848600" cy="1066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8"/>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9"/>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10"/>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11"/>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12"/>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008000"/>
              </a:buClr>
              <a:buFont typeface="Arial"/>
              <a:buChar char="•"/>
            </a:pPr>
            <a:r>
              <a:rPr lang="en-US" dirty="0" smtClean="0">
                <a:latin typeface="Times"/>
              </a:rPr>
              <a:t>What activities intrigued you? </a:t>
            </a:r>
          </a:p>
          <a:p>
            <a:pPr>
              <a:buClr>
                <a:schemeClr val="accent3">
                  <a:lumMod val="60000"/>
                  <a:lumOff val="40000"/>
                </a:schemeClr>
              </a:buClr>
              <a:buFont typeface="Arial"/>
              <a:buChar char="•"/>
            </a:pPr>
            <a:endParaRPr lang="en-US" dirty="0"/>
          </a:p>
        </p:txBody>
      </p:sp>
      <p:sp>
        <p:nvSpPr>
          <p:cNvPr id="7" name="Content Placeholder 2"/>
          <p:cNvSpPr txBox="1">
            <a:spLocks/>
          </p:cNvSpPr>
          <p:nvPr/>
        </p:nvSpPr>
        <p:spPr>
          <a:xfrm>
            <a:off x="457200" y="4876800"/>
            <a:ext cx="7848600" cy="1828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13"/>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14"/>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15"/>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16"/>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17"/>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spcBef>
                <a:spcPts val="0"/>
              </a:spcBef>
              <a:buClr>
                <a:srgbClr val="008000"/>
              </a:buClr>
              <a:buFont typeface="Arial"/>
              <a:buChar char="•"/>
            </a:pPr>
            <a:r>
              <a:rPr lang="en-US" dirty="0" smtClean="0">
                <a:latin typeface="Times"/>
              </a:rPr>
              <a:t>What would your school need to learn, do, or change in order to use these professional learning strategies?</a:t>
            </a:r>
          </a:p>
          <a:p>
            <a:pPr>
              <a:buClr>
                <a:schemeClr val="accent3">
                  <a:lumMod val="60000"/>
                  <a:lumOff val="40000"/>
                </a:schemeClr>
              </a:buClr>
              <a:buFont typeface="Arial"/>
              <a:buChar char="•"/>
            </a:pPr>
            <a:endParaRPr lang="en-US" dirty="0"/>
          </a:p>
        </p:txBody>
      </p:sp>
      <p:pic>
        <p:nvPicPr>
          <p:cNvPr id="11" name="Picture 10" descr="green triangle-3.tif"/>
          <p:cNvPicPr>
            <a:picLocks noChangeAspect="1"/>
          </p:cNvPicPr>
          <p:nvPr/>
        </p:nvPicPr>
        <p:blipFill>
          <a:blip r:embed="rId18"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0" y="914400"/>
            <a:ext cx="533400" cy="807720"/>
          </a:xfrm>
          <a:prstGeom prst="rect">
            <a:avLst/>
          </a:prstGeom>
        </p:spPr>
      </p:pic>
      <p:sp>
        <p:nvSpPr>
          <p:cNvPr id="13" name="TextBox 12"/>
          <p:cNvSpPr txBox="1"/>
          <p:nvPr/>
        </p:nvSpPr>
        <p:spPr>
          <a:xfrm>
            <a:off x="8458200" y="6324600"/>
            <a:ext cx="340658" cy="276999"/>
          </a:xfrm>
          <a:prstGeom prst="rect">
            <a:avLst/>
          </a:prstGeom>
          <a:noFill/>
        </p:spPr>
        <p:txBody>
          <a:bodyPr wrap="none" rtlCol="0">
            <a:spAutoFit/>
          </a:bodyPr>
          <a:lstStyle/>
          <a:p>
            <a:r>
              <a:rPr lang="en-US" sz="1200" dirty="0" smtClean="0"/>
              <a:t>10</a:t>
            </a:r>
            <a:endParaRPr lang="en-US" sz="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smtClean="0">
                <a:solidFill>
                  <a:srgbClr val="0000FF"/>
                </a:solidFill>
                <a:latin typeface="Arial"/>
              </a:rPr>
              <a:t>Culminating activity</a:t>
            </a:r>
            <a:endParaRPr lang="en-US" dirty="0">
              <a:solidFill>
                <a:srgbClr val="0000FF"/>
              </a:solidFill>
              <a:latin typeface="Arial"/>
            </a:endParaRPr>
          </a:p>
        </p:txBody>
      </p:sp>
      <p:pic>
        <p:nvPicPr>
          <p:cNvPr id="16" name="Picture 15" descr="green triangle-3.tif"/>
          <p:cNvPicPr>
            <a:picLocks noChangeAspect="1"/>
          </p:cNvPicPr>
          <p:nvPr/>
        </p:nvPicPr>
        <p:blipFill>
          <a:blip r:embed="rId3"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0" y="838200"/>
            <a:ext cx="533400" cy="807720"/>
          </a:xfrm>
          <a:prstGeom prst="rect">
            <a:avLst/>
          </a:prstGeom>
        </p:spPr>
      </p:pic>
      <p:sp>
        <p:nvSpPr>
          <p:cNvPr id="8" name="TextBox 7"/>
          <p:cNvSpPr txBox="1"/>
          <p:nvPr/>
        </p:nvSpPr>
        <p:spPr>
          <a:xfrm>
            <a:off x="8458200" y="6400800"/>
            <a:ext cx="340658" cy="276999"/>
          </a:xfrm>
          <a:prstGeom prst="rect">
            <a:avLst/>
          </a:prstGeom>
          <a:noFill/>
        </p:spPr>
        <p:txBody>
          <a:bodyPr wrap="none" rtlCol="0">
            <a:spAutoFit/>
          </a:bodyPr>
          <a:lstStyle/>
          <a:p>
            <a:r>
              <a:rPr lang="en-US" sz="1200" dirty="0" smtClean="0"/>
              <a:t>11</a:t>
            </a:r>
            <a:endParaRPr lang="en-US" sz="1200" dirty="0"/>
          </a:p>
        </p:txBody>
      </p:sp>
      <p:pic>
        <p:nvPicPr>
          <p:cNvPr id="4" name="Picture 3" descr="Handoout 5.2-a .pdf"/>
          <p:cNvPicPr>
            <a:picLocks noChangeAspect="1"/>
          </p:cNvPicPr>
          <p:nvPr/>
        </p:nvPicPr>
        <p:blipFill>
          <a:blip r:embed="rId4">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774700" y="1193800"/>
            <a:ext cx="7759700" cy="59690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1"/>
          <p:cNvSpPr txBox="1">
            <a:spLocks/>
          </p:cNvSpPr>
          <p:nvPr/>
        </p:nvSpPr>
        <p:spPr>
          <a:xfrm>
            <a:off x="457200" y="914400"/>
            <a:ext cx="8229600" cy="1143000"/>
          </a:xfrm>
          <a:prstGeom prst="rect">
            <a:avLst/>
          </a:prstGeom>
        </p:spPr>
        <p:txBody>
          <a:bodyPr/>
          <a:lstStyle>
            <a:lvl1pPr algn="l" defTabSz="914400" rtl="0" eaLnBrk="1" latinLnBrk="0" hangingPunct="1">
              <a:spcBef>
                <a:spcPct val="0"/>
              </a:spcBef>
              <a:buNone/>
              <a:defRPr sz="4400" b="1" i="0" kern="1200">
                <a:solidFill>
                  <a:schemeClr val="tx2">
                    <a:lumMod val="60000"/>
                    <a:lumOff val="40000"/>
                  </a:schemeClr>
                </a:solidFill>
                <a:latin typeface="Trebuchet MS"/>
                <a:ea typeface="+mj-ea"/>
                <a:cs typeface="Trebuchet MS"/>
              </a:defRPr>
            </a:lvl1pPr>
          </a:lstStyle>
          <a:p>
            <a:r>
              <a:rPr lang="en-US" dirty="0" smtClean="0">
                <a:solidFill>
                  <a:srgbClr val="0000FF"/>
                </a:solidFill>
                <a:latin typeface="Arial"/>
              </a:rPr>
              <a:t>Culminating activity</a:t>
            </a:r>
            <a:endParaRPr lang="en-US" dirty="0">
              <a:solidFill>
                <a:srgbClr val="0000FF"/>
              </a:solidFill>
              <a:latin typeface="Arial"/>
            </a:endParaRPr>
          </a:p>
        </p:txBody>
      </p:sp>
      <p:pic>
        <p:nvPicPr>
          <p:cNvPr id="6" name="Picture 5" descr="green triangle-3.tif"/>
          <p:cNvPicPr>
            <a:picLocks noChangeAspect="1"/>
          </p:cNvPicPr>
          <p:nvPr/>
        </p:nvPicPr>
        <p:blipFill>
          <a:blip r:embed="rId3"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0" y="914400"/>
            <a:ext cx="533400" cy="807720"/>
          </a:xfrm>
          <a:prstGeom prst="rect">
            <a:avLst/>
          </a:prstGeom>
        </p:spPr>
      </p:pic>
      <p:sp>
        <p:nvSpPr>
          <p:cNvPr id="8" name="TextBox 7"/>
          <p:cNvSpPr txBox="1"/>
          <p:nvPr/>
        </p:nvSpPr>
        <p:spPr>
          <a:xfrm>
            <a:off x="8458200" y="6324600"/>
            <a:ext cx="340658" cy="276999"/>
          </a:xfrm>
          <a:prstGeom prst="rect">
            <a:avLst/>
          </a:prstGeom>
          <a:noFill/>
        </p:spPr>
        <p:txBody>
          <a:bodyPr wrap="none" rtlCol="0">
            <a:spAutoFit/>
          </a:bodyPr>
          <a:lstStyle/>
          <a:p>
            <a:r>
              <a:rPr lang="en-US" sz="1200" dirty="0" smtClean="0"/>
              <a:t>12</a:t>
            </a:r>
            <a:endParaRPr lang="en-US" sz="1200" dirty="0"/>
          </a:p>
        </p:txBody>
      </p:sp>
      <p:pic>
        <p:nvPicPr>
          <p:cNvPr id="3" name="Picture 2" descr="Handoout 5.2-b .pdf"/>
          <p:cNvPicPr>
            <a:picLocks noChangeAspect="1"/>
          </p:cNvPicPr>
          <p:nvPr/>
        </p:nvPicPr>
        <p:blipFill>
          <a:blip r:embed="rId4">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762000" y="838200"/>
            <a:ext cx="7543800" cy="6545356"/>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latin typeface="Arial"/>
              </a:rPr>
              <a:t>Gallery walk</a:t>
            </a:r>
            <a:endParaRPr lang="en-US" dirty="0">
              <a:solidFill>
                <a:srgbClr val="0000FF"/>
              </a:solidFill>
              <a:latin typeface="Arial"/>
            </a:endParaRPr>
          </a:p>
        </p:txBody>
      </p:sp>
      <p:sp>
        <p:nvSpPr>
          <p:cNvPr id="3" name="Content Placeholder 2"/>
          <p:cNvSpPr>
            <a:spLocks noGrp="1"/>
          </p:cNvSpPr>
          <p:nvPr>
            <p:ph idx="1"/>
          </p:nvPr>
        </p:nvSpPr>
        <p:spPr>
          <a:xfrm>
            <a:off x="533400" y="1752600"/>
            <a:ext cx="8229600" cy="1447799"/>
          </a:xfrm>
        </p:spPr>
        <p:txBody>
          <a:bodyPr>
            <a:normAutofit/>
          </a:bodyPr>
          <a:lstStyle/>
          <a:p>
            <a:pPr>
              <a:lnSpc>
                <a:spcPts val="3520"/>
              </a:lnSpc>
              <a:spcBef>
                <a:spcPts val="0"/>
              </a:spcBef>
              <a:buClr>
                <a:srgbClr val="008000"/>
              </a:buClr>
              <a:buFont typeface="Arial"/>
              <a:buChar char="•"/>
            </a:pPr>
            <a:r>
              <a:rPr lang="en-US" dirty="0" smtClean="0">
                <a:latin typeface="Times"/>
              </a:rPr>
              <a:t>Designate one person in your group to stay with the group’s chart and answer any questions.</a:t>
            </a:r>
          </a:p>
        </p:txBody>
      </p:sp>
      <p:sp>
        <p:nvSpPr>
          <p:cNvPr id="4" name="Content Placeholder 2"/>
          <p:cNvSpPr txBox="1">
            <a:spLocks/>
          </p:cNvSpPr>
          <p:nvPr/>
        </p:nvSpPr>
        <p:spPr>
          <a:xfrm>
            <a:off x="571043" y="4419600"/>
            <a:ext cx="8229600" cy="1752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3"/>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4"/>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5"/>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6"/>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7"/>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3520"/>
              </a:lnSpc>
              <a:buClr>
                <a:srgbClr val="008000"/>
              </a:buClr>
              <a:buFont typeface="Arial"/>
              <a:buChar char="•"/>
            </a:pPr>
            <a:r>
              <a:rPr lang="en-US" dirty="0" smtClean="0">
                <a:latin typeface="Times"/>
              </a:rPr>
              <a:t>Consider whether plans attend to each stage of the theory of change (building knowledge, developing skills, supporting implementation).</a:t>
            </a:r>
            <a:endParaRPr lang="en-US" dirty="0">
              <a:latin typeface="Times"/>
            </a:endParaRPr>
          </a:p>
        </p:txBody>
      </p:sp>
      <p:sp>
        <p:nvSpPr>
          <p:cNvPr id="5" name="Content Placeholder 2"/>
          <p:cNvSpPr txBox="1">
            <a:spLocks/>
          </p:cNvSpPr>
          <p:nvPr/>
        </p:nvSpPr>
        <p:spPr>
          <a:xfrm>
            <a:off x="533400" y="3276600"/>
            <a:ext cx="8229600" cy="1143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8"/>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9"/>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10"/>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11"/>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12"/>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3520"/>
              </a:lnSpc>
              <a:buClr>
                <a:srgbClr val="008000"/>
              </a:buClr>
              <a:buFont typeface="Arial"/>
              <a:buChar char="•"/>
            </a:pPr>
            <a:r>
              <a:rPr lang="en-US" dirty="0" smtClean="0">
                <a:latin typeface="Times"/>
              </a:rPr>
              <a:t>In your gallery walk, look for designs you did not use in your own plan.</a:t>
            </a:r>
          </a:p>
        </p:txBody>
      </p:sp>
      <p:pic>
        <p:nvPicPr>
          <p:cNvPr id="11" name="Picture 10" descr="green triangle-3.tif"/>
          <p:cNvPicPr>
            <a:picLocks noChangeAspect="1"/>
          </p:cNvPicPr>
          <p:nvPr/>
        </p:nvPicPr>
        <p:blipFill>
          <a:blip r:embed="rId13"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0" y="914400"/>
            <a:ext cx="533400" cy="807720"/>
          </a:xfrm>
          <a:prstGeom prst="rect">
            <a:avLst/>
          </a:prstGeom>
        </p:spPr>
      </p:pic>
      <p:sp>
        <p:nvSpPr>
          <p:cNvPr id="9" name="TextBox 8"/>
          <p:cNvSpPr txBox="1"/>
          <p:nvPr/>
        </p:nvSpPr>
        <p:spPr>
          <a:xfrm>
            <a:off x="8458200" y="6324600"/>
            <a:ext cx="340658" cy="276999"/>
          </a:xfrm>
          <a:prstGeom prst="rect">
            <a:avLst/>
          </a:prstGeom>
          <a:noFill/>
        </p:spPr>
        <p:txBody>
          <a:bodyPr wrap="none" rtlCol="0">
            <a:spAutoFit/>
          </a:bodyPr>
          <a:lstStyle/>
          <a:p>
            <a:r>
              <a:rPr lang="en-US" sz="1200" dirty="0" smtClean="0"/>
              <a:t>13</a:t>
            </a:r>
            <a:endParaRPr lang="en-US"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smtClean="0">
                <a:solidFill>
                  <a:srgbClr val="0000FF"/>
                </a:solidFill>
                <a:latin typeface="Arial"/>
              </a:rPr>
              <a:t>What did you learn?</a:t>
            </a:r>
            <a:endParaRPr lang="en-US" dirty="0">
              <a:solidFill>
                <a:srgbClr val="0000FF"/>
              </a:solidFill>
              <a:latin typeface="Arial"/>
            </a:endParaRPr>
          </a:p>
        </p:txBody>
      </p:sp>
      <p:sp>
        <p:nvSpPr>
          <p:cNvPr id="3" name="Content Placeholder 2"/>
          <p:cNvSpPr>
            <a:spLocks noGrp="1"/>
          </p:cNvSpPr>
          <p:nvPr>
            <p:ph idx="1"/>
          </p:nvPr>
        </p:nvSpPr>
        <p:spPr>
          <a:xfrm>
            <a:off x="533400" y="1981200"/>
            <a:ext cx="7620000" cy="1066800"/>
          </a:xfrm>
        </p:spPr>
        <p:txBody>
          <a:bodyPr>
            <a:normAutofit/>
          </a:bodyPr>
          <a:lstStyle/>
          <a:p>
            <a:pPr marL="0" indent="0">
              <a:lnSpc>
                <a:spcPts val="3520"/>
              </a:lnSpc>
              <a:spcBef>
                <a:spcPts val="0"/>
              </a:spcBef>
              <a:buNone/>
            </a:pPr>
            <a:r>
              <a:rPr lang="en-US" sz="4800" b="1" dirty="0" smtClean="0">
                <a:solidFill>
                  <a:srgbClr val="0000FF"/>
                </a:solidFill>
                <a:latin typeface="Arial"/>
              </a:rPr>
              <a:t>3 </a:t>
            </a:r>
            <a:r>
              <a:rPr lang="en-US" dirty="0" smtClean="0">
                <a:solidFill>
                  <a:srgbClr val="0000FF"/>
                </a:solidFill>
                <a:latin typeface="Arial"/>
              </a:rPr>
              <a:t>   </a:t>
            </a:r>
            <a:r>
              <a:rPr lang="en-US" dirty="0" smtClean="0">
                <a:latin typeface="Times"/>
              </a:rPr>
              <a:t>Write 3 </a:t>
            </a:r>
            <a:r>
              <a:rPr lang="en-US" dirty="0">
                <a:latin typeface="Times"/>
              </a:rPr>
              <a:t>big ideas that you learned </a:t>
            </a:r>
            <a:r>
              <a:rPr lang="en-US" dirty="0" smtClean="0">
                <a:latin typeface="Times"/>
              </a:rPr>
              <a:t>about              	learning </a:t>
            </a:r>
            <a:r>
              <a:rPr lang="en-US" dirty="0">
                <a:latin typeface="Times"/>
              </a:rPr>
              <a:t>designs</a:t>
            </a:r>
            <a:r>
              <a:rPr lang="en-US" dirty="0" smtClean="0">
                <a:latin typeface="Times"/>
              </a:rPr>
              <a:t>.</a:t>
            </a:r>
          </a:p>
          <a:p>
            <a:pPr marL="0" indent="0">
              <a:buNone/>
            </a:pPr>
            <a:endParaRPr lang="en-US" b="1" dirty="0"/>
          </a:p>
          <a:p>
            <a:pPr marL="0" indent="0">
              <a:buNone/>
            </a:pPr>
            <a:endParaRPr lang="en-US" dirty="0"/>
          </a:p>
        </p:txBody>
      </p:sp>
      <p:sp>
        <p:nvSpPr>
          <p:cNvPr id="4" name="Content Placeholder 2"/>
          <p:cNvSpPr txBox="1">
            <a:spLocks/>
          </p:cNvSpPr>
          <p:nvPr/>
        </p:nvSpPr>
        <p:spPr>
          <a:xfrm>
            <a:off x="533400" y="3352800"/>
            <a:ext cx="7696200" cy="1295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3"/>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4"/>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5"/>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6"/>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7"/>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3520"/>
              </a:lnSpc>
              <a:spcBef>
                <a:spcPts val="0"/>
              </a:spcBef>
              <a:buNone/>
            </a:pPr>
            <a:r>
              <a:rPr lang="en-US" sz="4800" b="1" dirty="0" smtClean="0">
                <a:solidFill>
                  <a:srgbClr val="0000FF"/>
                </a:solidFill>
                <a:latin typeface="Arial"/>
              </a:rPr>
              <a:t>2</a:t>
            </a:r>
            <a:r>
              <a:rPr lang="en-US" b="1" dirty="0" smtClean="0"/>
              <a:t>	</a:t>
            </a:r>
            <a:r>
              <a:rPr lang="en-US" dirty="0" smtClean="0">
                <a:latin typeface="Times"/>
              </a:rPr>
              <a:t>Write 2 points to ponder about how to</a:t>
            </a:r>
          </a:p>
          <a:p>
            <a:pPr marL="0" indent="0">
              <a:lnSpc>
                <a:spcPts val="3520"/>
              </a:lnSpc>
              <a:spcBef>
                <a:spcPts val="0"/>
              </a:spcBef>
              <a:buNone/>
            </a:pPr>
            <a:r>
              <a:rPr lang="en-US" dirty="0">
                <a:latin typeface="Times"/>
              </a:rPr>
              <a:t> </a:t>
            </a:r>
            <a:r>
              <a:rPr lang="en-US" dirty="0" smtClean="0">
                <a:latin typeface="Times"/>
              </a:rPr>
              <a:t>        apply this information to your setting.</a:t>
            </a:r>
          </a:p>
          <a:p>
            <a:pPr marL="0" indent="0">
              <a:buNone/>
            </a:pPr>
            <a:endParaRPr lang="en-US" b="1" dirty="0" smtClean="0"/>
          </a:p>
          <a:p>
            <a:pPr marL="0" indent="0">
              <a:buNone/>
            </a:pPr>
            <a:endParaRPr lang="en-US" dirty="0"/>
          </a:p>
        </p:txBody>
      </p:sp>
      <p:sp>
        <p:nvSpPr>
          <p:cNvPr id="5" name="Content Placeholder 2"/>
          <p:cNvSpPr txBox="1">
            <a:spLocks/>
          </p:cNvSpPr>
          <p:nvPr/>
        </p:nvSpPr>
        <p:spPr>
          <a:xfrm>
            <a:off x="533400" y="4876800"/>
            <a:ext cx="7543800" cy="1447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8"/>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9"/>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10"/>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11"/>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12"/>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3520"/>
              </a:lnSpc>
              <a:spcBef>
                <a:spcPts val="0"/>
              </a:spcBef>
              <a:buNone/>
            </a:pPr>
            <a:r>
              <a:rPr lang="en-US" sz="4800" b="1" dirty="0" smtClean="0">
                <a:solidFill>
                  <a:srgbClr val="0000FF"/>
                </a:solidFill>
                <a:latin typeface="Arial"/>
              </a:rPr>
              <a:t>1</a:t>
            </a:r>
            <a:r>
              <a:rPr lang="en-US" b="1" dirty="0" smtClean="0"/>
              <a:t>	</a:t>
            </a:r>
            <a:r>
              <a:rPr lang="en-US" dirty="0" smtClean="0">
                <a:latin typeface="Times"/>
              </a:rPr>
              <a:t>Write 1 point you don’t want to forget </a:t>
            </a:r>
          </a:p>
          <a:p>
            <a:pPr marL="0" indent="0">
              <a:lnSpc>
                <a:spcPts val="3520"/>
              </a:lnSpc>
              <a:spcBef>
                <a:spcPts val="0"/>
              </a:spcBef>
              <a:buNone/>
            </a:pPr>
            <a:r>
              <a:rPr lang="en-US" dirty="0" smtClean="0">
                <a:latin typeface="Times"/>
              </a:rPr>
              <a:t>         about learning designs.</a:t>
            </a:r>
          </a:p>
          <a:p>
            <a:pPr marL="0" indent="0">
              <a:buNone/>
            </a:pPr>
            <a:endParaRPr lang="en-US" b="1" dirty="0" smtClean="0"/>
          </a:p>
          <a:p>
            <a:pPr marL="0" indent="0">
              <a:buNone/>
            </a:pPr>
            <a:endParaRPr lang="en-US" dirty="0"/>
          </a:p>
        </p:txBody>
      </p:sp>
      <p:pic>
        <p:nvPicPr>
          <p:cNvPr id="11" name="Picture 10" descr="green triangle-3.tif"/>
          <p:cNvPicPr>
            <a:picLocks noChangeAspect="1"/>
          </p:cNvPicPr>
          <p:nvPr/>
        </p:nvPicPr>
        <p:blipFill>
          <a:blip r:embed="rId13"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0" y="1021080"/>
            <a:ext cx="533400" cy="807720"/>
          </a:xfrm>
          <a:prstGeom prst="rect">
            <a:avLst/>
          </a:prstGeom>
        </p:spPr>
      </p:pic>
      <p:sp>
        <p:nvSpPr>
          <p:cNvPr id="9" name="TextBox 8"/>
          <p:cNvSpPr txBox="1"/>
          <p:nvPr/>
        </p:nvSpPr>
        <p:spPr>
          <a:xfrm>
            <a:off x="8458200" y="6324600"/>
            <a:ext cx="340658" cy="276999"/>
          </a:xfrm>
          <a:prstGeom prst="rect">
            <a:avLst/>
          </a:prstGeom>
          <a:noFill/>
        </p:spPr>
        <p:txBody>
          <a:bodyPr wrap="none" rtlCol="0">
            <a:spAutoFit/>
          </a:bodyPr>
          <a:lstStyle/>
          <a:p>
            <a:r>
              <a:rPr lang="en-US" sz="1200" dirty="0" smtClean="0"/>
              <a:t>14</a:t>
            </a:r>
            <a:endParaRPr 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76400"/>
            <a:ext cx="8001000" cy="731838"/>
          </a:xfrm>
        </p:spPr>
        <p:txBody>
          <a:bodyPr/>
          <a:lstStyle/>
          <a:p>
            <a:pPr>
              <a:buNone/>
            </a:pPr>
            <a:r>
              <a:rPr lang="en-US" dirty="0">
                <a:solidFill>
                  <a:srgbClr val="0000FF"/>
                </a:solidFill>
                <a:latin typeface="Arial"/>
              </a:rPr>
              <a:t>Learners will be able </a:t>
            </a:r>
            <a:r>
              <a:rPr lang="en-US" dirty="0" smtClean="0">
                <a:solidFill>
                  <a:srgbClr val="0000FF"/>
                </a:solidFill>
                <a:latin typeface="Arial"/>
              </a:rPr>
              <a:t>to …</a:t>
            </a:r>
          </a:p>
          <a:p>
            <a:pPr marL="0" indent="0">
              <a:buNone/>
            </a:pPr>
            <a:endParaRPr lang="en-US" dirty="0"/>
          </a:p>
        </p:txBody>
      </p:sp>
      <p:sp>
        <p:nvSpPr>
          <p:cNvPr id="4" name="Content Placeholder 2"/>
          <p:cNvSpPr txBox="1">
            <a:spLocks/>
          </p:cNvSpPr>
          <p:nvPr/>
        </p:nvSpPr>
        <p:spPr>
          <a:xfrm>
            <a:off x="533400" y="2438400"/>
            <a:ext cx="8001000" cy="1295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3"/>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4"/>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5"/>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6"/>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7"/>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3520"/>
              </a:lnSpc>
              <a:spcBef>
                <a:spcPts val="0"/>
              </a:spcBef>
              <a:buClr>
                <a:srgbClr val="008000"/>
              </a:buClr>
              <a:buFont typeface="Arial"/>
              <a:buChar char="•"/>
            </a:pPr>
            <a:r>
              <a:rPr lang="en-US" dirty="0" smtClean="0">
                <a:latin typeface="Times"/>
              </a:rPr>
              <a:t>Provide a rationale for using multiple learning designs.</a:t>
            </a:r>
          </a:p>
          <a:p>
            <a:endParaRPr lang="en-US" dirty="0"/>
          </a:p>
        </p:txBody>
      </p:sp>
      <p:sp>
        <p:nvSpPr>
          <p:cNvPr id="5" name="Content Placeholder 2"/>
          <p:cNvSpPr txBox="1">
            <a:spLocks/>
          </p:cNvSpPr>
          <p:nvPr/>
        </p:nvSpPr>
        <p:spPr>
          <a:xfrm>
            <a:off x="533400" y="5105400"/>
            <a:ext cx="8001000" cy="1524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8"/>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9"/>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10"/>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11"/>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12"/>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3520"/>
              </a:lnSpc>
              <a:spcBef>
                <a:spcPts val="0"/>
              </a:spcBef>
              <a:buClr>
                <a:srgbClr val="008000"/>
              </a:buClr>
              <a:buFont typeface="Arial"/>
              <a:buChar char="•"/>
            </a:pPr>
            <a:r>
              <a:rPr lang="en-US" dirty="0" smtClean="0">
                <a:latin typeface="Times"/>
              </a:rPr>
              <a:t>Draft a professional learning plan using a variety of learning designs.</a:t>
            </a:r>
          </a:p>
          <a:p>
            <a:endParaRPr lang="en-US" dirty="0"/>
          </a:p>
        </p:txBody>
      </p:sp>
      <p:sp>
        <p:nvSpPr>
          <p:cNvPr id="6" name="Content Placeholder 2"/>
          <p:cNvSpPr txBox="1">
            <a:spLocks/>
          </p:cNvSpPr>
          <p:nvPr/>
        </p:nvSpPr>
        <p:spPr>
          <a:xfrm>
            <a:off x="533400" y="3581400"/>
            <a:ext cx="8001000" cy="160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13"/>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14"/>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15"/>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16"/>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17"/>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3520"/>
              </a:lnSpc>
              <a:spcBef>
                <a:spcPts val="0"/>
              </a:spcBef>
              <a:buClr>
                <a:srgbClr val="008000"/>
              </a:buClr>
              <a:buFont typeface="Arial"/>
              <a:buChar char="•"/>
            </a:pPr>
            <a:r>
              <a:rPr lang="en-US" dirty="0" smtClean="0">
                <a:latin typeface="Times"/>
              </a:rPr>
              <a:t>Identify at least five to seven learning designs appropriate for one of their professional learning goals.</a:t>
            </a:r>
          </a:p>
        </p:txBody>
      </p:sp>
      <p:sp>
        <p:nvSpPr>
          <p:cNvPr id="2" name="Title 1"/>
          <p:cNvSpPr>
            <a:spLocks noGrp="1"/>
          </p:cNvSpPr>
          <p:nvPr>
            <p:ph type="title"/>
          </p:nvPr>
        </p:nvSpPr>
        <p:spPr>
          <a:xfrm>
            <a:off x="533400" y="685800"/>
            <a:ext cx="8229600" cy="1143000"/>
          </a:xfrm>
        </p:spPr>
        <p:txBody>
          <a:bodyPr/>
          <a:lstStyle/>
          <a:p>
            <a:r>
              <a:rPr lang="en-US" dirty="0" smtClean="0">
                <a:solidFill>
                  <a:srgbClr val="0000FF"/>
                </a:solidFill>
                <a:latin typeface="Arial"/>
              </a:rPr>
              <a:t>Learning objectives</a:t>
            </a:r>
            <a:endParaRPr lang="en-US" dirty="0">
              <a:solidFill>
                <a:srgbClr val="0000FF"/>
              </a:solidFill>
              <a:latin typeface="Arial"/>
            </a:endParaRPr>
          </a:p>
        </p:txBody>
      </p:sp>
      <p:pic>
        <p:nvPicPr>
          <p:cNvPr id="11" name="Picture 10" descr="green triangle-3.tif"/>
          <p:cNvPicPr>
            <a:picLocks noChangeAspect="1"/>
          </p:cNvPicPr>
          <p:nvPr/>
        </p:nvPicPr>
        <p:blipFill>
          <a:blip r:embed="rId18"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0" y="838200"/>
            <a:ext cx="533400" cy="807720"/>
          </a:xfrm>
          <a:prstGeom prst="rect">
            <a:avLst/>
          </a:prstGeom>
        </p:spPr>
      </p:pic>
      <p:sp>
        <p:nvSpPr>
          <p:cNvPr id="10" name="TextBox 9"/>
          <p:cNvSpPr txBox="1"/>
          <p:nvPr/>
        </p:nvSpPr>
        <p:spPr>
          <a:xfrm>
            <a:off x="8458200" y="6324600"/>
            <a:ext cx="262662" cy="276999"/>
          </a:xfrm>
          <a:prstGeom prst="rect">
            <a:avLst/>
          </a:prstGeom>
          <a:noFill/>
        </p:spPr>
        <p:txBody>
          <a:bodyPr wrap="none" rtlCol="0">
            <a:spAutoFit/>
          </a:bodyPr>
          <a:lstStyle/>
          <a:p>
            <a:r>
              <a:rPr lang="en-US" sz="1200" dirty="0" smtClean="0"/>
              <a:t>2</a:t>
            </a: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ppt_x</p:attrName>
                                        </p:attrNameLst>
                                      </p:cBhvr>
                                      <p:tavLst>
                                        <p:tav tm="0">
                                          <p:val>
                                            <p:strVal val="#ppt_x+#ppt_w*1.125000"/>
                                          </p:val>
                                        </p:tav>
                                        <p:tav tm="100000">
                                          <p:val>
                                            <p:strVal val="#ppt_x"/>
                                          </p:val>
                                        </p:tav>
                                      </p:tavLst>
                                    </p:anim>
                                    <p:animEffect transition="in" filter="wipe(left)">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p:tgtEl>
                                          <p:spTgt spid="6"/>
                                        </p:tgtEl>
                                        <p:attrNameLst>
                                          <p:attrName>ppt_x</p:attrName>
                                        </p:attrNameLst>
                                      </p:cBhvr>
                                      <p:tavLst>
                                        <p:tav tm="0">
                                          <p:val>
                                            <p:strVal val="#ppt_x+#ppt_w*1.125000"/>
                                          </p:val>
                                        </p:tav>
                                        <p:tav tm="100000">
                                          <p:val>
                                            <p:strVal val="#ppt_x"/>
                                          </p:val>
                                        </p:tav>
                                      </p:tavLst>
                                    </p:anim>
                                    <p:animEffect transition="in" filter="wipe(left)">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2"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ppt_x</p:attrName>
                                        </p:attrNameLst>
                                      </p:cBhvr>
                                      <p:tavLst>
                                        <p:tav tm="0">
                                          <p:val>
                                            <p:strVal val="#ppt_x+#ppt_w*1.125000"/>
                                          </p:val>
                                        </p:tav>
                                        <p:tav tm="100000">
                                          <p:val>
                                            <p:strVal val="#ppt_x"/>
                                          </p:val>
                                        </p:tav>
                                      </p:tavLst>
                                    </p:anim>
                                    <p:animEffect transition="in" filter="wipe(left)">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10231" y="883920"/>
            <a:ext cx="8229600" cy="868680"/>
          </a:xfrm>
        </p:spPr>
        <p:txBody>
          <a:bodyPr>
            <a:noAutofit/>
          </a:bodyPr>
          <a:lstStyle/>
          <a:p>
            <a:r>
              <a:rPr lang="en-US" dirty="0" smtClean="0">
                <a:solidFill>
                  <a:srgbClr val="0000FF"/>
                </a:solidFill>
                <a:latin typeface="Arial"/>
              </a:rPr>
              <a:t>Agenda</a:t>
            </a:r>
            <a:endParaRPr lang="en-US" dirty="0">
              <a:solidFill>
                <a:srgbClr val="0000FF"/>
              </a:solidFill>
              <a:latin typeface="Arial"/>
            </a:endParaRPr>
          </a:p>
        </p:txBody>
      </p:sp>
      <p:pic>
        <p:nvPicPr>
          <p:cNvPr id="7" name="Picture 6" descr="green triangle-3.tif"/>
          <p:cNvPicPr>
            <a:picLocks noChangeAspect="1"/>
          </p:cNvPicPr>
          <p:nvPr/>
        </p:nvPicPr>
        <p:blipFill>
          <a:blip r:embed="rId3"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0" y="944880"/>
            <a:ext cx="533400" cy="807720"/>
          </a:xfrm>
          <a:prstGeom prst="rect">
            <a:avLst/>
          </a:prstGeom>
        </p:spPr>
      </p:pic>
      <p:sp>
        <p:nvSpPr>
          <p:cNvPr id="8" name="TextBox 7"/>
          <p:cNvSpPr txBox="1"/>
          <p:nvPr/>
        </p:nvSpPr>
        <p:spPr>
          <a:xfrm>
            <a:off x="8458200" y="6324600"/>
            <a:ext cx="275661" cy="307777"/>
          </a:xfrm>
          <a:prstGeom prst="rect">
            <a:avLst/>
          </a:prstGeom>
          <a:noFill/>
        </p:spPr>
        <p:txBody>
          <a:bodyPr wrap="none" rtlCol="0">
            <a:spAutoFit/>
          </a:bodyPr>
          <a:lstStyle/>
          <a:p>
            <a:r>
              <a:rPr lang="en-US" sz="1400" dirty="0" smtClean="0"/>
              <a:t>3</a:t>
            </a:r>
            <a:endParaRPr lang="en-US" sz="1400" dirty="0"/>
          </a:p>
        </p:txBody>
      </p:sp>
      <p:pic>
        <p:nvPicPr>
          <p:cNvPr id="3" name="Picture 2" descr="2 Killion Common Core Unit 3 AGENDA.pdf"/>
          <p:cNvPicPr>
            <a:picLocks noChangeAspect="1"/>
          </p:cNvPicPr>
          <p:nvPr/>
        </p:nvPicPr>
        <p:blipFill rotWithShape="1">
          <a:blip r:embed="rId4">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t="22223" b="22715"/>
          <a:stretch/>
        </p:blipFill>
        <p:spPr>
          <a:xfrm>
            <a:off x="1905000" y="990600"/>
            <a:ext cx="7929415" cy="5650211"/>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lstStyle/>
          <a:p>
            <a:r>
              <a:rPr lang="en-US" dirty="0" smtClean="0">
                <a:solidFill>
                  <a:srgbClr val="0000FF"/>
                </a:solidFill>
                <a:latin typeface="Arial"/>
              </a:rPr>
              <a:t>Agreements</a:t>
            </a:r>
            <a:endParaRPr lang="en-US" dirty="0">
              <a:solidFill>
                <a:srgbClr val="0000FF"/>
              </a:solidFill>
              <a:latin typeface="Arial"/>
            </a:endParaRPr>
          </a:p>
        </p:txBody>
      </p:sp>
      <p:sp>
        <p:nvSpPr>
          <p:cNvPr id="3" name="Content Placeholder 2"/>
          <p:cNvSpPr>
            <a:spLocks noGrp="1"/>
          </p:cNvSpPr>
          <p:nvPr>
            <p:ph idx="1"/>
          </p:nvPr>
        </p:nvSpPr>
        <p:spPr>
          <a:xfrm>
            <a:off x="533400" y="1905000"/>
            <a:ext cx="8229600" cy="685800"/>
          </a:xfrm>
        </p:spPr>
        <p:txBody>
          <a:bodyPr/>
          <a:lstStyle/>
          <a:p>
            <a:pPr lvl="0">
              <a:buClr>
                <a:srgbClr val="008000"/>
              </a:buClr>
              <a:buFont typeface="Arial"/>
              <a:buChar char="•"/>
            </a:pPr>
            <a:r>
              <a:rPr lang="en-US" dirty="0">
                <a:latin typeface="Times"/>
              </a:rPr>
              <a:t>Be open to learning new </a:t>
            </a:r>
            <a:r>
              <a:rPr lang="en-US" dirty="0" smtClean="0">
                <a:latin typeface="Times"/>
              </a:rPr>
              <a:t>strategies.</a:t>
            </a:r>
          </a:p>
        </p:txBody>
      </p:sp>
      <p:sp>
        <p:nvSpPr>
          <p:cNvPr id="5" name="Content Placeholder 2"/>
          <p:cNvSpPr txBox="1">
            <a:spLocks/>
          </p:cNvSpPr>
          <p:nvPr/>
        </p:nvSpPr>
        <p:spPr>
          <a:xfrm>
            <a:off x="533400" y="4953000"/>
            <a:ext cx="8001000" cy="1371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3"/>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4"/>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5"/>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6"/>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7"/>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3520"/>
              </a:lnSpc>
              <a:spcBef>
                <a:spcPts val="0"/>
              </a:spcBef>
              <a:buClr>
                <a:srgbClr val="008000"/>
              </a:buClr>
              <a:buFont typeface="Arial"/>
              <a:buChar char="•"/>
            </a:pPr>
            <a:r>
              <a:rPr lang="en-US" dirty="0" smtClean="0">
                <a:latin typeface="Times"/>
              </a:rPr>
              <a:t>Think about how you might use these resources to develop professional learning. </a:t>
            </a:r>
          </a:p>
          <a:p>
            <a:endParaRPr lang="en-US" dirty="0"/>
          </a:p>
        </p:txBody>
      </p:sp>
      <p:sp>
        <p:nvSpPr>
          <p:cNvPr id="6" name="Content Placeholder 2"/>
          <p:cNvSpPr txBox="1">
            <a:spLocks/>
          </p:cNvSpPr>
          <p:nvPr/>
        </p:nvSpPr>
        <p:spPr>
          <a:xfrm>
            <a:off x="533400" y="3429000"/>
            <a:ext cx="8229600" cy="762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8"/>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9"/>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10"/>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11"/>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12"/>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008000"/>
              </a:buClr>
              <a:buFont typeface="Arial"/>
              <a:buChar char="•"/>
            </a:pPr>
            <a:r>
              <a:rPr lang="en-US" dirty="0" smtClean="0">
                <a:latin typeface="Times"/>
              </a:rPr>
              <a:t>Take responsibility for your own learning. </a:t>
            </a:r>
          </a:p>
          <a:p>
            <a:pPr>
              <a:buClr>
                <a:schemeClr val="accent3">
                  <a:lumMod val="60000"/>
                  <a:lumOff val="40000"/>
                </a:schemeClr>
              </a:buClr>
              <a:buFont typeface="Arial"/>
              <a:buChar char="•"/>
            </a:pPr>
            <a:endParaRPr lang="en-US" dirty="0"/>
          </a:p>
        </p:txBody>
      </p:sp>
      <p:sp>
        <p:nvSpPr>
          <p:cNvPr id="7" name="Content Placeholder 2"/>
          <p:cNvSpPr txBox="1">
            <a:spLocks/>
          </p:cNvSpPr>
          <p:nvPr/>
        </p:nvSpPr>
        <p:spPr>
          <a:xfrm>
            <a:off x="533400" y="2667000"/>
            <a:ext cx="8229600"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13"/>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14"/>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15"/>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16"/>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17"/>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008000"/>
              </a:buClr>
              <a:buFont typeface="Arial"/>
              <a:buChar char="•"/>
            </a:pPr>
            <a:r>
              <a:rPr lang="en-US" dirty="0" smtClean="0">
                <a:latin typeface="Times"/>
              </a:rPr>
              <a:t>Participate actively.</a:t>
            </a:r>
          </a:p>
          <a:p>
            <a:pPr>
              <a:buClr>
                <a:schemeClr val="accent3">
                  <a:lumMod val="60000"/>
                  <a:lumOff val="40000"/>
                </a:schemeClr>
              </a:buClr>
              <a:buFont typeface="Arial"/>
              <a:buChar char="•"/>
            </a:pPr>
            <a:endParaRPr lang="en-US" dirty="0"/>
          </a:p>
        </p:txBody>
      </p:sp>
      <p:sp>
        <p:nvSpPr>
          <p:cNvPr id="8" name="Content Placeholder 2"/>
          <p:cNvSpPr txBox="1">
            <a:spLocks/>
          </p:cNvSpPr>
          <p:nvPr/>
        </p:nvSpPr>
        <p:spPr>
          <a:xfrm>
            <a:off x="533400" y="4191000"/>
            <a:ext cx="8229600" cy="5334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SzPct val="100000"/>
              <a:buFontTx/>
              <a:buBlip>
                <a:blip r:embed="rId18"/>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19"/>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20"/>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21"/>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22"/>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008000"/>
              </a:buClr>
              <a:buFont typeface="Arial"/>
              <a:buChar char="•"/>
            </a:pPr>
            <a:r>
              <a:rPr lang="en-US" dirty="0" smtClean="0">
                <a:latin typeface="Times"/>
              </a:rPr>
              <a:t>Honor your colleagues’ learning needs.</a:t>
            </a:r>
          </a:p>
          <a:p>
            <a:pPr marL="0" indent="0">
              <a:buClr>
                <a:schemeClr val="accent3">
                  <a:lumMod val="60000"/>
                  <a:lumOff val="40000"/>
                </a:schemeClr>
              </a:buClr>
              <a:buNone/>
            </a:pPr>
            <a:endParaRPr lang="en-US" dirty="0"/>
          </a:p>
        </p:txBody>
      </p:sp>
      <p:pic>
        <p:nvPicPr>
          <p:cNvPr id="14" name="Picture 13" descr="green triangle-3.tif"/>
          <p:cNvPicPr>
            <a:picLocks noChangeAspect="1"/>
          </p:cNvPicPr>
          <p:nvPr/>
        </p:nvPicPr>
        <p:blipFill>
          <a:blip r:embed="rId23"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0" y="914400"/>
            <a:ext cx="533400" cy="807720"/>
          </a:xfrm>
          <a:prstGeom prst="rect">
            <a:avLst/>
          </a:prstGeom>
        </p:spPr>
      </p:pic>
      <p:sp>
        <p:nvSpPr>
          <p:cNvPr id="11" name="TextBox 10"/>
          <p:cNvSpPr txBox="1"/>
          <p:nvPr/>
        </p:nvSpPr>
        <p:spPr>
          <a:xfrm>
            <a:off x="8458200" y="6400800"/>
            <a:ext cx="262662" cy="276999"/>
          </a:xfrm>
          <a:prstGeom prst="rect">
            <a:avLst/>
          </a:prstGeom>
          <a:noFill/>
        </p:spPr>
        <p:txBody>
          <a:bodyPr wrap="none" rtlCol="0">
            <a:spAutoFit/>
          </a:bodyPr>
          <a:lstStyle/>
          <a:p>
            <a:r>
              <a:rPr lang="en-US" sz="1200" dirty="0" smtClean="0"/>
              <a:t>4</a:t>
            </a: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p:tgtEl>
                                          <p:spTgt spid="7"/>
                                        </p:tgtEl>
                                        <p:attrNameLst>
                                          <p:attrName>ppt_y</p:attrName>
                                        </p:attrNameLst>
                                      </p:cBhvr>
                                      <p:tavLst>
                                        <p:tav tm="0">
                                          <p:val>
                                            <p:strVal val="#ppt_y+#ppt_h*1.125000"/>
                                          </p:val>
                                        </p:tav>
                                        <p:tav tm="100000">
                                          <p:val>
                                            <p:strVal val="#ppt_y"/>
                                          </p:val>
                                        </p:tav>
                                      </p:tavLst>
                                    </p:anim>
                                    <p:animEffect transition="in" filter="wipe(up)">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p:tgtEl>
                                          <p:spTgt spid="6"/>
                                        </p:tgtEl>
                                        <p:attrNameLst>
                                          <p:attrName>ppt_y</p:attrName>
                                        </p:attrNameLst>
                                      </p:cBhvr>
                                      <p:tavLst>
                                        <p:tav tm="0">
                                          <p:val>
                                            <p:strVal val="#ppt_y+#ppt_h*1.125000"/>
                                          </p:val>
                                        </p:tav>
                                        <p:tav tm="100000">
                                          <p:val>
                                            <p:strVal val="#ppt_y"/>
                                          </p:val>
                                        </p:tav>
                                      </p:tavLst>
                                    </p:anim>
                                    <p:animEffect transition="in" filter="wipe(up)">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p:tgtEl>
                                          <p:spTgt spid="8"/>
                                        </p:tgtEl>
                                        <p:attrNameLst>
                                          <p:attrName>ppt_y</p:attrName>
                                        </p:attrNameLst>
                                      </p:cBhvr>
                                      <p:tavLst>
                                        <p:tav tm="0">
                                          <p:val>
                                            <p:strVal val="#ppt_y+#ppt_h*1.125000"/>
                                          </p:val>
                                        </p:tav>
                                        <p:tav tm="100000">
                                          <p:val>
                                            <p:strVal val="#ppt_y"/>
                                          </p:val>
                                        </p:tav>
                                      </p:tavLst>
                                    </p:anim>
                                    <p:animEffect transition="in" filter="wipe(up)">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p:tgtEl>
                                          <p:spTgt spid="5"/>
                                        </p:tgtEl>
                                        <p:attrNameLst>
                                          <p:attrName>ppt_y</p:attrName>
                                        </p:attrNameLst>
                                      </p:cBhvr>
                                      <p:tavLst>
                                        <p:tav tm="0">
                                          <p:val>
                                            <p:strVal val="#ppt_y+#ppt_h*1.125000"/>
                                          </p:val>
                                        </p:tav>
                                        <p:tav tm="100000">
                                          <p:val>
                                            <p:strVal val="#ppt_y"/>
                                          </p:val>
                                        </p:tav>
                                      </p:tavLst>
                                    </p:anim>
                                    <p:animEffect transition="in" filter="wipe(up)">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8"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lstStyle/>
          <a:p>
            <a:r>
              <a:rPr lang="en-US" dirty="0" smtClean="0">
                <a:solidFill>
                  <a:srgbClr val="0000FF"/>
                </a:solidFill>
                <a:latin typeface="Arial"/>
              </a:rPr>
              <a:t>Self-assessment</a:t>
            </a:r>
            <a:endParaRPr lang="en-US" dirty="0">
              <a:solidFill>
                <a:srgbClr val="0000FF"/>
              </a:solidFill>
              <a:latin typeface="Arial"/>
            </a:endParaRPr>
          </a:p>
        </p:txBody>
      </p:sp>
      <p:sp>
        <p:nvSpPr>
          <p:cNvPr id="3" name="Content Placeholder 2"/>
          <p:cNvSpPr>
            <a:spLocks noGrp="1"/>
          </p:cNvSpPr>
          <p:nvPr>
            <p:ph idx="1"/>
          </p:nvPr>
        </p:nvSpPr>
        <p:spPr>
          <a:xfrm>
            <a:off x="533400" y="1884821"/>
            <a:ext cx="8229600" cy="990600"/>
          </a:xfrm>
        </p:spPr>
        <p:txBody>
          <a:bodyPr/>
          <a:lstStyle/>
          <a:p>
            <a:pPr marL="114300" indent="-457200">
              <a:buClr>
                <a:srgbClr val="008000"/>
              </a:buClr>
              <a:buFont typeface="Arial"/>
              <a:buChar char="•"/>
            </a:pPr>
            <a:r>
              <a:rPr lang="en-US" dirty="0" smtClean="0">
                <a:latin typeface="Times"/>
              </a:rPr>
              <a:t>Complete the self-assessment independently.</a:t>
            </a:r>
          </a:p>
        </p:txBody>
      </p:sp>
      <p:sp>
        <p:nvSpPr>
          <p:cNvPr id="4" name="Content Placeholder 2"/>
          <p:cNvSpPr txBox="1">
            <a:spLocks/>
          </p:cNvSpPr>
          <p:nvPr/>
        </p:nvSpPr>
        <p:spPr>
          <a:xfrm>
            <a:off x="533400" y="3408821"/>
            <a:ext cx="8229600" cy="85837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3"/>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4"/>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5"/>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6"/>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7"/>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indent="-457200">
              <a:lnSpc>
                <a:spcPts val="3520"/>
              </a:lnSpc>
              <a:spcBef>
                <a:spcPts val="0"/>
              </a:spcBef>
              <a:buClr>
                <a:srgbClr val="008000"/>
              </a:buClr>
              <a:buFont typeface="Arial"/>
              <a:buChar char="•"/>
            </a:pPr>
            <a:r>
              <a:rPr lang="en-US" dirty="0" smtClean="0">
                <a:latin typeface="Times"/>
              </a:rPr>
              <a:t>Discuss your results with your partner.</a:t>
            </a:r>
            <a:endParaRPr lang="en-US" dirty="0">
              <a:latin typeface="Times"/>
            </a:endParaRPr>
          </a:p>
        </p:txBody>
      </p:sp>
      <p:sp>
        <p:nvSpPr>
          <p:cNvPr id="6" name="Content Placeholder 2"/>
          <p:cNvSpPr txBox="1">
            <a:spLocks/>
          </p:cNvSpPr>
          <p:nvPr/>
        </p:nvSpPr>
        <p:spPr>
          <a:xfrm>
            <a:off x="533400" y="2590800"/>
            <a:ext cx="8229600" cy="914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8"/>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9"/>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10"/>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11"/>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12"/>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008000"/>
              </a:buClr>
              <a:buFont typeface="Arial"/>
              <a:buChar char="•"/>
            </a:pPr>
            <a:r>
              <a:rPr lang="en-US" dirty="0" smtClean="0">
                <a:latin typeface="Times"/>
              </a:rPr>
              <a:t> Pair off at your table.</a:t>
            </a:r>
          </a:p>
        </p:txBody>
      </p:sp>
      <p:pic>
        <p:nvPicPr>
          <p:cNvPr id="13" name="Picture 12" descr="green triangle-3.tif"/>
          <p:cNvPicPr>
            <a:picLocks noChangeAspect="1"/>
          </p:cNvPicPr>
          <p:nvPr/>
        </p:nvPicPr>
        <p:blipFill>
          <a:blip r:embed="rId13"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0" y="914400"/>
            <a:ext cx="533400" cy="807720"/>
          </a:xfrm>
          <a:prstGeom prst="rect">
            <a:avLst/>
          </a:prstGeom>
        </p:spPr>
      </p:pic>
      <p:sp>
        <p:nvSpPr>
          <p:cNvPr id="12" name="Rectangle 11"/>
          <p:cNvSpPr/>
          <p:nvPr/>
        </p:nvSpPr>
        <p:spPr>
          <a:xfrm>
            <a:off x="501243" y="4197797"/>
            <a:ext cx="7772401" cy="1489724"/>
          </a:xfrm>
          <a:prstGeom prst="rect">
            <a:avLst/>
          </a:prstGeom>
        </p:spPr>
        <p:txBody>
          <a:bodyPr wrap="square">
            <a:spAutoFit/>
          </a:bodyPr>
          <a:lstStyle/>
          <a:p>
            <a:pPr marL="457200" indent="-457200">
              <a:lnSpc>
                <a:spcPts val="3520"/>
              </a:lnSpc>
              <a:buClr>
                <a:srgbClr val="008000"/>
              </a:buClr>
              <a:buFont typeface="Arial"/>
              <a:buChar char="•"/>
            </a:pPr>
            <a:r>
              <a:rPr lang="en-US" sz="3200" dirty="0" smtClean="0">
                <a:latin typeface="Times"/>
              </a:rPr>
              <a:t>Formulate a summary statement about your collaborative professional learning in your school or district based on your results.</a:t>
            </a:r>
            <a:endParaRPr lang="en-US" sz="3200" dirty="0">
              <a:latin typeface="Times"/>
            </a:endParaRPr>
          </a:p>
        </p:txBody>
      </p:sp>
      <p:sp>
        <p:nvSpPr>
          <p:cNvPr id="15" name="TextBox 14"/>
          <p:cNvSpPr txBox="1"/>
          <p:nvPr/>
        </p:nvSpPr>
        <p:spPr>
          <a:xfrm>
            <a:off x="8458200" y="6400800"/>
            <a:ext cx="262662" cy="276999"/>
          </a:xfrm>
          <a:prstGeom prst="rect">
            <a:avLst/>
          </a:prstGeom>
          <a:noFill/>
        </p:spPr>
        <p:txBody>
          <a:bodyPr wrap="none" rtlCol="0">
            <a:spAutoFit/>
          </a:bodyPr>
          <a:lstStyle/>
          <a:p>
            <a:r>
              <a:rPr lang="en-US" sz="1200" dirty="0"/>
              <a:t>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8229600" cy="1143000"/>
          </a:xfrm>
        </p:spPr>
        <p:txBody>
          <a:bodyPr/>
          <a:lstStyle/>
          <a:p>
            <a:r>
              <a:rPr lang="en-US" dirty="0" smtClean="0">
                <a:solidFill>
                  <a:srgbClr val="0000FF"/>
                </a:solidFill>
                <a:latin typeface="Arial"/>
              </a:rPr>
              <a:t>Multiple designs</a:t>
            </a:r>
            <a:endParaRPr lang="en-US" dirty="0">
              <a:solidFill>
                <a:srgbClr val="0000FF"/>
              </a:solidFill>
              <a:latin typeface="Arial"/>
            </a:endParaRPr>
          </a:p>
        </p:txBody>
      </p:sp>
      <p:sp>
        <p:nvSpPr>
          <p:cNvPr id="5" name="TextBox 4"/>
          <p:cNvSpPr txBox="1"/>
          <p:nvPr/>
        </p:nvSpPr>
        <p:spPr>
          <a:xfrm>
            <a:off x="533400" y="3799582"/>
            <a:ext cx="8839200" cy="1015663"/>
          </a:xfrm>
          <a:prstGeom prst="rect">
            <a:avLst/>
          </a:prstGeom>
          <a:noFill/>
        </p:spPr>
        <p:txBody>
          <a:bodyPr wrap="square" rtlCol="0">
            <a:spAutoFit/>
          </a:bodyPr>
          <a:lstStyle/>
          <a:p>
            <a:r>
              <a:rPr lang="en-US" sz="3000" dirty="0" smtClean="0">
                <a:latin typeface="Times"/>
              </a:rPr>
              <a:t>What learning designs have you found effective </a:t>
            </a:r>
          </a:p>
          <a:p>
            <a:r>
              <a:rPr lang="en-US" sz="3000" dirty="0" smtClean="0">
                <a:latin typeface="Times"/>
              </a:rPr>
              <a:t>for:</a:t>
            </a:r>
          </a:p>
        </p:txBody>
      </p:sp>
      <p:sp>
        <p:nvSpPr>
          <p:cNvPr id="6" name="TextBox 5"/>
          <p:cNvSpPr txBox="1"/>
          <p:nvPr/>
        </p:nvSpPr>
        <p:spPr>
          <a:xfrm>
            <a:off x="533400" y="4724400"/>
            <a:ext cx="7315200" cy="553998"/>
          </a:xfrm>
          <a:prstGeom prst="rect">
            <a:avLst/>
          </a:prstGeom>
          <a:noFill/>
        </p:spPr>
        <p:txBody>
          <a:bodyPr wrap="square" rtlCol="0">
            <a:spAutoFit/>
          </a:bodyPr>
          <a:lstStyle/>
          <a:p>
            <a:pPr marL="457200" indent="-457200">
              <a:buClr>
                <a:srgbClr val="008000"/>
              </a:buClr>
              <a:buSzPct val="100000"/>
              <a:buFont typeface="Arial"/>
              <a:buChar char="•"/>
            </a:pPr>
            <a:r>
              <a:rPr lang="en-US" sz="3000" dirty="0" smtClean="0">
                <a:latin typeface="Times"/>
              </a:rPr>
              <a:t>Building knowledge?</a:t>
            </a:r>
          </a:p>
        </p:txBody>
      </p:sp>
      <p:sp>
        <p:nvSpPr>
          <p:cNvPr id="7" name="TextBox 6"/>
          <p:cNvSpPr txBox="1"/>
          <p:nvPr/>
        </p:nvSpPr>
        <p:spPr>
          <a:xfrm>
            <a:off x="533400" y="5694402"/>
            <a:ext cx="7315200" cy="553998"/>
          </a:xfrm>
          <a:prstGeom prst="rect">
            <a:avLst/>
          </a:prstGeom>
          <a:noFill/>
        </p:spPr>
        <p:txBody>
          <a:bodyPr wrap="square" rtlCol="0">
            <a:spAutoFit/>
          </a:bodyPr>
          <a:lstStyle/>
          <a:p>
            <a:pPr marL="457200" indent="-457200">
              <a:buClr>
                <a:srgbClr val="008000"/>
              </a:buClr>
              <a:buSzPct val="100000"/>
              <a:buFont typeface="Arial"/>
              <a:buChar char="•"/>
            </a:pPr>
            <a:r>
              <a:rPr lang="en-US" sz="3000" dirty="0" smtClean="0">
                <a:latin typeface="Times"/>
              </a:rPr>
              <a:t>Supporting implementation?</a:t>
            </a:r>
            <a:endParaRPr lang="en-US" sz="3000" dirty="0">
              <a:latin typeface="Times"/>
            </a:endParaRPr>
          </a:p>
        </p:txBody>
      </p:sp>
      <p:sp>
        <p:nvSpPr>
          <p:cNvPr id="8" name="TextBox 7"/>
          <p:cNvSpPr txBox="1"/>
          <p:nvPr/>
        </p:nvSpPr>
        <p:spPr>
          <a:xfrm>
            <a:off x="533400" y="5206424"/>
            <a:ext cx="7315200" cy="553998"/>
          </a:xfrm>
          <a:prstGeom prst="rect">
            <a:avLst/>
          </a:prstGeom>
          <a:noFill/>
        </p:spPr>
        <p:txBody>
          <a:bodyPr wrap="square" rtlCol="0">
            <a:spAutoFit/>
          </a:bodyPr>
          <a:lstStyle/>
          <a:p>
            <a:pPr marL="457200" indent="-457200">
              <a:buClr>
                <a:srgbClr val="008000"/>
              </a:buClr>
              <a:buSzPct val="100000"/>
              <a:buFont typeface="Arial"/>
              <a:buChar char="•"/>
            </a:pPr>
            <a:r>
              <a:rPr lang="en-US" sz="3000" dirty="0" smtClean="0">
                <a:latin typeface="Times"/>
              </a:rPr>
              <a:t>Developing skills?</a:t>
            </a:r>
          </a:p>
        </p:txBody>
      </p:sp>
      <p:pic>
        <p:nvPicPr>
          <p:cNvPr id="14" name="Picture 13" descr="green triangle-3.tif"/>
          <p:cNvPicPr>
            <a:picLocks noChangeAspect="1"/>
          </p:cNvPicPr>
          <p:nvPr/>
        </p:nvPicPr>
        <p:blipFill>
          <a:blip r:embed="rId3"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0" y="838200"/>
            <a:ext cx="533400" cy="807720"/>
          </a:xfrm>
          <a:prstGeom prst="rect">
            <a:avLst/>
          </a:prstGeom>
        </p:spPr>
      </p:pic>
      <p:sp>
        <p:nvSpPr>
          <p:cNvPr id="13" name="TextBox 12"/>
          <p:cNvSpPr txBox="1"/>
          <p:nvPr/>
        </p:nvSpPr>
        <p:spPr>
          <a:xfrm>
            <a:off x="8458200" y="6324600"/>
            <a:ext cx="288661" cy="338554"/>
          </a:xfrm>
          <a:prstGeom prst="rect">
            <a:avLst/>
          </a:prstGeom>
          <a:noFill/>
        </p:spPr>
        <p:txBody>
          <a:bodyPr wrap="none" rtlCol="0">
            <a:spAutoFit/>
          </a:bodyPr>
          <a:lstStyle/>
          <a:p>
            <a:r>
              <a:rPr lang="en-US" sz="1600" dirty="0" smtClean="0"/>
              <a:t>6</a:t>
            </a:r>
            <a:endParaRPr lang="en-US" sz="1600" dirty="0"/>
          </a:p>
        </p:txBody>
      </p:sp>
      <p:pic>
        <p:nvPicPr>
          <p:cNvPr id="10" name="Picture 9" descr="Theory of change.pdf"/>
          <p:cNvPicPr>
            <a:picLocks noChangeAspect="1"/>
          </p:cNvPicPr>
          <p:nvPr/>
        </p:nvPicPr>
        <mc:AlternateContent>
          <mc:Choice xmlns:ma="http://schemas.microsoft.com/office/mac/drawingml/2008/main" Requires="ma">
            <p:blipFill>
              <a:blip r:embed="rId4"/>
              <a:stretch>
                <a:fillRect/>
              </a:stretch>
            </p:blipFill>
          </mc:Choice>
          <mc:Fallback>
            <p:blipFill>
              <a:blip r:embed="rId5"/>
              <a:stretch>
                <a:fillRect/>
              </a:stretch>
            </p:blipFill>
          </mc:Fallback>
        </mc:AlternateContent>
        <p:spPr>
          <a:xfrm>
            <a:off x="302895" y="1066800"/>
            <a:ext cx="8231505" cy="37846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normAutofit/>
          </a:bodyPr>
          <a:lstStyle/>
          <a:p>
            <a:r>
              <a:rPr lang="en-US" dirty="0" smtClean="0">
                <a:solidFill>
                  <a:srgbClr val="0000FF"/>
                </a:solidFill>
                <a:latin typeface="Arial"/>
              </a:rPr>
              <a:t>Jigsaw on learning designs</a:t>
            </a:r>
            <a:endParaRPr lang="en-US" dirty="0">
              <a:solidFill>
                <a:srgbClr val="0000FF"/>
              </a:solidFill>
              <a:latin typeface="Arial"/>
            </a:endParaRPr>
          </a:p>
        </p:txBody>
      </p:sp>
      <p:sp>
        <p:nvSpPr>
          <p:cNvPr id="3" name="Content Placeholder 2"/>
          <p:cNvSpPr>
            <a:spLocks noGrp="1"/>
          </p:cNvSpPr>
          <p:nvPr>
            <p:ph idx="1"/>
          </p:nvPr>
        </p:nvSpPr>
        <p:spPr>
          <a:xfrm>
            <a:off x="533400" y="1828800"/>
            <a:ext cx="8229600" cy="1600200"/>
          </a:xfrm>
        </p:spPr>
        <p:txBody>
          <a:bodyPr>
            <a:normAutofit/>
          </a:bodyPr>
          <a:lstStyle/>
          <a:p>
            <a:pPr>
              <a:lnSpc>
                <a:spcPts val="3520"/>
              </a:lnSpc>
              <a:spcBef>
                <a:spcPts val="0"/>
              </a:spcBef>
              <a:buNone/>
            </a:pPr>
            <a:r>
              <a:rPr lang="en-US" dirty="0" smtClean="0">
                <a:latin typeface="Times"/>
              </a:rPr>
              <a:t>Purpose: To learn different learning designs and </a:t>
            </a:r>
          </a:p>
          <a:p>
            <a:pPr>
              <a:lnSpc>
                <a:spcPts val="3520"/>
              </a:lnSpc>
              <a:spcBef>
                <a:spcPts val="0"/>
              </a:spcBef>
              <a:buNone/>
            </a:pPr>
            <a:r>
              <a:rPr lang="en-US" dirty="0" smtClean="0">
                <a:latin typeface="Times"/>
              </a:rPr>
              <a:t>their purposes, including several processes or</a:t>
            </a:r>
          </a:p>
          <a:p>
            <a:pPr>
              <a:lnSpc>
                <a:spcPts val="3520"/>
              </a:lnSpc>
              <a:spcBef>
                <a:spcPts val="0"/>
              </a:spcBef>
              <a:buNone/>
            </a:pPr>
            <a:r>
              <a:rPr lang="en-US" dirty="0" smtClean="0">
                <a:latin typeface="Times"/>
              </a:rPr>
              <a:t>protocols that could be used in a learning team.</a:t>
            </a:r>
          </a:p>
        </p:txBody>
      </p:sp>
      <p:sp>
        <p:nvSpPr>
          <p:cNvPr id="7" name="Content Placeholder 2"/>
          <p:cNvSpPr txBox="1">
            <a:spLocks/>
          </p:cNvSpPr>
          <p:nvPr/>
        </p:nvSpPr>
        <p:spPr>
          <a:xfrm>
            <a:off x="533400" y="3276600"/>
            <a:ext cx="8077200"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3"/>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4"/>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5"/>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6"/>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7"/>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7472" indent="-347472">
              <a:spcBef>
                <a:spcPts val="0"/>
              </a:spcBef>
              <a:buFont typeface="+mj-lt"/>
              <a:buAutoNum type="arabicPeriod"/>
            </a:pPr>
            <a:r>
              <a:rPr lang="en-US" dirty="0" smtClean="0">
                <a:latin typeface="Times"/>
              </a:rPr>
              <a:t> Form groups of four to five people.</a:t>
            </a:r>
          </a:p>
        </p:txBody>
      </p:sp>
      <p:sp>
        <p:nvSpPr>
          <p:cNvPr id="8" name="Content Placeholder 2"/>
          <p:cNvSpPr txBox="1">
            <a:spLocks/>
          </p:cNvSpPr>
          <p:nvPr/>
        </p:nvSpPr>
        <p:spPr>
          <a:xfrm>
            <a:off x="533400" y="3962400"/>
            <a:ext cx="8077200"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8"/>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9"/>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10"/>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11"/>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12"/>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dirty="0" smtClean="0">
                <a:latin typeface="Times"/>
              </a:rPr>
              <a:t>2. Divide the cards among team members.</a:t>
            </a:r>
          </a:p>
        </p:txBody>
      </p:sp>
      <p:sp>
        <p:nvSpPr>
          <p:cNvPr id="9" name="Content Placeholder 2"/>
          <p:cNvSpPr txBox="1">
            <a:spLocks/>
          </p:cNvSpPr>
          <p:nvPr/>
        </p:nvSpPr>
        <p:spPr>
          <a:xfrm>
            <a:off x="533400" y="4648200"/>
            <a:ext cx="7315200" cy="129540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SzPct val="100000"/>
              <a:buFontTx/>
              <a:buBlip>
                <a:blip r:embed="rId13"/>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14"/>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15"/>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16"/>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17"/>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3520"/>
              </a:lnSpc>
              <a:spcBef>
                <a:spcPts val="0"/>
              </a:spcBef>
              <a:buNone/>
            </a:pPr>
            <a:r>
              <a:rPr lang="en-US" dirty="0" smtClean="0">
                <a:latin typeface="Times"/>
              </a:rPr>
              <a:t>3. Read your card and prepare to explain the    </a:t>
            </a:r>
          </a:p>
          <a:p>
            <a:pPr marL="0" indent="0">
              <a:lnSpc>
                <a:spcPts val="3520"/>
              </a:lnSpc>
              <a:spcBef>
                <a:spcPts val="0"/>
              </a:spcBef>
              <a:buNone/>
            </a:pPr>
            <a:r>
              <a:rPr lang="en-US" dirty="0">
                <a:latin typeface="Times"/>
              </a:rPr>
              <a:t> </a:t>
            </a:r>
            <a:r>
              <a:rPr lang="en-US" dirty="0" smtClean="0">
                <a:latin typeface="Times"/>
              </a:rPr>
              <a:t>   learning design to others in your group.</a:t>
            </a:r>
          </a:p>
        </p:txBody>
      </p:sp>
      <p:sp>
        <p:nvSpPr>
          <p:cNvPr id="10" name="Content Placeholder 2"/>
          <p:cNvSpPr txBox="1">
            <a:spLocks/>
          </p:cNvSpPr>
          <p:nvPr/>
        </p:nvSpPr>
        <p:spPr>
          <a:xfrm>
            <a:off x="533400" y="5638800"/>
            <a:ext cx="80772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18"/>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19"/>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20"/>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21"/>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22"/>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dirty="0" smtClean="0">
                <a:latin typeface="Times"/>
              </a:rPr>
              <a:t>4. Use the handout to take notes</a:t>
            </a:r>
            <a:r>
              <a:rPr lang="en-US" dirty="0" smtClean="0"/>
              <a:t>. </a:t>
            </a:r>
            <a:endParaRPr lang="en-US" dirty="0"/>
          </a:p>
        </p:txBody>
      </p:sp>
      <p:pic>
        <p:nvPicPr>
          <p:cNvPr id="13" name="Picture 12" descr="green triangle-3.tif"/>
          <p:cNvPicPr>
            <a:picLocks noChangeAspect="1"/>
          </p:cNvPicPr>
          <p:nvPr/>
        </p:nvPicPr>
        <p:blipFill>
          <a:blip r:embed="rId23"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0" y="914400"/>
            <a:ext cx="533400" cy="807720"/>
          </a:xfrm>
          <a:prstGeom prst="rect">
            <a:avLst/>
          </a:prstGeom>
        </p:spPr>
      </p:pic>
      <p:sp>
        <p:nvSpPr>
          <p:cNvPr id="11" name="TextBox 10"/>
          <p:cNvSpPr txBox="1"/>
          <p:nvPr/>
        </p:nvSpPr>
        <p:spPr>
          <a:xfrm>
            <a:off x="8458200" y="6400800"/>
            <a:ext cx="262662" cy="276999"/>
          </a:xfrm>
          <a:prstGeom prst="rect">
            <a:avLst/>
          </a:prstGeom>
          <a:noFill/>
        </p:spPr>
        <p:txBody>
          <a:bodyPr wrap="none" rtlCol="0">
            <a:spAutoFit/>
          </a:bodyPr>
          <a:lstStyle/>
          <a:p>
            <a:r>
              <a:rPr lang="en-US" sz="1200" dirty="0" smtClean="0"/>
              <a:t>7</a:t>
            </a:r>
            <a:endParaRPr lang="en-US"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extBox 8"/>
          <p:cNvSpPr txBox="1"/>
          <p:nvPr/>
        </p:nvSpPr>
        <p:spPr>
          <a:xfrm>
            <a:off x="457200" y="983159"/>
            <a:ext cx="7848600" cy="769441"/>
          </a:xfrm>
          <a:prstGeom prst="rect">
            <a:avLst/>
          </a:prstGeom>
          <a:noFill/>
        </p:spPr>
        <p:txBody>
          <a:bodyPr wrap="square" rtlCol="0">
            <a:spAutoFit/>
          </a:bodyPr>
          <a:lstStyle/>
          <a:p>
            <a:r>
              <a:rPr lang="en-US" sz="4400" b="1" dirty="0" smtClean="0">
                <a:solidFill>
                  <a:srgbClr val="0000FF"/>
                </a:solidFill>
                <a:latin typeface="Arial"/>
              </a:rPr>
              <a:t>Learning designs scenarios</a:t>
            </a:r>
            <a:endParaRPr lang="en-US" sz="4400" b="1" dirty="0">
              <a:solidFill>
                <a:srgbClr val="0000FF"/>
              </a:solidFill>
              <a:latin typeface="Arial"/>
            </a:endParaRPr>
          </a:p>
        </p:txBody>
      </p:sp>
      <p:pic>
        <p:nvPicPr>
          <p:cNvPr id="10" name="Picture 9" descr="green triangle-3.tif"/>
          <p:cNvPicPr>
            <a:picLocks noChangeAspect="1"/>
          </p:cNvPicPr>
          <p:nvPr/>
        </p:nvPicPr>
        <p:blipFill>
          <a:blip r:embed="rId3"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0" y="914400"/>
            <a:ext cx="533400" cy="807720"/>
          </a:xfrm>
          <a:prstGeom prst="rect">
            <a:avLst/>
          </a:prstGeom>
        </p:spPr>
      </p:pic>
      <p:sp>
        <p:nvSpPr>
          <p:cNvPr id="11" name="TextBox 10"/>
          <p:cNvSpPr txBox="1"/>
          <p:nvPr/>
        </p:nvSpPr>
        <p:spPr>
          <a:xfrm>
            <a:off x="457200" y="1828800"/>
            <a:ext cx="8153400" cy="4434034"/>
          </a:xfrm>
          <a:prstGeom prst="rect">
            <a:avLst/>
          </a:prstGeom>
          <a:noFill/>
        </p:spPr>
        <p:txBody>
          <a:bodyPr wrap="square" rtlCol="0">
            <a:spAutoFit/>
          </a:bodyPr>
          <a:lstStyle/>
          <a:p>
            <a:pPr>
              <a:buClr>
                <a:srgbClr val="008000"/>
              </a:buClr>
              <a:buFont typeface="Arial"/>
              <a:buChar char="•"/>
            </a:pPr>
            <a:r>
              <a:rPr lang="en-US" sz="3200" dirty="0" smtClean="0">
                <a:latin typeface="Times"/>
              </a:rPr>
              <a:t>  Read the scenarios on Handout 4.1.</a:t>
            </a:r>
          </a:p>
          <a:p>
            <a:pPr>
              <a:lnSpc>
                <a:spcPct val="50000"/>
              </a:lnSpc>
              <a:buClr>
                <a:srgbClr val="008000"/>
              </a:buClr>
            </a:pPr>
            <a:endParaRPr lang="en-US" sz="3200" dirty="0" smtClean="0">
              <a:latin typeface="Times"/>
            </a:endParaRPr>
          </a:p>
          <a:p>
            <a:pPr marL="338138" indent="-338138">
              <a:lnSpc>
                <a:spcPct val="90000"/>
              </a:lnSpc>
              <a:buClr>
                <a:srgbClr val="008000"/>
              </a:buClr>
              <a:buFont typeface="Arial"/>
              <a:buChar char="•"/>
            </a:pPr>
            <a:r>
              <a:rPr lang="en-US" sz="3200" dirty="0" smtClean="0">
                <a:latin typeface="Times"/>
              </a:rPr>
              <a:t>Highlight the professional learning designs in each scenario.</a:t>
            </a:r>
          </a:p>
          <a:p>
            <a:pPr>
              <a:lnSpc>
                <a:spcPct val="50000"/>
              </a:lnSpc>
              <a:buClr>
                <a:srgbClr val="008000"/>
              </a:buClr>
            </a:pPr>
            <a:endParaRPr lang="en-US" sz="3200" dirty="0" smtClean="0">
              <a:latin typeface="Times"/>
            </a:endParaRPr>
          </a:p>
          <a:p>
            <a:pPr marL="338138" indent="-338138">
              <a:lnSpc>
                <a:spcPct val="90000"/>
              </a:lnSpc>
              <a:buClr>
                <a:srgbClr val="008000"/>
              </a:buClr>
              <a:buFont typeface="Arial"/>
              <a:buChar char="•"/>
            </a:pPr>
            <a:r>
              <a:rPr lang="en-US" sz="3200" dirty="0" smtClean="0">
                <a:latin typeface="Times"/>
              </a:rPr>
              <a:t>Record the professional learning designs on the note-taking guide.</a:t>
            </a:r>
          </a:p>
          <a:p>
            <a:pPr>
              <a:lnSpc>
                <a:spcPct val="50000"/>
              </a:lnSpc>
              <a:buClr>
                <a:srgbClr val="008000"/>
              </a:buClr>
            </a:pPr>
            <a:endParaRPr lang="en-US" sz="3200" dirty="0" smtClean="0">
              <a:latin typeface="Times"/>
            </a:endParaRPr>
          </a:p>
          <a:p>
            <a:pPr marL="338138" indent="-338138">
              <a:lnSpc>
                <a:spcPct val="90000"/>
              </a:lnSpc>
              <a:buClr>
                <a:srgbClr val="008000"/>
              </a:buClr>
              <a:buFont typeface="Arial"/>
              <a:buChar char="•"/>
            </a:pPr>
            <a:r>
              <a:rPr lang="en-US" sz="3200" dirty="0" smtClean="0">
                <a:latin typeface="Times"/>
              </a:rPr>
              <a:t>Use the theory of change to identify which learning designs might be appropriate for each stage of the theory.</a:t>
            </a:r>
          </a:p>
        </p:txBody>
      </p:sp>
      <p:sp>
        <p:nvSpPr>
          <p:cNvPr id="12" name="TextBox 11"/>
          <p:cNvSpPr txBox="1"/>
          <p:nvPr/>
        </p:nvSpPr>
        <p:spPr>
          <a:xfrm>
            <a:off x="8458200" y="6324600"/>
            <a:ext cx="262662" cy="276999"/>
          </a:xfrm>
          <a:prstGeom prst="rect">
            <a:avLst/>
          </a:prstGeom>
          <a:noFill/>
        </p:spPr>
        <p:txBody>
          <a:bodyPr wrap="none" rtlCol="0">
            <a:spAutoFit/>
          </a:bodyPr>
          <a:lstStyle/>
          <a:p>
            <a:r>
              <a:rPr lang="en-US" sz="1200" dirty="0"/>
              <a:t>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US" dirty="0" smtClean="0">
                <a:solidFill>
                  <a:srgbClr val="0000FF"/>
                </a:solidFill>
                <a:latin typeface="Arial"/>
              </a:rPr>
              <a:t>Types of learning designs</a:t>
            </a:r>
            <a:endParaRPr lang="en-US" dirty="0">
              <a:solidFill>
                <a:srgbClr val="0000FF"/>
              </a:solidFill>
              <a:latin typeface="Arial"/>
            </a:endParaRPr>
          </a:p>
        </p:txBody>
      </p:sp>
      <p:sp>
        <p:nvSpPr>
          <p:cNvPr id="3" name="Content Placeholder 2"/>
          <p:cNvSpPr>
            <a:spLocks noGrp="1"/>
          </p:cNvSpPr>
          <p:nvPr>
            <p:ph idx="1"/>
          </p:nvPr>
        </p:nvSpPr>
        <p:spPr>
          <a:xfrm>
            <a:off x="533400" y="1905000"/>
            <a:ext cx="8229600" cy="1143000"/>
          </a:xfrm>
        </p:spPr>
        <p:txBody>
          <a:bodyPr>
            <a:normAutofit/>
          </a:bodyPr>
          <a:lstStyle/>
          <a:p>
            <a:pPr lvl="0">
              <a:lnSpc>
                <a:spcPct val="90000"/>
              </a:lnSpc>
              <a:spcBef>
                <a:spcPts val="0"/>
              </a:spcBef>
              <a:buClr>
                <a:srgbClr val="008000"/>
              </a:buClr>
              <a:buFont typeface="Arial"/>
              <a:buChar char="•"/>
            </a:pPr>
            <a:r>
              <a:rPr lang="en-US" dirty="0" smtClean="0">
                <a:latin typeface="Times"/>
              </a:rPr>
              <a:t>Form triads.</a:t>
            </a:r>
          </a:p>
          <a:p>
            <a:pPr>
              <a:buClr>
                <a:schemeClr val="accent3">
                  <a:lumMod val="60000"/>
                  <a:lumOff val="40000"/>
                </a:schemeClr>
              </a:buClr>
              <a:buFont typeface="Arial"/>
              <a:buChar char="•"/>
            </a:pPr>
            <a:endParaRPr lang="en-US" dirty="0"/>
          </a:p>
        </p:txBody>
      </p:sp>
      <p:sp>
        <p:nvSpPr>
          <p:cNvPr id="4" name="Content Placeholder 2"/>
          <p:cNvSpPr txBox="1">
            <a:spLocks/>
          </p:cNvSpPr>
          <p:nvPr/>
        </p:nvSpPr>
        <p:spPr>
          <a:xfrm>
            <a:off x="533400" y="5181600"/>
            <a:ext cx="8229600" cy="1066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3"/>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4"/>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5"/>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6"/>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7"/>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buClr>
                <a:srgbClr val="008000"/>
              </a:buClr>
              <a:buFont typeface="Arial"/>
              <a:buChar char="•"/>
            </a:pPr>
            <a:r>
              <a:rPr lang="en-US" dirty="0" smtClean="0">
                <a:latin typeface="Times"/>
              </a:rPr>
              <a:t>Be prepared to share your learning design and rationale.</a:t>
            </a:r>
          </a:p>
        </p:txBody>
      </p:sp>
      <p:sp>
        <p:nvSpPr>
          <p:cNvPr id="5" name="Content Placeholder 2"/>
          <p:cNvSpPr txBox="1">
            <a:spLocks/>
          </p:cNvSpPr>
          <p:nvPr/>
        </p:nvSpPr>
        <p:spPr>
          <a:xfrm>
            <a:off x="533400" y="2743200"/>
            <a:ext cx="8229600" cy="1295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8"/>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9"/>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10"/>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11"/>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12"/>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ts val="0"/>
              </a:spcBef>
              <a:spcAft>
                <a:spcPts val="600"/>
              </a:spcAft>
              <a:buClr>
                <a:srgbClr val="008000"/>
              </a:buClr>
              <a:buFont typeface="Arial"/>
              <a:buChar char="•"/>
            </a:pPr>
            <a:r>
              <a:rPr lang="en-US" dirty="0" smtClean="0">
                <a:latin typeface="Times"/>
              </a:rPr>
              <a:t>Read your assigned scenario.</a:t>
            </a:r>
          </a:p>
        </p:txBody>
      </p:sp>
      <p:sp>
        <p:nvSpPr>
          <p:cNvPr id="6" name="Content Placeholder 2"/>
          <p:cNvSpPr txBox="1">
            <a:spLocks/>
          </p:cNvSpPr>
          <p:nvPr/>
        </p:nvSpPr>
        <p:spPr>
          <a:xfrm>
            <a:off x="533400" y="3505200"/>
            <a:ext cx="8229600" cy="1524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SzPct val="100000"/>
              <a:buFontTx/>
              <a:buBlip>
                <a:blip r:embed="rId13"/>
              </a:buBlip>
              <a:defRPr sz="3200" kern="1200">
                <a:solidFill>
                  <a:schemeClr val="tx1"/>
                </a:solidFill>
                <a:latin typeface="+mn-lt"/>
                <a:ea typeface="+mn-ea"/>
                <a:cs typeface="+mn-cs"/>
              </a:defRPr>
            </a:lvl1pPr>
            <a:lvl2pPr marL="742950" indent="-285750" algn="l" defTabSz="914400" rtl="0" eaLnBrk="1" latinLnBrk="0" hangingPunct="1">
              <a:spcBef>
                <a:spcPct val="20000"/>
              </a:spcBef>
              <a:buSzPct val="100000"/>
              <a:buFontTx/>
              <a:buBlip>
                <a:blip r:embed="rId14"/>
              </a:buBlip>
              <a:defRPr sz="2800" kern="1200">
                <a:solidFill>
                  <a:schemeClr val="tx1"/>
                </a:solidFill>
                <a:latin typeface="+mn-lt"/>
                <a:ea typeface="+mn-ea"/>
                <a:cs typeface="+mn-cs"/>
              </a:defRPr>
            </a:lvl2pPr>
            <a:lvl3pPr marL="1143000" indent="-228600" algn="l" defTabSz="914400" rtl="0" eaLnBrk="1" latinLnBrk="0" hangingPunct="1">
              <a:spcBef>
                <a:spcPct val="20000"/>
              </a:spcBef>
              <a:buSzPct val="100000"/>
              <a:buFontTx/>
              <a:buBlip>
                <a:blip r:embed="rId15"/>
              </a:buBlip>
              <a:defRPr sz="2400" kern="1200">
                <a:solidFill>
                  <a:schemeClr val="tx1"/>
                </a:solidFill>
                <a:latin typeface="+mn-lt"/>
                <a:ea typeface="+mn-ea"/>
                <a:cs typeface="+mn-cs"/>
              </a:defRPr>
            </a:lvl3pPr>
            <a:lvl4pPr marL="1600200" indent="-228600" algn="l" defTabSz="914400" rtl="0" eaLnBrk="1" latinLnBrk="0" hangingPunct="1">
              <a:spcBef>
                <a:spcPct val="20000"/>
              </a:spcBef>
              <a:buSzPct val="100000"/>
              <a:buFontTx/>
              <a:buBlip>
                <a:blip r:embed="rId16"/>
              </a:buBlip>
              <a:defRPr sz="2000" kern="1200">
                <a:solidFill>
                  <a:schemeClr val="tx1"/>
                </a:solidFill>
                <a:latin typeface="+mn-lt"/>
                <a:ea typeface="+mn-ea"/>
                <a:cs typeface="+mn-cs"/>
              </a:defRPr>
            </a:lvl4pPr>
            <a:lvl5pPr marL="2057400" indent="-228600" algn="l" defTabSz="914400" rtl="0" eaLnBrk="1" latinLnBrk="0" hangingPunct="1">
              <a:spcBef>
                <a:spcPct val="20000"/>
              </a:spcBef>
              <a:buSzPct val="100000"/>
              <a:buFontTx/>
              <a:buBlip>
                <a:blip r:embed="rId17"/>
              </a:buBlip>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buClr>
                <a:srgbClr val="008000"/>
              </a:buClr>
              <a:buFont typeface="Arial"/>
              <a:buChar char="•"/>
            </a:pPr>
            <a:r>
              <a:rPr lang="en-US" dirty="0" smtClean="0">
                <a:latin typeface="Times"/>
              </a:rPr>
              <a:t>Generate possible learning designs appropriate for your scenario and explain your rationale for proposing these designs.</a:t>
            </a:r>
          </a:p>
          <a:p>
            <a:pPr>
              <a:buClr>
                <a:schemeClr val="accent3">
                  <a:lumMod val="60000"/>
                  <a:lumOff val="40000"/>
                </a:schemeClr>
              </a:buClr>
              <a:buFont typeface="Arial"/>
              <a:buChar char="•"/>
            </a:pPr>
            <a:endParaRPr lang="en-US" dirty="0"/>
          </a:p>
        </p:txBody>
      </p:sp>
      <p:pic>
        <p:nvPicPr>
          <p:cNvPr id="11" name="Picture 10" descr="green triangle-3.tif"/>
          <p:cNvPicPr>
            <a:picLocks noChangeAspect="1"/>
          </p:cNvPicPr>
          <p:nvPr/>
        </p:nvPicPr>
        <p:blipFill>
          <a:blip r:embed="rId18"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0" y="1021080"/>
            <a:ext cx="533400" cy="807720"/>
          </a:xfrm>
          <a:prstGeom prst="rect">
            <a:avLst/>
          </a:prstGeom>
        </p:spPr>
      </p:pic>
      <p:sp>
        <p:nvSpPr>
          <p:cNvPr id="13" name="TextBox 12"/>
          <p:cNvSpPr txBox="1"/>
          <p:nvPr/>
        </p:nvSpPr>
        <p:spPr>
          <a:xfrm>
            <a:off x="8458200" y="6324600"/>
            <a:ext cx="262662" cy="276999"/>
          </a:xfrm>
          <a:prstGeom prst="rect">
            <a:avLst/>
          </a:prstGeom>
          <a:noFill/>
        </p:spPr>
        <p:txBody>
          <a:bodyPr wrap="none" rtlCol="0">
            <a:spAutoFit/>
          </a:bodyPr>
          <a:lstStyle/>
          <a:p>
            <a:r>
              <a:rPr lang="en-US" sz="1200" dirty="0" smtClean="0"/>
              <a:t>9</a:t>
            </a:r>
            <a:endParaRPr lang="en-US"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rmal">
      <a:majorFont>
        <a:latin typeface="Garamond"/>
        <a:ea typeface=""/>
        <a:cs typeface=""/>
        <a:font script="Jpan" typeface="ヒラギノ明朝 Pro W3"/>
        <a:font script="Hans" typeface="宋体"/>
        <a:font script="Hant" typeface="新細明體"/>
      </a:majorFont>
      <a:minorFont>
        <a:latin typeface="Garamond"/>
        <a:ea typeface=""/>
        <a:cs typeface=""/>
        <a:font script="Jpan" typeface="ヒラギノ明朝 Pro W3"/>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1784</TotalTime>
  <Words>1625</Words>
  <Application>Microsoft Macintosh PowerPoint</Application>
  <PresentationFormat>On-screen Show (4:3)</PresentationFormat>
  <Paragraphs>201</Paragraphs>
  <Slides>14</Slides>
  <Notes>14</Notes>
  <HiddenSlides>0</HiddenSlides>
  <MMClips>0</MMClips>
  <ScaleCrop>false</ScaleCrop>
  <HeadingPairs>
    <vt:vector size="4" baseType="variant">
      <vt:variant>
        <vt:lpstr>Design Template</vt:lpstr>
      </vt:variant>
      <vt:variant>
        <vt:i4>1</vt:i4>
      </vt:variant>
      <vt:variant>
        <vt:lpstr>Slide Titles</vt:lpstr>
      </vt:variant>
      <vt:variant>
        <vt:i4>14</vt:i4>
      </vt:variant>
    </vt:vector>
  </HeadingPairs>
  <TitlesOfParts>
    <vt:vector size="15" baseType="lpstr">
      <vt:lpstr>Office Theme</vt:lpstr>
      <vt:lpstr>Slide 1</vt:lpstr>
      <vt:lpstr>Learning objectives</vt:lpstr>
      <vt:lpstr>Agenda</vt:lpstr>
      <vt:lpstr>Agreements</vt:lpstr>
      <vt:lpstr>Self-assessment</vt:lpstr>
      <vt:lpstr>Multiple designs</vt:lpstr>
      <vt:lpstr>Jigsaw on learning designs</vt:lpstr>
      <vt:lpstr>Slide 8</vt:lpstr>
      <vt:lpstr>Types of learning designs</vt:lpstr>
      <vt:lpstr>Reflection on scenarios</vt:lpstr>
      <vt:lpstr>Culminating activity</vt:lpstr>
      <vt:lpstr>Slide 12</vt:lpstr>
      <vt:lpstr>Gallery walk</vt:lpstr>
      <vt:lpstr>What did you learn?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Designs for Effective Professional Learning </dc:title>
  <dc:creator>Pat</dc:creator>
  <cp:lastModifiedBy>Valerie von Frank</cp:lastModifiedBy>
  <cp:revision>125</cp:revision>
  <cp:lastPrinted>2013-01-17T21:12:56Z</cp:lastPrinted>
  <dcterms:created xsi:type="dcterms:W3CDTF">2013-02-28T15:00:38Z</dcterms:created>
  <dcterms:modified xsi:type="dcterms:W3CDTF">2013-02-28T15:05:06Z</dcterms:modified>
</cp:coreProperties>
</file>