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89" r:id="rId4"/>
    <p:sldId id="258" r:id="rId5"/>
    <p:sldId id="260" r:id="rId6"/>
    <p:sldId id="259" r:id="rId7"/>
    <p:sldId id="261" r:id="rId8"/>
    <p:sldId id="263" r:id="rId9"/>
    <p:sldId id="262" r:id="rId10"/>
    <p:sldId id="264" r:id="rId11"/>
    <p:sldId id="265" r:id="rId12"/>
    <p:sldId id="266" r:id="rId13"/>
    <p:sldId id="267" r:id="rId14"/>
    <p:sldId id="268" r:id="rId15"/>
    <p:sldId id="269" r:id="rId16"/>
    <p:sldId id="270" r:id="rId17"/>
    <p:sldId id="271" r:id="rId18"/>
    <p:sldId id="273" r:id="rId19"/>
    <p:sldId id="272" r:id="rId20"/>
    <p:sldId id="274" r:id="rId21"/>
    <p:sldId id="275" r:id="rId22"/>
    <p:sldId id="276" r:id="rId23"/>
    <p:sldId id="278" r:id="rId24"/>
    <p:sldId id="277" r:id="rId25"/>
    <p:sldId id="279" r:id="rId26"/>
    <p:sldId id="280" r:id="rId27"/>
    <p:sldId id="281" r:id="rId28"/>
    <p:sldId id="285" r:id="rId29"/>
    <p:sldId id="282" r:id="rId30"/>
    <p:sldId id="286" r:id="rId31"/>
    <p:sldId id="283" r:id="rId32"/>
    <p:sldId id="287" r:id="rId33"/>
    <p:sldId id="28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53" autoAdjust="0"/>
    <p:restoredTop sz="99496" autoAdjust="0"/>
  </p:normalViewPr>
  <p:slideViewPr>
    <p:cSldViewPr snapToGrid="0" snapToObjects="1">
      <p:cViewPr>
        <p:scale>
          <a:sx n="72" d="100"/>
          <a:sy n="72" d="100"/>
        </p:scale>
        <p:origin x="-104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8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977A3-3387-374F-B0D1-34CE4FF7771B}" type="datetimeFigureOut">
              <a:rPr lang="en-US" smtClean="0"/>
              <a:pPr/>
              <a:t>2/28/13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271A1-B08E-EA44-A1E6-A01727A2E33E}" type="slidenum">
              <a:rPr lang="en-US" smtClean="0"/>
              <a:pPr/>
              <a:t>‹#›</a:t>
            </a:fld>
            <a:endParaRPr lang="en-US"/>
          </a:p>
        </p:txBody>
      </p:sp>
    </p:spTree>
    <p:extLst>
      <p:ext uri="{BB962C8B-B14F-4D97-AF65-F5344CB8AC3E}">
        <p14:creationId xmlns:p14="http://schemas.microsoft.com/office/powerpoint/2010/main" val="793655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smtClean="0"/>
              <a:t>Facilitator:</a:t>
            </a:r>
          </a:p>
          <a:p>
            <a:r>
              <a:rPr lang="en-US" smtClean="0"/>
              <a:t>Display</a:t>
            </a:r>
            <a:r>
              <a:rPr lang="en-US" baseline="0" smtClean="0"/>
              <a:t> as participants enter the room.</a:t>
            </a:r>
            <a:endParaRPr lang="en-US" smtClean="0"/>
          </a:p>
          <a:p>
            <a:endParaRPr lang="en-US"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0" u="sng"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1" u="sng"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1" u="sng"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baseline="0" dirty="0" smtClean="0"/>
          </a:p>
          <a:p>
            <a:endParaRPr lang="en-US" b="1" u="sng"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a:p>
        </p:txBody>
      </p:sp>
      <p:sp>
        <p:nvSpPr>
          <p:cNvPr id="4" name="Slide Number Placeholder 3"/>
          <p:cNvSpPr>
            <a:spLocks noGrp="1"/>
          </p:cNvSpPr>
          <p:nvPr>
            <p:ph type="sldNum" sz="quarter" idx="10"/>
          </p:nvPr>
        </p:nvSpPr>
        <p:spPr/>
        <p:txBody>
          <a:bodyPr/>
          <a:lstStyle/>
          <a:p>
            <a:fld id="{F91271A1-B08E-EA44-A1E6-A01727A2E33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91271A1-B08E-EA44-A1E6-A01727A2E33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7F9A8B-6AB9-7E4D-B5DD-7DA2B96AB432}"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p14="http://schemas.microsoft.com/office/powerpoint/2010/main" val="8689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F9A8B-6AB9-7E4D-B5DD-7DA2B96AB432}"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p14="http://schemas.microsoft.com/office/powerpoint/2010/main" val="304314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F9A8B-6AB9-7E4D-B5DD-7DA2B96AB432}"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p14="http://schemas.microsoft.com/office/powerpoint/2010/main" val="299259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F9A8B-6AB9-7E4D-B5DD-7DA2B96AB432}"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p14="http://schemas.microsoft.com/office/powerpoint/2010/main" val="198974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F9A8B-6AB9-7E4D-B5DD-7DA2B96AB432}"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p14="http://schemas.microsoft.com/office/powerpoint/2010/main" val="152378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7F9A8B-6AB9-7E4D-B5DD-7DA2B96AB432}"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p14="http://schemas.microsoft.com/office/powerpoint/2010/main" val="404157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7F9A8B-6AB9-7E4D-B5DD-7DA2B96AB432}" type="datetimeFigureOut">
              <a:rPr lang="en-US" smtClean="0"/>
              <a:pPr/>
              <a:t>2/28/13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p14="http://schemas.microsoft.com/office/powerpoint/2010/main" val="39691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7F9A8B-6AB9-7E4D-B5DD-7DA2B96AB432}" type="datetimeFigureOut">
              <a:rPr lang="en-US" smtClean="0"/>
              <a:pPr/>
              <a:t>2/28/13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p14="http://schemas.microsoft.com/office/powerpoint/2010/main" val="173705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F9A8B-6AB9-7E4D-B5DD-7DA2B96AB432}" type="datetimeFigureOut">
              <a:rPr lang="en-US" smtClean="0"/>
              <a:pPr/>
              <a:t>2/28/13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p14="http://schemas.microsoft.com/office/powerpoint/2010/main" val="70884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F9A8B-6AB9-7E4D-B5DD-7DA2B96AB432}"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p14="http://schemas.microsoft.com/office/powerpoint/2010/main" val="225881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F9A8B-6AB9-7E4D-B5DD-7DA2B96AB432}"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6789F-6B81-4A44-BBEE-B70105E83F9B}" type="slidenum">
              <a:rPr lang="en-US" smtClean="0"/>
              <a:pPr/>
              <a:t>‹#›</a:t>
            </a:fld>
            <a:endParaRPr lang="en-US"/>
          </a:p>
        </p:txBody>
      </p:sp>
    </p:spTree>
    <p:extLst>
      <p:ext uri="{BB962C8B-B14F-4D97-AF65-F5344CB8AC3E}">
        <p14:creationId xmlns:p14="http://schemas.microsoft.com/office/powerpoint/2010/main" val="22859561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70555" y="151993"/>
            <a:ext cx="5327201"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F9A8B-6AB9-7E4D-B5DD-7DA2B96AB432}" type="datetimeFigureOut">
              <a:rPr lang="en-US" smtClean="0"/>
              <a:pPr/>
              <a:t>2/28/13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6789F-6B81-4A44-BBEE-B70105E83F9B}" type="slidenum">
              <a:rPr lang="en-US" smtClean="0"/>
              <a:pPr/>
              <a:t>‹#›</a:t>
            </a:fld>
            <a:endParaRPr lang="en-US"/>
          </a:p>
        </p:txBody>
      </p:sp>
      <p:pic>
        <p:nvPicPr>
          <p:cNvPr id="9" name="Picture 8" descr="TPL logo.ps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58000" y="304800"/>
            <a:ext cx="1859025" cy="685800"/>
          </a:xfrm>
          <a:prstGeom prst="rect">
            <a:avLst/>
          </a:prstGeom>
        </p:spPr>
      </p:pic>
      <p:pic>
        <p:nvPicPr>
          <p:cNvPr id="12" name="P 6" descr="Screen Shot 2013-01-28 at 12.32.17 PM.png"/>
          <p:cNvPicPr/>
          <p:nvPr userDrawn="1"/>
        </p:nvPicPr>
        <p:blipFill>
          <a:blip r:embed="rId14">
            <a:extLst>
              <a:ext uri="{28A0092B-C50C-407E-A947-70E740481C1C}">
                <a14:useLocalDpi xmlns:a14="http://schemas.microsoft.com/office/drawing/2010/main" val="0"/>
              </a:ext>
            </a:extLst>
          </a:blip>
          <a:stretch>
            <a:fillRect/>
          </a:stretch>
        </p:blipFill>
        <p:spPr>
          <a:xfrm>
            <a:off x="457200" y="27621"/>
            <a:ext cx="1425210" cy="962979"/>
          </a:xfrm>
          <a:prstGeom prst="rect">
            <a:avLst/>
          </a:prstGeom>
        </p:spPr>
      </p:pic>
    </p:spTree>
    <p:extLst>
      <p:ext uri="{BB962C8B-B14F-4D97-AF65-F5344CB8AC3E}">
        <p14:creationId xmlns:p14="http://schemas.microsoft.com/office/powerpoint/2010/main" val="121824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NUL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1-28 at 12.32.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8" y="1167926"/>
            <a:ext cx="6808940" cy="4600635"/>
          </a:xfrm>
          <a:prstGeom prst="rect">
            <a:avLst/>
          </a:prstGeom>
        </p:spPr>
      </p:pic>
      <p:sp>
        <p:nvSpPr>
          <p:cNvPr id="2" name="Title 1"/>
          <p:cNvSpPr>
            <a:spLocks noGrp="1"/>
          </p:cNvSpPr>
          <p:nvPr>
            <p:ph type="ctrTitle"/>
          </p:nvPr>
        </p:nvSpPr>
        <p:spPr>
          <a:xfrm>
            <a:off x="4891030" y="4021131"/>
            <a:ext cx="6883721" cy="1470025"/>
          </a:xfrm>
        </p:spPr>
        <p:txBody>
          <a:bodyPr>
            <a:normAutofit fontScale="90000"/>
          </a:bodyPr>
          <a:lstStyle/>
          <a:p>
            <a:pPr algn="l"/>
            <a:r>
              <a:rPr lang="en-US" sz="7222" dirty="0" smtClean="0">
                <a:solidFill>
                  <a:srgbClr val="0000FF"/>
                </a:solidFill>
                <a:latin typeface="Arial"/>
                <a:cs typeface="PT Sans"/>
              </a:rPr>
              <a:t>Facilitating</a:t>
            </a:r>
            <a:r>
              <a:rPr lang="en-US" sz="7222" dirty="0" smtClean="0">
                <a:solidFill>
                  <a:srgbClr val="0000FF"/>
                </a:solidFill>
                <a:latin typeface="Arial"/>
              </a:rPr>
              <a:t> </a:t>
            </a:r>
            <a:r>
              <a:rPr lang="en-US" dirty="0" smtClean="0">
                <a:solidFill>
                  <a:srgbClr val="0000FF"/>
                </a:solidFill>
                <a:latin typeface="Arial"/>
              </a:rPr>
              <a:t/>
            </a:r>
            <a:br>
              <a:rPr lang="en-US" dirty="0" smtClean="0">
                <a:solidFill>
                  <a:srgbClr val="0000FF"/>
                </a:solidFill>
                <a:latin typeface="Arial"/>
              </a:rPr>
            </a:br>
            <a:r>
              <a:rPr lang="en-US" sz="7200" b="1" dirty="0">
                <a:solidFill>
                  <a:srgbClr val="0000FF"/>
                </a:solidFill>
                <a:latin typeface="Arial"/>
                <a:cs typeface="Helvetica"/>
              </a:rPr>
              <a:t>L</a:t>
            </a:r>
            <a:r>
              <a:rPr lang="en-US" sz="7200" b="1" dirty="0" smtClean="0">
                <a:solidFill>
                  <a:srgbClr val="0000FF"/>
                </a:solidFill>
                <a:latin typeface="Arial"/>
                <a:cs typeface="Helvetica"/>
              </a:rPr>
              <a:t>earning </a:t>
            </a:r>
            <a:br>
              <a:rPr lang="en-US" sz="7200" b="1" dirty="0" smtClean="0">
                <a:solidFill>
                  <a:srgbClr val="0000FF"/>
                </a:solidFill>
                <a:latin typeface="Arial"/>
                <a:cs typeface="Helvetica"/>
              </a:rPr>
            </a:br>
            <a:r>
              <a:rPr lang="en-US" sz="7200" b="1" dirty="0" smtClean="0">
                <a:solidFill>
                  <a:srgbClr val="0000FF"/>
                </a:solidFill>
                <a:latin typeface="Arial"/>
                <a:cs typeface="Helvetica"/>
              </a:rPr>
              <a:t>Teams</a:t>
            </a:r>
            <a:endParaRPr lang="en-US" sz="7200" b="1" dirty="0">
              <a:solidFill>
                <a:srgbClr val="0000FF"/>
              </a:solidFill>
              <a:latin typeface="Arial"/>
              <a:cs typeface="Helvetica"/>
            </a:endParaRPr>
          </a:p>
        </p:txBody>
      </p:sp>
      <p:pic>
        <p:nvPicPr>
          <p:cNvPr id="8" name="Picture 7" descr="logoOnly-2.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8" y="310762"/>
            <a:ext cx="4956048" cy="192024"/>
          </a:xfrm>
          <a:prstGeom prst="rect">
            <a:avLst/>
          </a:prstGeom>
        </p:spPr>
      </p:pic>
      <p:sp>
        <p:nvSpPr>
          <p:cNvPr id="3" name="TextBox 2"/>
          <p:cNvSpPr txBox="1"/>
          <p:nvPr/>
        </p:nvSpPr>
        <p:spPr>
          <a:xfrm>
            <a:off x="70560" y="84671"/>
            <a:ext cx="5090016" cy="923330"/>
          </a:xfrm>
          <a:prstGeom prst="rect">
            <a:avLst/>
          </a:prstGeom>
          <a:solidFill>
            <a:srgbClr val="FFFFFF"/>
          </a:solidFill>
        </p:spPr>
        <p:txBody>
          <a:bodyPr wrap="square" rtlCol="0">
            <a:spAutoFit/>
          </a:bodyPr>
          <a:lstStyle/>
          <a:p>
            <a:endParaRPr lang="en-US" dirty="0" smtClean="0"/>
          </a:p>
          <a:p>
            <a:endParaRPr lang="en-US" dirty="0"/>
          </a:p>
          <a:p>
            <a:endParaRPr lang="en-US" dirty="0"/>
          </a:p>
        </p:txBody>
      </p:sp>
    </p:spTree>
    <p:extLst>
      <p:ext uri="{BB962C8B-B14F-4D97-AF65-F5344CB8AC3E}">
        <p14:creationId xmlns:p14="http://schemas.microsoft.com/office/powerpoint/2010/main" val="19764869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2583081"/>
            <a:ext cx="8229600" cy="2852507"/>
          </a:xfrm>
        </p:spPr>
        <p:txBody>
          <a:bodyPr>
            <a:noAutofit/>
          </a:bodyPr>
          <a:lstStyle/>
          <a:p>
            <a:pPr marL="0" indent="0">
              <a:lnSpc>
                <a:spcPct val="90000"/>
              </a:lnSpc>
              <a:spcBef>
                <a:spcPts val="72"/>
              </a:spcBef>
              <a:buNone/>
            </a:pPr>
            <a:r>
              <a:rPr lang="en-US" dirty="0" smtClean="0">
                <a:latin typeface="Times"/>
                <a:cs typeface="Garamond"/>
              </a:rPr>
              <a:t>After reading the list of facilitator responsibilities, generate a list of what facilitators need to know, do, and believe </a:t>
            </a:r>
          </a:p>
          <a:p>
            <a:pPr marL="0" indent="0">
              <a:lnSpc>
                <a:spcPct val="90000"/>
              </a:lnSpc>
              <a:spcBef>
                <a:spcPts val="72"/>
              </a:spcBef>
              <a:buNone/>
            </a:pPr>
            <a:r>
              <a:rPr lang="en-US" dirty="0" smtClean="0">
                <a:latin typeface="Times"/>
                <a:cs typeface="Garamond"/>
              </a:rPr>
              <a:t>to accomplish their responsibilities.</a:t>
            </a:r>
          </a:p>
          <a:p>
            <a:pPr marL="0" indent="0">
              <a:lnSpc>
                <a:spcPct val="50000"/>
              </a:lnSpc>
              <a:spcBef>
                <a:spcPts val="72"/>
              </a:spcBef>
              <a:buNone/>
            </a:pPr>
            <a:endParaRPr lang="en-US" dirty="0" smtClean="0">
              <a:latin typeface="Times"/>
              <a:cs typeface="Garamond"/>
            </a:endParaRPr>
          </a:p>
          <a:p>
            <a:pPr marL="0" indent="0">
              <a:spcBef>
                <a:spcPts val="72"/>
              </a:spcBef>
              <a:buNone/>
            </a:pPr>
            <a:r>
              <a:rPr lang="en-US" dirty="0" smtClean="0">
                <a:latin typeface="Times"/>
                <a:cs typeface="Garamond"/>
              </a:rPr>
              <a:t>Use Handout 3.2 to record your ideas.</a:t>
            </a:r>
          </a:p>
          <a:p>
            <a:endParaRPr lang="en-US" dirty="0"/>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396"/>
            <a:ext cx="533400" cy="807720"/>
          </a:xfrm>
          <a:prstGeom prst="rect">
            <a:avLst/>
          </a:prstGeom>
        </p:spPr>
      </p:pic>
      <p:sp>
        <p:nvSpPr>
          <p:cNvPr id="2" name="Title 1"/>
          <p:cNvSpPr>
            <a:spLocks noGrp="1"/>
          </p:cNvSpPr>
          <p:nvPr>
            <p:ph type="title"/>
          </p:nvPr>
        </p:nvSpPr>
        <p:spPr>
          <a:xfrm>
            <a:off x="491066" y="1174978"/>
            <a:ext cx="8229600" cy="1143000"/>
          </a:xfrm>
        </p:spPr>
        <p:txBody>
          <a:bodyPr>
            <a:noAutofit/>
          </a:bodyPr>
          <a:lstStyle/>
          <a:p>
            <a:pPr algn="l"/>
            <a:r>
              <a:rPr lang="en-US" b="1" dirty="0" smtClean="0">
                <a:solidFill>
                  <a:srgbClr val="0000FF"/>
                </a:solidFill>
                <a:latin typeface="Arial"/>
                <a:cs typeface="Trebuchet MS"/>
              </a:rPr>
              <a:t>What facilitators know, </a:t>
            </a:r>
            <a:br>
              <a:rPr lang="en-US" b="1" dirty="0" smtClean="0">
                <a:solidFill>
                  <a:srgbClr val="0000FF"/>
                </a:solidFill>
                <a:latin typeface="Arial"/>
                <a:cs typeface="Trebuchet MS"/>
              </a:rPr>
            </a:br>
            <a:r>
              <a:rPr lang="en-US" b="1" dirty="0" smtClean="0">
                <a:solidFill>
                  <a:srgbClr val="0000FF"/>
                </a:solidFill>
                <a:latin typeface="Arial"/>
                <a:cs typeface="Trebuchet MS"/>
              </a:rPr>
              <a:t>do, and believe</a:t>
            </a:r>
            <a:endParaRPr lang="en-US" b="1" dirty="0">
              <a:solidFill>
                <a:srgbClr val="0000FF"/>
              </a:solidFill>
              <a:latin typeface="Arial"/>
              <a:cs typeface="Trebuchet MS"/>
            </a:endParaRPr>
          </a:p>
        </p:txBody>
      </p:sp>
      <p:sp>
        <p:nvSpPr>
          <p:cNvPr id="12" name="TextBox 11"/>
          <p:cNvSpPr txBox="1"/>
          <p:nvPr/>
        </p:nvSpPr>
        <p:spPr>
          <a:xfrm>
            <a:off x="8458200" y="6420936"/>
            <a:ext cx="340658" cy="276999"/>
          </a:xfrm>
          <a:prstGeom prst="rect">
            <a:avLst/>
          </a:prstGeom>
          <a:noFill/>
        </p:spPr>
        <p:txBody>
          <a:bodyPr wrap="none" rtlCol="0">
            <a:spAutoFit/>
          </a:bodyPr>
          <a:lstStyle/>
          <a:p>
            <a:r>
              <a:rPr lang="en-US" sz="1200" dirty="0" smtClean="0"/>
              <a:t>10</a:t>
            </a:r>
            <a:endParaRPr lang="en-US" sz="1200" dirty="0"/>
          </a:p>
        </p:txBody>
      </p:sp>
      <p:sp>
        <p:nvSpPr>
          <p:cNvPr id="8" name="Footer Placeholder 4"/>
          <p:cNvSpPr>
            <a:spLocks noGrp="1"/>
          </p:cNvSpPr>
          <p:nvPr>
            <p:ph type="ftr" sz="quarter" idx="11"/>
          </p:nvPr>
        </p:nvSpPr>
        <p:spPr>
          <a:xfrm>
            <a:off x="135471"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33072803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081" y="1634066"/>
            <a:ext cx="8229600" cy="4800600"/>
          </a:xfrm>
        </p:spPr>
        <p:txBody>
          <a:bodyPr>
            <a:noAutofit/>
          </a:bodyPr>
          <a:lstStyle/>
          <a:p>
            <a:pPr marL="457200" indent="-457200">
              <a:lnSpc>
                <a:spcPts val="3840"/>
              </a:lnSpc>
              <a:buClr>
                <a:srgbClr val="008000"/>
              </a:buClr>
              <a:buSzPct val="100000"/>
            </a:pPr>
            <a:r>
              <a:rPr lang="en-US" dirty="0" smtClean="0">
                <a:latin typeface="Times"/>
                <a:cs typeface="Garamond"/>
              </a:rPr>
              <a:t>Assign roles to your team members.</a:t>
            </a:r>
          </a:p>
          <a:p>
            <a:pPr marL="0" indent="0">
              <a:lnSpc>
                <a:spcPct val="50000"/>
              </a:lnSpc>
              <a:buClr>
                <a:srgbClr val="008000"/>
              </a:buClr>
              <a:buSzPct val="100000"/>
              <a:buNone/>
            </a:pPr>
            <a:endParaRPr lang="en-US" dirty="0" smtClean="0">
              <a:latin typeface="Times"/>
              <a:cs typeface="Garamond"/>
            </a:endParaRPr>
          </a:p>
          <a:p>
            <a:pPr marL="457200" indent="-457200">
              <a:lnSpc>
                <a:spcPct val="90000"/>
              </a:lnSpc>
              <a:spcAft>
                <a:spcPts val="600"/>
              </a:spcAft>
              <a:buClr>
                <a:srgbClr val="008000"/>
              </a:buClr>
              <a:buSzPct val="100000"/>
            </a:pPr>
            <a:r>
              <a:rPr lang="en-US" dirty="0" smtClean="0">
                <a:latin typeface="Times"/>
                <a:cs typeface="Garamond"/>
              </a:rPr>
              <a:t>Read one or more role descriptions and share with your team:</a:t>
            </a:r>
          </a:p>
          <a:p>
            <a:pPr marL="457200" indent="-457200">
              <a:lnSpc>
                <a:spcPct val="50000"/>
              </a:lnSpc>
              <a:buClr>
                <a:srgbClr val="008000"/>
              </a:buClr>
              <a:buSzPct val="100000"/>
              <a:buNone/>
            </a:pPr>
            <a:r>
              <a:rPr lang="en-US" dirty="0">
                <a:latin typeface="Times"/>
                <a:cs typeface="Garamond"/>
              </a:rPr>
              <a:t>	</a:t>
            </a:r>
            <a:r>
              <a:rPr lang="en-US" dirty="0" smtClean="0">
                <a:latin typeface="Times"/>
                <a:cs typeface="Garamond"/>
              </a:rPr>
              <a:t>	- A description of the role.</a:t>
            </a:r>
          </a:p>
          <a:p>
            <a:pPr marL="457200" indent="-457200">
              <a:lnSpc>
                <a:spcPct val="50000"/>
              </a:lnSpc>
              <a:buClr>
                <a:srgbClr val="008000"/>
              </a:buClr>
              <a:buSzPct val="100000"/>
              <a:buNone/>
            </a:pPr>
            <a:endParaRPr lang="en-US" dirty="0" smtClean="0">
              <a:latin typeface="Times"/>
              <a:cs typeface="Garamond"/>
            </a:endParaRPr>
          </a:p>
          <a:p>
            <a:pPr marL="457200" lvl="1" indent="-457200">
              <a:lnSpc>
                <a:spcPct val="60000"/>
              </a:lnSpc>
              <a:buClr>
                <a:srgbClr val="008000"/>
              </a:buClr>
              <a:buNone/>
            </a:pPr>
            <a:r>
              <a:rPr lang="en-US" sz="3200" dirty="0" smtClean="0">
                <a:latin typeface="Times"/>
                <a:cs typeface="Garamond"/>
              </a:rPr>
              <a:t>		- An explanation of how this role helps the</a:t>
            </a:r>
          </a:p>
          <a:p>
            <a:pPr marL="457200" lvl="1" indent="-457200">
              <a:lnSpc>
                <a:spcPct val="60000"/>
              </a:lnSpc>
              <a:spcAft>
                <a:spcPts val="3000"/>
              </a:spcAft>
              <a:buClr>
                <a:srgbClr val="008000"/>
              </a:buClr>
              <a:buNone/>
            </a:pPr>
            <a:r>
              <a:rPr lang="en-US" sz="3200" dirty="0">
                <a:latin typeface="Times"/>
                <a:cs typeface="Garamond"/>
              </a:rPr>
              <a:t> </a:t>
            </a:r>
            <a:r>
              <a:rPr lang="en-US" sz="3200" dirty="0" smtClean="0">
                <a:latin typeface="Times"/>
                <a:cs typeface="Garamond"/>
              </a:rPr>
              <a:t>          team be effective and efficient.</a:t>
            </a:r>
          </a:p>
          <a:p>
            <a:pPr marL="457200" lvl="1" indent="-457200">
              <a:lnSpc>
                <a:spcPct val="80000"/>
              </a:lnSpc>
              <a:spcBef>
                <a:spcPts val="768"/>
              </a:spcBef>
              <a:spcAft>
                <a:spcPts val="600"/>
              </a:spcAft>
              <a:buClr>
                <a:srgbClr val="008000"/>
              </a:buClr>
              <a:buFont typeface="Arial"/>
              <a:buChar char="•"/>
            </a:pPr>
            <a:r>
              <a:rPr lang="en-US" sz="3200" dirty="0" smtClean="0">
                <a:latin typeface="Times"/>
                <a:cs typeface="Garamond"/>
              </a:rPr>
              <a:t>Determine which roles are priorities for your                team.</a:t>
            </a:r>
          </a:p>
          <a:p>
            <a:pPr lvl="1"/>
            <a:endParaRPr lang="en-US" sz="3200" dirty="0" smtClean="0">
              <a:latin typeface="Garamond"/>
              <a:cs typeface="Garamond"/>
            </a:endParaRPr>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72012" y="676841"/>
            <a:ext cx="8229600" cy="1143000"/>
          </a:xfrm>
        </p:spPr>
        <p:txBody>
          <a:bodyPr/>
          <a:lstStyle/>
          <a:p>
            <a:pPr algn="l"/>
            <a:r>
              <a:rPr lang="en-US" b="1" dirty="0" smtClean="0">
                <a:solidFill>
                  <a:srgbClr val="0000FF"/>
                </a:solidFill>
                <a:latin typeface="Arial"/>
                <a:cs typeface="Trebuchet MS"/>
              </a:rPr>
              <a:t>Team roles</a:t>
            </a:r>
            <a:endParaRPr lang="en-US" b="1" dirty="0">
              <a:solidFill>
                <a:srgbClr val="0000FF"/>
              </a:solidFill>
              <a:latin typeface="Arial"/>
              <a:cs typeface="Trebuchet MS"/>
            </a:endParaRPr>
          </a:p>
        </p:txBody>
      </p:sp>
      <p:sp>
        <p:nvSpPr>
          <p:cNvPr id="11" name="TextBox 10"/>
          <p:cNvSpPr txBox="1"/>
          <p:nvPr/>
        </p:nvSpPr>
        <p:spPr>
          <a:xfrm>
            <a:off x="8458200" y="6376203"/>
            <a:ext cx="340658" cy="276999"/>
          </a:xfrm>
          <a:prstGeom prst="rect">
            <a:avLst/>
          </a:prstGeom>
          <a:noFill/>
        </p:spPr>
        <p:txBody>
          <a:bodyPr wrap="none" rtlCol="0">
            <a:spAutoFit/>
          </a:bodyPr>
          <a:lstStyle/>
          <a:p>
            <a:r>
              <a:rPr lang="en-US" sz="1200" dirty="0" smtClean="0"/>
              <a:t>11</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22134576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74837"/>
            <a:ext cx="8229600" cy="4525963"/>
          </a:xfrm>
        </p:spPr>
        <p:txBody>
          <a:bodyPr>
            <a:normAutofit/>
          </a:bodyPr>
          <a:lstStyle/>
          <a:p>
            <a:pPr marL="461772" indent="-457200">
              <a:lnSpc>
                <a:spcPts val="3250"/>
              </a:lnSpc>
              <a:spcBef>
                <a:spcPts val="0"/>
              </a:spcBef>
              <a:buClr>
                <a:srgbClr val="008000"/>
              </a:buClr>
              <a:buSzPct val="100000"/>
            </a:pPr>
            <a:r>
              <a:rPr lang="en-US" dirty="0">
                <a:latin typeface="Times"/>
                <a:cs typeface="Times"/>
              </a:rPr>
              <a:t>At your table,</a:t>
            </a:r>
            <a:r>
              <a:rPr lang="en-US" dirty="0" smtClean="0">
                <a:latin typeface="Times"/>
                <a:cs typeface="Times"/>
              </a:rPr>
              <a:t> discuss how </a:t>
            </a:r>
            <a:r>
              <a:rPr lang="en-US" dirty="0">
                <a:latin typeface="Times"/>
                <a:cs typeface="Times"/>
              </a:rPr>
              <a:t>assigning</a:t>
            </a:r>
            <a:r>
              <a:rPr lang="en-US" dirty="0" smtClean="0">
                <a:latin typeface="Times"/>
                <a:cs typeface="Times"/>
              </a:rPr>
              <a:t> team members to specific roles increases </a:t>
            </a:r>
            <a:r>
              <a:rPr lang="en-US" dirty="0">
                <a:latin typeface="Times"/>
                <a:cs typeface="Times"/>
              </a:rPr>
              <a:t>the team’s effectiveness and efficiency.</a:t>
            </a:r>
            <a:r>
              <a:rPr lang="en-US" dirty="0" smtClean="0">
                <a:latin typeface="Times"/>
                <a:cs typeface="Times"/>
              </a:rPr>
              <a:t> </a:t>
            </a:r>
          </a:p>
          <a:p>
            <a:pPr marL="347472" indent="0">
              <a:lnSpc>
                <a:spcPts val="3250"/>
              </a:lnSpc>
              <a:spcBef>
                <a:spcPts val="0"/>
              </a:spcBef>
              <a:buClr>
                <a:srgbClr val="008000"/>
              </a:buClr>
              <a:buSzPct val="100000"/>
              <a:buNone/>
            </a:pPr>
            <a:endParaRPr lang="en-US" dirty="0" smtClean="0">
              <a:latin typeface="Times"/>
              <a:cs typeface="Times"/>
            </a:endParaRPr>
          </a:p>
          <a:p>
            <a:pPr marL="461772" indent="-457200">
              <a:lnSpc>
                <a:spcPts val="3250"/>
              </a:lnSpc>
              <a:spcBef>
                <a:spcPts val="0"/>
              </a:spcBef>
              <a:buClr>
                <a:srgbClr val="008000"/>
              </a:buClr>
              <a:buSzPct val="100000"/>
            </a:pPr>
            <a:r>
              <a:rPr lang="en-US" dirty="0" smtClean="0">
                <a:latin typeface="Times"/>
                <a:cs typeface="Times"/>
              </a:rPr>
              <a:t>Discuss the potential downside of assigning team members to specific roles.</a:t>
            </a:r>
          </a:p>
          <a:p>
            <a:pPr marL="4572" indent="0">
              <a:lnSpc>
                <a:spcPts val="3250"/>
              </a:lnSpc>
              <a:spcBef>
                <a:spcPts val="0"/>
              </a:spcBef>
              <a:buClr>
                <a:srgbClr val="008000"/>
              </a:buClr>
              <a:buSzPct val="100000"/>
              <a:buNone/>
            </a:pPr>
            <a:endParaRPr lang="en-US" dirty="0" smtClean="0">
              <a:latin typeface="Times"/>
              <a:cs typeface="Times"/>
            </a:endParaRPr>
          </a:p>
          <a:p>
            <a:pPr marL="461772" indent="-457200">
              <a:lnSpc>
                <a:spcPts val="3250"/>
              </a:lnSpc>
              <a:spcBef>
                <a:spcPts val="0"/>
              </a:spcBef>
              <a:buClr>
                <a:srgbClr val="008000"/>
              </a:buClr>
              <a:buSzPct val="100000"/>
            </a:pPr>
            <a:r>
              <a:rPr lang="en-US" dirty="0" smtClean="0">
                <a:latin typeface="Times"/>
                <a:cs typeface="Times"/>
              </a:rPr>
              <a:t>Identify possible ways to address the downsides. </a:t>
            </a:r>
          </a:p>
          <a:p>
            <a:pPr marL="0" indent="0">
              <a:buNone/>
            </a:pPr>
            <a:r>
              <a:rPr lang="en-US" sz="2400" dirty="0" smtClean="0">
                <a:latin typeface="Garamond"/>
                <a:cs typeface="Garamond"/>
              </a:rPr>
              <a:t>	</a:t>
            </a:r>
            <a:endParaRPr lang="en-US" sz="2400" i="1" dirty="0">
              <a:latin typeface="Garamond"/>
              <a:cs typeface="Garamond"/>
            </a:endParaRPr>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645099"/>
            <a:ext cx="8229600" cy="1143000"/>
          </a:xfrm>
        </p:spPr>
        <p:txBody>
          <a:bodyPr/>
          <a:lstStyle/>
          <a:p>
            <a:pPr algn="l"/>
            <a:r>
              <a:rPr lang="en-US" b="1" dirty="0" smtClean="0">
                <a:solidFill>
                  <a:srgbClr val="0000FF"/>
                </a:solidFill>
                <a:latin typeface="Arial"/>
                <a:cs typeface="Trebuchet MS"/>
              </a:rPr>
              <a:t>Learning task 1</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12</a:t>
            </a:r>
            <a:endParaRPr lang="en-US" sz="1200" dirty="0"/>
          </a:p>
        </p:txBody>
      </p:sp>
      <p:sp>
        <p:nvSpPr>
          <p:cNvPr id="12"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41030542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69692"/>
            <a:ext cx="7772400" cy="4525963"/>
          </a:xfrm>
        </p:spPr>
        <p:txBody>
          <a:bodyPr/>
          <a:lstStyle/>
          <a:p>
            <a:pPr>
              <a:lnSpc>
                <a:spcPts val="3250"/>
              </a:lnSpc>
              <a:spcBef>
                <a:spcPts val="0"/>
              </a:spcBef>
              <a:buClr>
                <a:srgbClr val="008000"/>
              </a:buClr>
              <a:buSzPct val="100000"/>
            </a:pPr>
            <a:r>
              <a:rPr lang="en-US" dirty="0">
                <a:latin typeface="Times"/>
                <a:cs typeface="Garamond"/>
              </a:rPr>
              <a:t>Privately, assess your own strengths and areas for growth as a facilitator.</a:t>
            </a:r>
            <a:r>
              <a:rPr lang="en-US" dirty="0" smtClean="0">
                <a:latin typeface="Times"/>
                <a:cs typeface="Garamond"/>
              </a:rPr>
              <a:t> </a:t>
            </a:r>
          </a:p>
          <a:p>
            <a:pPr marL="0" indent="0">
              <a:lnSpc>
                <a:spcPts val="325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Name </a:t>
            </a:r>
            <a:r>
              <a:rPr lang="en-US" dirty="0">
                <a:latin typeface="Times"/>
                <a:cs typeface="Garamond"/>
              </a:rPr>
              <a:t>two strengths you have and how you know they are strengths.</a:t>
            </a:r>
            <a:r>
              <a:rPr lang="en-US" dirty="0" smtClean="0">
                <a:latin typeface="Times"/>
                <a:cs typeface="Garamond"/>
              </a:rPr>
              <a:t> </a:t>
            </a:r>
          </a:p>
          <a:p>
            <a:pPr marL="0" indent="0">
              <a:lnSpc>
                <a:spcPts val="3250"/>
              </a:lnSpc>
              <a:spcBef>
                <a:spcPts val="0"/>
              </a:spcBef>
              <a:buClr>
                <a:srgbClr val="008000"/>
              </a:buClr>
              <a:buSzPct val="100000"/>
              <a:buNone/>
            </a:pPr>
            <a:endParaRPr lang="en-US" dirty="0" smtClean="0">
              <a:latin typeface="Times"/>
              <a:cs typeface="Garamond"/>
            </a:endParaRPr>
          </a:p>
          <a:p>
            <a:pPr lvl="0">
              <a:lnSpc>
                <a:spcPts val="3250"/>
              </a:lnSpc>
              <a:spcBef>
                <a:spcPts val="0"/>
              </a:spcBef>
              <a:buClr>
                <a:srgbClr val="008000"/>
              </a:buClr>
              <a:buSzPct val="100000"/>
            </a:pPr>
            <a:r>
              <a:rPr lang="en-US" dirty="0" smtClean="0">
                <a:latin typeface="Times"/>
                <a:cs typeface="Garamond"/>
              </a:rPr>
              <a:t>Identify one area you want to develop and steps you might take to do so.</a:t>
            </a:r>
          </a:p>
          <a:p>
            <a:pPr marL="0" indent="0">
              <a:buNone/>
            </a:pPr>
            <a:endParaRPr lang="en-US" dirty="0" smtClean="0"/>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662740"/>
            <a:ext cx="8229600" cy="1143000"/>
          </a:xfrm>
        </p:spPr>
        <p:txBody>
          <a:bodyPr/>
          <a:lstStyle/>
          <a:p>
            <a:pPr algn="l"/>
            <a:r>
              <a:rPr lang="en-US" b="1" dirty="0" smtClean="0">
                <a:solidFill>
                  <a:srgbClr val="0000FF"/>
                </a:solidFill>
                <a:latin typeface="Arial"/>
                <a:cs typeface="Trebuchet MS"/>
              </a:rPr>
              <a:t>Learning task 2</a:t>
            </a:r>
            <a:endParaRPr lang="en-US" b="1" dirty="0">
              <a:solidFill>
                <a:srgbClr val="0000FF"/>
              </a:solidFill>
              <a:latin typeface="Arial"/>
              <a:cs typeface="Trebuchet MS"/>
            </a:endParaRPr>
          </a:p>
        </p:txBody>
      </p:sp>
      <p:sp>
        <p:nvSpPr>
          <p:cNvPr id="9" name="TextBox 8"/>
          <p:cNvSpPr txBox="1"/>
          <p:nvPr/>
        </p:nvSpPr>
        <p:spPr>
          <a:xfrm>
            <a:off x="7382933" y="1337733"/>
            <a:ext cx="184666" cy="369332"/>
          </a:xfrm>
          <a:prstGeom prst="rect">
            <a:avLst/>
          </a:prstGeom>
          <a:noFill/>
        </p:spPr>
        <p:txBody>
          <a:bodyPr wrap="none" rtlCol="0">
            <a:spAutoFit/>
          </a:bodyPr>
          <a:lstStyle/>
          <a:p>
            <a:endParaRPr lang="en-US" dirty="0"/>
          </a:p>
        </p:txBody>
      </p:sp>
      <p:sp>
        <p:nvSpPr>
          <p:cNvPr id="13" name="TextBox 12"/>
          <p:cNvSpPr txBox="1"/>
          <p:nvPr/>
        </p:nvSpPr>
        <p:spPr>
          <a:xfrm>
            <a:off x="8458200" y="6420936"/>
            <a:ext cx="340658" cy="276999"/>
          </a:xfrm>
          <a:prstGeom prst="rect">
            <a:avLst/>
          </a:prstGeom>
          <a:noFill/>
        </p:spPr>
        <p:txBody>
          <a:bodyPr wrap="none" rtlCol="0">
            <a:spAutoFit/>
          </a:bodyPr>
          <a:lstStyle/>
          <a:p>
            <a:r>
              <a:rPr lang="en-US" sz="1200" dirty="0" smtClean="0"/>
              <a:t>13</a:t>
            </a:r>
            <a:endParaRPr lang="en-US" sz="1200" dirty="0"/>
          </a:p>
        </p:txBody>
      </p:sp>
      <p:sp>
        <p:nvSpPr>
          <p:cNvPr id="10"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25581039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18338"/>
            <a:ext cx="2382798" cy="821267"/>
          </a:xfrm>
        </p:spPr>
        <p:txBody>
          <a:bodyPr/>
          <a:lstStyle/>
          <a:p>
            <a:pPr marL="0" indent="0" algn="ctr">
              <a:buNone/>
            </a:pPr>
            <a:r>
              <a:rPr lang="en-US" b="1" dirty="0" smtClean="0">
                <a:latin typeface="Times"/>
                <a:cs typeface="Garamond"/>
              </a:rPr>
              <a:t>Forming</a:t>
            </a:r>
            <a:endParaRPr lang="en-US" b="1" dirty="0">
              <a:latin typeface="Times"/>
              <a:cs typeface="Garamond"/>
            </a:endParaRPr>
          </a:p>
        </p:txBody>
      </p:sp>
      <p:sp>
        <p:nvSpPr>
          <p:cNvPr id="4" name="TextBox 3"/>
          <p:cNvSpPr txBox="1"/>
          <p:nvPr/>
        </p:nvSpPr>
        <p:spPr>
          <a:xfrm>
            <a:off x="4116834" y="2882905"/>
            <a:ext cx="6009293" cy="3066224"/>
          </a:xfrm>
          <a:prstGeom prst="rect">
            <a:avLst/>
          </a:prstGeom>
          <a:noFill/>
        </p:spPr>
        <p:txBody>
          <a:bodyPr wrap="square" rtlCol="0">
            <a:spAutoFit/>
          </a:bodyPr>
          <a:lstStyle/>
          <a:p>
            <a:pPr marL="803275" indent="-520700">
              <a:lnSpc>
                <a:spcPts val="3250"/>
              </a:lnSpc>
              <a:buClr>
                <a:srgbClr val="008000"/>
              </a:buClr>
              <a:buSzPct val="100000"/>
              <a:buFont typeface="Arial"/>
              <a:buChar char="•"/>
            </a:pPr>
            <a:r>
              <a:rPr lang="en-US" sz="3200" dirty="0" smtClean="0">
                <a:latin typeface="Times"/>
                <a:cs typeface="Garamond"/>
              </a:rPr>
              <a:t>High concern for </a:t>
            </a:r>
          </a:p>
          <a:p>
            <a:pPr marL="508000" indent="-225425">
              <a:lnSpc>
                <a:spcPts val="3250"/>
              </a:lnSpc>
              <a:buClr>
                <a:srgbClr val="008000"/>
              </a:buClr>
              <a:buSzPct val="100000"/>
            </a:pPr>
            <a:r>
              <a:rPr lang="en-US" sz="3200" dirty="0">
                <a:latin typeface="Times"/>
                <a:cs typeface="Garamond"/>
              </a:rPr>
              <a:t>	 </a:t>
            </a:r>
            <a:r>
              <a:rPr lang="en-US" sz="3200" dirty="0" smtClean="0">
                <a:latin typeface="Times"/>
                <a:cs typeface="Garamond"/>
              </a:rPr>
              <a:t>  authority and rules</a:t>
            </a:r>
          </a:p>
          <a:p>
            <a:pPr marL="803275" indent="-457200">
              <a:lnSpc>
                <a:spcPts val="3250"/>
              </a:lnSpc>
              <a:buClr>
                <a:srgbClr val="008000"/>
              </a:buClr>
              <a:buFont typeface="Arial"/>
              <a:buChar char="•"/>
            </a:pPr>
            <a:endParaRPr lang="en-US" sz="3200" dirty="0">
              <a:latin typeface="Times"/>
              <a:cs typeface="Garamond"/>
            </a:endParaRPr>
          </a:p>
          <a:p>
            <a:pPr marL="803275" indent="-457200">
              <a:lnSpc>
                <a:spcPts val="3250"/>
              </a:lnSpc>
              <a:buClr>
                <a:srgbClr val="008000"/>
              </a:buClr>
              <a:buFont typeface="Arial"/>
              <a:buChar char="•"/>
            </a:pPr>
            <a:r>
              <a:rPr lang="en-US" sz="3200" dirty="0" smtClean="0">
                <a:latin typeface="Times"/>
                <a:cs typeface="Garamond"/>
              </a:rPr>
              <a:t>Push to conform</a:t>
            </a:r>
          </a:p>
          <a:p>
            <a:pPr marL="804672" indent="-457200">
              <a:lnSpc>
                <a:spcPts val="3250"/>
              </a:lnSpc>
              <a:buClr>
                <a:srgbClr val="008000"/>
              </a:buClr>
              <a:buSzPct val="100000"/>
              <a:buFont typeface="Arial"/>
              <a:buChar char="•"/>
            </a:pPr>
            <a:endParaRPr lang="en-US" sz="3200" dirty="0">
              <a:latin typeface="Times"/>
              <a:cs typeface="Garamond"/>
            </a:endParaRPr>
          </a:p>
          <a:p>
            <a:pPr marL="804672" indent="-457200">
              <a:lnSpc>
                <a:spcPts val="3250"/>
              </a:lnSpc>
              <a:buClr>
                <a:srgbClr val="008000"/>
              </a:buClr>
              <a:buSzPct val="100000"/>
              <a:buFont typeface="Arial"/>
              <a:buChar char="•"/>
            </a:pPr>
            <a:r>
              <a:rPr lang="en-US" sz="3200" dirty="0" smtClean="0">
                <a:latin typeface="Times"/>
                <a:cs typeface="Garamond"/>
              </a:rPr>
              <a:t>Team members display </a:t>
            </a:r>
          </a:p>
          <a:p>
            <a:pPr marL="347472">
              <a:lnSpc>
                <a:spcPts val="3250"/>
              </a:lnSpc>
              <a:buClr>
                <a:srgbClr val="008000"/>
              </a:buClr>
              <a:buSzPct val="100000"/>
            </a:pPr>
            <a:r>
              <a:rPr lang="en-US" altLang="ja-JP" sz="3200" dirty="0" smtClean="0">
                <a:latin typeface="Times"/>
                <a:cs typeface="Garamond"/>
              </a:rPr>
              <a:t>	    </a:t>
            </a:r>
            <a:r>
              <a:rPr lang="ja-JP" altLang="en-US" sz="3200" dirty="0" smtClean="0">
                <a:latin typeface="Times"/>
                <a:cs typeface="Garamond"/>
              </a:rPr>
              <a:t>“</a:t>
            </a:r>
            <a:r>
              <a:rPr lang="en-US" sz="3200" dirty="0" smtClean="0">
                <a:latin typeface="Times"/>
                <a:cs typeface="Garamond"/>
              </a:rPr>
              <a:t>nice</a:t>
            </a:r>
            <a:r>
              <a:rPr lang="ja-JP" altLang="en-US" sz="3200" dirty="0" smtClean="0">
                <a:latin typeface="Times"/>
                <a:cs typeface="Garamond"/>
              </a:rPr>
              <a:t>”</a:t>
            </a:r>
            <a:r>
              <a:rPr lang="en-US" sz="3200" dirty="0" smtClean="0">
                <a:latin typeface="Times"/>
                <a:cs typeface="Garamond"/>
              </a:rPr>
              <a:t> behavior</a:t>
            </a:r>
            <a:endParaRPr lang="en-US" sz="3200" dirty="0">
              <a:latin typeface="Times"/>
              <a:cs typeface="Garamond"/>
            </a:endParaRPr>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694482"/>
            <a:ext cx="8229600" cy="1143000"/>
          </a:xfrm>
        </p:spPr>
        <p:txBody>
          <a:bodyPr/>
          <a:lstStyle/>
          <a:p>
            <a:pPr algn="l"/>
            <a:r>
              <a:rPr lang="en-US" b="1" dirty="0" smtClean="0">
                <a:solidFill>
                  <a:srgbClr val="0000FF"/>
                </a:solidFill>
                <a:latin typeface="Arial"/>
                <a:cs typeface="Trebuchet MS"/>
              </a:rPr>
              <a:t>Stages of team development</a:t>
            </a:r>
            <a:endParaRPr lang="en-US" b="1" dirty="0">
              <a:solidFill>
                <a:srgbClr val="0000FF"/>
              </a:solidFill>
              <a:latin typeface="Arial"/>
              <a:cs typeface="Trebuchet MS"/>
            </a:endParaRPr>
          </a:p>
        </p:txBody>
      </p:sp>
      <p:sp>
        <p:nvSpPr>
          <p:cNvPr id="13" name="TextBox 12"/>
          <p:cNvSpPr txBox="1"/>
          <p:nvPr/>
        </p:nvSpPr>
        <p:spPr>
          <a:xfrm>
            <a:off x="8458200" y="6420936"/>
            <a:ext cx="340658" cy="276999"/>
          </a:xfrm>
          <a:prstGeom prst="rect">
            <a:avLst/>
          </a:prstGeom>
          <a:noFill/>
        </p:spPr>
        <p:txBody>
          <a:bodyPr wrap="none" rtlCol="0">
            <a:spAutoFit/>
          </a:bodyPr>
          <a:lstStyle/>
          <a:p>
            <a:r>
              <a:rPr lang="en-US" sz="1200" dirty="0" smtClean="0"/>
              <a:t>14</a:t>
            </a:r>
            <a:endParaRPr lang="en-US" sz="1200" dirty="0"/>
          </a:p>
        </p:txBody>
      </p:sp>
      <p:sp>
        <p:nvSpPr>
          <p:cNvPr id="14"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pic>
        <p:nvPicPr>
          <p:cNvPr id="10" name="Picture 9" descr="Forming slide art.jpg"/>
          <p:cNvPicPr>
            <a:picLocks noChangeAspect="1"/>
          </p:cNvPicPr>
          <p:nvPr/>
        </p:nvPicPr>
        <p:blipFill>
          <a:blip r:embed="rId4"/>
          <a:stretch>
            <a:fillRect/>
          </a:stretch>
        </p:blipFill>
        <p:spPr>
          <a:xfrm>
            <a:off x="635005" y="2501275"/>
            <a:ext cx="3278633" cy="3679134"/>
          </a:xfrm>
          <a:prstGeom prst="rect">
            <a:avLst/>
          </a:prstGeom>
        </p:spPr>
      </p:pic>
    </p:spTree>
    <p:extLst>
      <p:ext uri="{BB962C8B-B14F-4D97-AF65-F5344CB8AC3E}">
        <p14:creationId xmlns:p14="http://schemas.microsoft.com/office/powerpoint/2010/main" val="33071818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9015" y="2371667"/>
            <a:ext cx="2370667" cy="887203"/>
          </a:xfrm>
        </p:spPr>
        <p:txBody>
          <a:bodyPr/>
          <a:lstStyle/>
          <a:p>
            <a:pPr marL="0" indent="0" algn="ctr">
              <a:buNone/>
            </a:pPr>
            <a:r>
              <a:rPr lang="en-US" b="1" dirty="0" smtClean="0">
                <a:latin typeface="Times"/>
                <a:cs typeface="Garamond"/>
              </a:rPr>
              <a:t>Storming</a:t>
            </a:r>
            <a:endParaRPr lang="en-US" b="1" dirty="0">
              <a:latin typeface="Times"/>
              <a:cs typeface="Garamond"/>
            </a:endParaRPr>
          </a:p>
        </p:txBody>
      </p:sp>
      <p:sp>
        <p:nvSpPr>
          <p:cNvPr id="4" name="TextBox 3"/>
          <p:cNvSpPr txBox="1"/>
          <p:nvPr/>
        </p:nvSpPr>
        <p:spPr>
          <a:xfrm>
            <a:off x="4563499" y="2307936"/>
            <a:ext cx="5952101" cy="4373761"/>
          </a:xfrm>
          <a:prstGeom prst="rect">
            <a:avLst/>
          </a:prstGeom>
          <a:noFill/>
        </p:spPr>
        <p:txBody>
          <a:bodyPr wrap="square" rtlCol="0">
            <a:spAutoFit/>
          </a:bodyPr>
          <a:lstStyle/>
          <a:p>
            <a:pPr marL="457200" indent="-457200">
              <a:lnSpc>
                <a:spcPct val="80000"/>
              </a:lnSpc>
              <a:buClr>
                <a:srgbClr val="008000"/>
              </a:buClr>
              <a:buSzPct val="100000"/>
              <a:buFont typeface="Arial"/>
              <a:buChar char="•"/>
            </a:pPr>
            <a:r>
              <a:rPr lang="en-US" sz="3200" dirty="0" smtClean="0">
                <a:latin typeface="Times"/>
                <a:cs typeface="Garamond"/>
              </a:rPr>
              <a:t>Primary concern is </a:t>
            </a:r>
          </a:p>
          <a:p>
            <a:pPr>
              <a:lnSpc>
                <a:spcPct val="80000"/>
              </a:lnSpc>
              <a:buClr>
                <a:srgbClr val="008000"/>
              </a:buClr>
              <a:buSzPct val="100000"/>
            </a:pPr>
            <a:r>
              <a:rPr lang="en-US" sz="3200" dirty="0">
                <a:latin typeface="Times"/>
                <a:cs typeface="Garamond"/>
              </a:rPr>
              <a:t>	</a:t>
            </a:r>
            <a:r>
              <a:rPr lang="en-US" sz="3200" dirty="0" smtClean="0">
                <a:latin typeface="Times"/>
                <a:cs typeface="Garamond"/>
              </a:rPr>
              <a:t>personal and individual </a:t>
            </a:r>
          </a:p>
          <a:p>
            <a:pPr>
              <a:lnSpc>
                <a:spcPct val="80000"/>
              </a:lnSpc>
              <a:buClr>
                <a:srgbClr val="008000"/>
              </a:buClr>
              <a:buSzPct val="100000"/>
            </a:pPr>
            <a:r>
              <a:rPr lang="en-US" sz="3200" dirty="0">
                <a:latin typeface="Times"/>
                <a:cs typeface="Garamond"/>
              </a:rPr>
              <a:t>	</a:t>
            </a:r>
            <a:r>
              <a:rPr lang="en-US" sz="3200" dirty="0" smtClean="0">
                <a:latin typeface="Times"/>
                <a:cs typeface="Garamond"/>
              </a:rPr>
              <a:t>survival </a:t>
            </a:r>
          </a:p>
          <a:p>
            <a:pPr marL="457200" indent="-457200">
              <a:lnSpc>
                <a:spcPct val="50000"/>
              </a:lnSpc>
              <a:buClr>
                <a:srgbClr val="008000"/>
              </a:buClr>
              <a:buSzPct val="100000"/>
            </a:pPr>
            <a:endParaRPr lang="en-US" sz="3200" dirty="0" smtClean="0">
              <a:latin typeface="Times"/>
              <a:cs typeface="Garamond"/>
            </a:endParaRPr>
          </a:p>
          <a:p>
            <a:pPr marL="457200" indent="-457200">
              <a:lnSpc>
                <a:spcPts val="3250"/>
              </a:lnSpc>
              <a:buClr>
                <a:srgbClr val="008000"/>
              </a:buClr>
              <a:buSzPct val="100000"/>
              <a:buFont typeface="Arial"/>
              <a:buChar char="•"/>
            </a:pPr>
            <a:r>
              <a:rPr lang="en-US" sz="3200" dirty="0" smtClean="0">
                <a:latin typeface="Times"/>
                <a:cs typeface="Garamond"/>
              </a:rPr>
              <a:t>Fight/flight or counter dependent behavior</a:t>
            </a:r>
          </a:p>
          <a:p>
            <a:pPr>
              <a:lnSpc>
                <a:spcPct val="50000"/>
              </a:lnSpc>
              <a:buClr>
                <a:srgbClr val="008000"/>
              </a:buClr>
              <a:buSzPct val="100000"/>
            </a:pPr>
            <a:endParaRPr lang="en-US" sz="3200" dirty="0" smtClean="0">
              <a:latin typeface="Times"/>
              <a:cs typeface="Garamond"/>
            </a:endParaRPr>
          </a:p>
          <a:p>
            <a:pPr marL="457200" indent="-457200">
              <a:lnSpc>
                <a:spcPts val="3250"/>
              </a:lnSpc>
              <a:buClr>
                <a:srgbClr val="008000"/>
              </a:buClr>
              <a:buSzPct val="100000"/>
              <a:buFont typeface="Arial"/>
              <a:buChar char="•"/>
            </a:pPr>
            <a:r>
              <a:rPr lang="en-US" sz="3200" dirty="0" smtClean="0">
                <a:latin typeface="Times"/>
                <a:cs typeface="Garamond"/>
              </a:rPr>
              <a:t>Multiple sources of </a:t>
            </a:r>
          </a:p>
          <a:p>
            <a:pPr>
              <a:lnSpc>
                <a:spcPts val="3250"/>
              </a:lnSpc>
              <a:buClr>
                <a:srgbClr val="008000"/>
              </a:buClr>
              <a:buSzPct val="100000"/>
            </a:pPr>
            <a:r>
              <a:rPr lang="en-US" sz="3200" dirty="0">
                <a:latin typeface="Times"/>
                <a:cs typeface="Garamond"/>
              </a:rPr>
              <a:t>	</a:t>
            </a:r>
            <a:r>
              <a:rPr lang="en-US" sz="3200" dirty="0" smtClean="0">
                <a:latin typeface="Times"/>
                <a:cs typeface="Garamond"/>
              </a:rPr>
              <a:t>tension</a:t>
            </a:r>
          </a:p>
          <a:p>
            <a:pPr marL="457200" indent="-457200">
              <a:lnSpc>
                <a:spcPct val="50000"/>
              </a:lnSpc>
              <a:buClr>
                <a:srgbClr val="008000"/>
              </a:buClr>
              <a:buSzPct val="100000"/>
            </a:pPr>
            <a:endParaRPr lang="en-US" sz="3200" dirty="0" smtClean="0">
              <a:latin typeface="Times"/>
              <a:cs typeface="Garamond"/>
            </a:endParaRPr>
          </a:p>
          <a:p>
            <a:pPr marL="457200" indent="-457200">
              <a:lnSpc>
                <a:spcPts val="3250"/>
              </a:lnSpc>
              <a:buClr>
                <a:srgbClr val="008000"/>
              </a:buClr>
              <a:buSzPct val="100000"/>
              <a:buFont typeface="Arial"/>
              <a:buChar char="•"/>
            </a:pPr>
            <a:r>
              <a:rPr lang="en-US" sz="3200" dirty="0" smtClean="0">
                <a:latin typeface="Times"/>
                <a:cs typeface="Garamond"/>
              </a:rPr>
              <a:t>Disagreement</a:t>
            </a:r>
          </a:p>
          <a:p>
            <a:endParaRPr lang="en-US" dirty="0"/>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5932"/>
            <a:ext cx="533400" cy="807720"/>
          </a:xfrm>
          <a:prstGeom prst="rect">
            <a:avLst/>
          </a:prstGeom>
        </p:spPr>
      </p:pic>
      <p:sp>
        <p:nvSpPr>
          <p:cNvPr id="2" name="Title 1"/>
          <p:cNvSpPr>
            <a:spLocks noGrp="1"/>
          </p:cNvSpPr>
          <p:nvPr>
            <p:ph type="title"/>
          </p:nvPr>
        </p:nvSpPr>
        <p:spPr>
          <a:xfrm>
            <a:off x="190482" y="742742"/>
            <a:ext cx="8229600" cy="1143000"/>
          </a:xfrm>
        </p:spPr>
        <p:txBody>
          <a:bodyPr/>
          <a:lstStyle/>
          <a:p>
            <a:r>
              <a:rPr lang="en-US" b="1" dirty="0" smtClean="0">
                <a:solidFill>
                  <a:srgbClr val="0000FF"/>
                </a:solidFill>
                <a:latin typeface="Arial"/>
                <a:cs typeface="Trebuchet MS"/>
              </a:rPr>
              <a:t>Stages of team development</a:t>
            </a:r>
            <a:endParaRPr lang="en-US" b="1" dirty="0">
              <a:solidFill>
                <a:srgbClr val="0000FF"/>
              </a:solidFill>
              <a:latin typeface="Arial"/>
              <a:cs typeface="Trebuchet MS"/>
            </a:endParaRPr>
          </a:p>
        </p:txBody>
      </p:sp>
      <p:sp>
        <p:nvSpPr>
          <p:cNvPr id="12" name="TextBox 11"/>
          <p:cNvSpPr txBox="1"/>
          <p:nvPr/>
        </p:nvSpPr>
        <p:spPr>
          <a:xfrm>
            <a:off x="8458200" y="6420936"/>
            <a:ext cx="340658" cy="276999"/>
          </a:xfrm>
          <a:prstGeom prst="rect">
            <a:avLst/>
          </a:prstGeom>
          <a:noFill/>
        </p:spPr>
        <p:txBody>
          <a:bodyPr wrap="none" rtlCol="0">
            <a:spAutoFit/>
          </a:bodyPr>
          <a:lstStyle/>
          <a:p>
            <a:r>
              <a:rPr lang="en-US" sz="1200" dirty="0" smtClean="0"/>
              <a:t>15</a:t>
            </a:r>
            <a:endParaRPr lang="en-US" sz="1200" dirty="0"/>
          </a:p>
        </p:txBody>
      </p:sp>
      <p:sp>
        <p:nvSpPr>
          <p:cNvPr id="9"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pic>
        <p:nvPicPr>
          <p:cNvPr id="10" name="Picture 9" descr="Storming slide art.jpg"/>
          <p:cNvPicPr>
            <a:picLocks noChangeAspect="1"/>
          </p:cNvPicPr>
          <p:nvPr/>
        </p:nvPicPr>
        <p:blipFill>
          <a:blip r:embed="rId4"/>
          <a:stretch>
            <a:fillRect/>
          </a:stretch>
        </p:blipFill>
        <p:spPr>
          <a:xfrm>
            <a:off x="533400" y="2981047"/>
            <a:ext cx="3753226" cy="2988803"/>
          </a:xfrm>
          <a:prstGeom prst="rect">
            <a:avLst/>
          </a:prstGeom>
        </p:spPr>
      </p:pic>
    </p:spTree>
    <p:extLst>
      <p:ext uri="{BB962C8B-B14F-4D97-AF65-F5344CB8AC3E}">
        <p14:creationId xmlns:p14="http://schemas.microsoft.com/office/powerpoint/2010/main" val="33842428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598" y="2118030"/>
            <a:ext cx="2252133" cy="905933"/>
          </a:xfrm>
        </p:spPr>
        <p:txBody>
          <a:bodyPr/>
          <a:lstStyle/>
          <a:p>
            <a:pPr marL="0" indent="0" algn="ctr">
              <a:buNone/>
            </a:pPr>
            <a:r>
              <a:rPr lang="en-US" b="1" dirty="0" smtClean="0">
                <a:latin typeface="Times"/>
                <a:cs typeface="Garamond"/>
              </a:rPr>
              <a:t>Norming</a:t>
            </a:r>
            <a:endParaRPr lang="en-US" b="1" dirty="0">
              <a:latin typeface="Times"/>
              <a:cs typeface="Garamond"/>
            </a:endParaRPr>
          </a:p>
        </p:txBody>
      </p:sp>
      <p:sp>
        <p:nvSpPr>
          <p:cNvPr id="4" name="TextBox 3"/>
          <p:cNvSpPr txBox="1"/>
          <p:nvPr/>
        </p:nvSpPr>
        <p:spPr>
          <a:xfrm>
            <a:off x="4402654" y="2118030"/>
            <a:ext cx="5367867" cy="4177853"/>
          </a:xfrm>
          <a:prstGeom prst="rect">
            <a:avLst/>
          </a:prstGeom>
          <a:noFill/>
        </p:spPr>
        <p:txBody>
          <a:bodyPr wrap="square" rtlCol="0">
            <a:spAutoFit/>
          </a:bodyPr>
          <a:lstStyle/>
          <a:p>
            <a:pPr marL="457200" indent="-457200">
              <a:lnSpc>
                <a:spcPts val="3250"/>
              </a:lnSpc>
              <a:buClr>
                <a:srgbClr val="008000"/>
              </a:buClr>
              <a:buSzPct val="100000"/>
              <a:buFont typeface="Arial"/>
              <a:buChar char="•"/>
            </a:pPr>
            <a:r>
              <a:rPr lang="en-US" sz="3200" dirty="0" smtClean="0">
                <a:latin typeface="Times"/>
                <a:cs typeface="Garamond"/>
              </a:rPr>
              <a:t>Commitment to </a:t>
            </a:r>
          </a:p>
          <a:p>
            <a:pPr>
              <a:lnSpc>
                <a:spcPts val="3250"/>
              </a:lnSpc>
              <a:buClr>
                <a:srgbClr val="008000"/>
              </a:buClr>
              <a:buSzPct val="100000"/>
            </a:pPr>
            <a:r>
              <a:rPr lang="en-US" sz="3200" dirty="0">
                <a:latin typeface="Times"/>
                <a:cs typeface="Garamond"/>
              </a:rPr>
              <a:t>	</a:t>
            </a:r>
            <a:r>
              <a:rPr lang="en-US" sz="3200" dirty="0" smtClean="0">
                <a:latin typeface="Times"/>
                <a:cs typeface="Garamond"/>
              </a:rPr>
              <a:t>agreements</a:t>
            </a:r>
          </a:p>
          <a:p>
            <a:pPr>
              <a:lnSpc>
                <a:spcPct val="50000"/>
              </a:lnSpc>
              <a:buClr>
                <a:srgbClr val="008000"/>
              </a:buClr>
              <a:buSzPct val="100000"/>
            </a:pPr>
            <a:endParaRPr lang="en-US" sz="3200" dirty="0" smtClean="0">
              <a:latin typeface="Times"/>
              <a:cs typeface="Garamond"/>
            </a:endParaRPr>
          </a:p>
          <a:p>
            <a:pPr marL="457200" indent="-457200">
              <a:lnSpc>
                <a:spcPts val="3250"/>
              </a:lnSpc>
              <a:buClr>
                <a:srgbClr val="008000"/>
              </a:buClr>
              <a:buSzPct val="100000"/>
              <a:buFont typeface="Arial"/>
              <a:buChar char="•"/>
            </a:pPr>
            <a:r>
              <a:rPr lang="en-US" sz="3200" dirty="0" smtClean="0">
                <a:latin typeface="Times"/>
                <a:cs typeface="Garamond"/>
              </a:rPr>
              <a:t>Structures and process leading to smooth </a:t>
            </a:r>
          </a:p>
          <a:p>
            <a:pPr>
              <a:lnSpc>
                <a:spcPts val="3250"/>
              </a:lnSpc>
              <a:buClr>
                <a:srgbClr val="008000"/>
              </a:buClr>
              <a:buSzPct val="100000"/>
            </a:pPr>
            <a:r>
              <a:rPr lang="en-US" sz="3200" dirty="0">
                <a:latin typeface="Times"/>
                <a:cs typeface="Garamond"/>
              </a:rPr>
              <a:t>	</a:t>
            </a:r>
            <a:r>
              <a:rPr lang="en-US" sz="3200" dirty="0" smtClean="0">
                <a:latin typeface="Times"/>
                <a:cs typeface="Garamond"/>
              </a:rPr>
              <a:t>operation</a:t>
            </a:r>
          </a:p>
          <a:p>
            <a:pPr>
              <a:lnSpc>
                <a:spcPct val="50000"/>
              </a:lnSpc>
              <a:buClr>
                <a:srgbClr val="008000"/>
              </a:buClr>
            </a:pPr>
            <a:endParaRPr lang="en-US" sz="3200" dirty="0" smtClean="0">
              <a:latin typeface="Times"/>
              <a:cs typeface="Garamond"/>
            </a:endParaRPr>
          </a:p>
          <a:p>
            <a:pPr marL="457200" indent="-457200">
              <a:lnSpc>
                <a:spcPts val="3250"/>
              </a:lnSpc>
              <a:buClr>
                <a:srgbClr val="008000"/>
              </a:buClr>
              <a:buSzPct val="100000"/>
              <a:buFont typeface="Arial"/>
              <a:buChar char="•"/>
            </a:pPr>
            <a:r>
              <a:rPr lang="en-US" sz="3200" dirty="0" smtClean="0">
                <a:latin typeface="Times"/>
                <a:cs typeface="Garamond"/>
              </a:rPr>
              <a:t>Increased collegiality</a:t>
            </a:r>
          </a:p>
          <a:p>
            <a:pPr>
              <a:lnSpc>
                <a:spcPct val="50000"/>
              </a:lnSpc>
              <a:buClr>
                <a:srgbClr val="008000"/>
              </a:buClr>
              <a:buSzPct val="100000"/>
            </a:pPr>
            <a:endParaRPr lang="en-US" sz="3200" dirty="0" smtClean="0">
              <a:latin typeface="Times"/>
              <a:cs typeface="Garamond"/>
            </a:endParaRPr>
          </a:p>
          <a:p>
            <a:pPr marL="457200" indent="-457200">
              <a:lnSpc>
                <a:spcPts val="3250"/>
              </a:lnSpc>
              <a:buClr>
                <a:srgbClr val="008000"/>
              </a:buClr>
              <a:buSzPct val="100000"/>
              <a:buFont typeface="Arial"/>
              <a:buChar char="•"/>
            </a:pPr>
            <a:r>
              <a:rPr lang="en-US" sz="3200" dirty="0" smtClean="0">
                <a:latin typeface="Times"/>
                <a:cs typeface="Garamond"/>
              </a:rPr>
              <a:t>Increased attention to achieving goals</a:t>
            </a:r>
            <a:endParaRPr lang="en-US" sz="3200" dirty="0">
              <a:latin typeface="Times"/>
              <a:cs typeface="Garamond"/>
            </a:endParaRPr>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8999"/>
            <a:ext cx="533400" cy="807720"/>
          </a:xfrm>
          <a:prstGeom prst="rect">
            <a:avLst/>
          </a:prstGeom>
        </p:spPr>
      </p:pic>
      <p:sp>
        <p:nvSpPr>
          <p:cNvPr id="2" name="Title 1"/>
          <p:cNvSpPr>
            <a:spLocks noGrp="1"/>
          </p:cNvSpPr>
          <p:nvPr>
            <p:ph type="title"/>
          </p:nvPr>
        </p:nvSpPr>
        <p:spPr>
          <a:xfrm>
            <a:off x="206707" y="727225"/>
            <a:ext cx="8229600" cy="1143000"/>
          </a:xfrm>
        </p:spPr>
        <p:txBody>
          <a:bodyPr/>
          <a:lstStyle/>
          <a:p>
            <a:r>
              <a:rPr lang="en-US" b="1" dirty="0" smtClean="0">
                <a:solidFill>
                  <a:srgbClr val="0000FF"/>
                </a:solidFill>
                <a:latin typeface="Arial"/>
                <a:cs typeface="Trebuchet MS"/>
              </a:rPr>
              <a:t>Stages of team development</a:t>
            </a:r>
            <a:endParaRPr lang="en-US" b="1" dirty="0">
              <a:solidFill>
                <a:srgbClr val="0000FF"/>
              </a:solidFill>
              <a:latin typeface="Arial"/>
              <a:cs typeface="Trebuchet MS"/>
            </a:endParaRPr>
          </a:p>
        </p:txBody>
      </p:sp>
      <p:sp>
        <p:nvSpPr>
          <p:cNvPr id="12" name="TextBox 11"/>
          <p:cNvSpPr txBox="1"/>
          <p:nvPr/>
        </p:nvSpPr>
        <p:spPr>
          <a:xfrm>
            <a:off x="8458200" y="6420936"/>
            <a:ext cx="392656" cy="338554"/>
          </a:xfrm>
          <a:prstGeom prst="rect">
            <a:avLst/>
          </a:prstGeom>
          <a:noFill/>
        </p:spPr>
        <p:txBody>
          <a:bodyPr wrap="none" rtlCol="0">
            <a:spAutoFit/>
          </a:bodyPr>
          <a:lstStyle/>
          <a:p>
            <a:r>
              <a:rPr lang="en-US" sz="1600" dirty="0" smtClean="0"/>
              <a:t>16</a:t>
            </a:r>
            <a:endParaRPr lang="en-US" sz="1600" dirty="0"/>
          </a:p>
        </p:txBody>
      </p:sp>
      <p:sp>
        <p:nvSpPr>
          <p:cNvPr id="9"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pic>
        <p:nvPicPr>
          <p:cNvPr id="10" name="Picture 9" descr="Norming slide art.jpg"/>
          <p:cNvPicPr>
            <a:picLocks noChangeAspect="1"/>
          </p:cNvPicPr>
          <p:nvPr/>
        </p:nvPicPr>
        <p:blipFill>
          <a:blip r:embed="rId4"/>
          <a:stretch>
            <a:fillRect/>
          </a:stretch>
        </p:blipFill>
        <p:spPr>
          <a:xfrm>
            <a:off x="601132" y="2803829"/>
            <a:ext cx="3434146" cy="2779428"/>
          </a:xfrm>
          <a:prstGeom prst="rect">
            <a:avLst/>
          </a:prstGeom>
        </p:spPr>
      </p:pic>
    </p:spTree>
    <p:extLst>
      <p:ext uri="{BB962C8B-B14F-4D97-AF65-F5344CB8AC3E}">
        <p14:creationId xmlns:p14="http://schemas.microsoft.com/office/powerpoint/2010/main" val="34775365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71" y="1882947"/>
            <a:ext cx="3370623" cy="1109133"/>
          </a:xfrm>
        </p:spPr>
        <p:txBody>
          <a:bodyPr/>
          <a:lstStyle/>
          <a:p>
            <a:pPr marL="0" indent="0" algn="ctr">
              <a:buNone/>
            </a:pPr>
            <a:r>
              <a:rPr lang="en-US" b="1" dirty="0" smtClean="0">
                <a:latin typeface="Times"/>
                <a:cs typeface="Garamond"/>
              </a:rPr>
              <a:t>Performing</a:t>
            </a:r>
            <a:endParaRPr lang="en-US" b="1" dirty="0">
              <a:latin typeface="Times"/>
              <a:cs typeface="Garamond"/>
            </a:endParaRPr>
          </a:p>
        </p:txBody>
      </p:sp>
      <p:sp>
        <p:nvSpPr>
          <p:cNvPr id="4" name="TextBox 3"/>
          <p:cNvSpPr txBox="1"/>
          <p:nvPr/>
        </p:nvSpPr>
        <p:spPr>
          <a:xfrm>
            <a:off x="4088141" y="2200000"/>
            <a:ext cx="6004126" cy="4013407"/>
          </a:xfrm>
          <a:prstGeom prst="rect">
            <a:avLst/>
          </a:prstGeom>
          <a:noFill/>
        </p:spPr>
        <p:txBody>
          <a:bodyPr wrap="square" rtlCol="0">
            <a:spAutoFit/>
          </a:bodyPr>
          <a:lstStyle/>
          <a:p>
            <a:pPr marL="457200" indent="-457200">
              <a:lnSpc>
                <a:spcPct val="90000"/>
              </a:lnSpc>
              <a:buClr>
                <a:srgbClr val="008000"/>
              </a:buClr>
              <a:buSzPct val="100000"/>
              <a:buFont typeface="Arial"/>
              <a:buChar char="•"/>
            </a:pPr>
            <a:r>
              <a:rPr lang="en-US" sz="3200" dirty="0" smtClean="0">
                <a:latin typeface="Times"/>
                <a:cs typeface="Garamond"/>
              </a:rPr>
              <a:t>Genuine opportunity to </a:t>
            </a:r>
          </a:p>
          <a:p>
            <a:pPr>
              <a:lnSpc>
                <a:spcPct val="90000"/>
              </a:lnSpc>
              <a:buClr>
                <a:srgbClr val="008000"/>
              </a:buClr>
              <a:buSzPct val="100000"/>
            </a:pPr>
            <a:r>
              <a:rPr lang="en-US" sz="3200" dirty="0">
                <a:latin typeface="Times"/>
                <a:cs typeface="Garamond"/>
              </a:rPr>
              <a:t>	</a:t>
            </a:r>
            <a:r>
              <a:rPr lang="en-US" sz="3200" dirty="0" smtClean="0">
                <a:latin typeface="Times"/>
                <a:cs typeface="Garamond"/>
              </a:rPr>
              <a:t>learn</a:t>
            </a:r>
            <a:r>
              <a:rPr lang="en-US" sz="3200" dirty="0">
                <a:latin typeface="Times"/>
                <a:cs typeface="Garamond"/>
              </a:rPr>
              <a:t> </a:t>
            </a:r>
            <a:r>
              <a:rPr lang="en-US" sz="3200" dirty="0" smtClean="0">
                <a:latin typeface="Times"/>
                <a:cs typeface="Garamond"/>
              </a:rPr>
              <a:t>and discover best </a:t>
            </a:r>
            <a:endParaRPr lang="en-US" sz="3200" dirty="0">
              <a:latin typeface="Times"/>
              <a:cs typeface="Garamond"/>
            </a:endParaRPr>
          </a:p>
          <a:p>
            <a:pPr>
              <a:lnSpc>
                <a:spcPct val="90000"/>
              </a:lnSpc>
              <a:buClr>
                <a:srgbClr val="008000"/>
              </a:buClr>
              <a:buSzPct val="100000"/>
            </a:pPr>
            <a:r>
              <a:rPr lang="en-US" sz="3200" dirty="0" smtClean="0">
                <a:latin typeface="Times"/>
                <a:cs typeface="Garamond"/>
              </a:rPr>
              <a:t>	solutions</a:t>
            </a:r>
          </a:p>
          <a:p>
            <a:pPr>
              <a:lnSpc>
                <a:spcPct val="50000"/>
              </a:lnSpc>
              <a:buClr>
                <a:srgbClr val="008000"/>
              </a:buClr>
            </a:pPr>
            <a:endParaRPr lang="en-US" sz="3200" dirty="0" smtClean="0">
              <a:latin typeface="Times"/>
              <a:cs typeface="Garamond"/>
            </a:endParaRPr>
          </a:p>
          <a:p>
            <a:pPr marL="457200" indent="-457200">
              <a:lnSpc>
                <a:spcPct val="90000"/>
              </a:lnSpc>
              <a:buClr>
                <a:srgbClr val="008000"/>
              </a:buClr>
              <a:buSzPct val="100000"/>
              <a:buFont typeface="Arial"/>
              <a:buChar char="•"/>
            </a:pPr>
            <a:r>
              <a:rPr lang="en-US" sz="3200" dirty="0" smtClean="0">
                <a:latin typeface="Times"/>
                <a:cs typeface="Garamond"/>
              </a:rPr>
              <a:t>Shared believe that</a:t>
            </a:r>
          </a:p>
          <a:p>
            <a:pPr>
              <a:lnSpc>
                <a:spcPct val="90000"/>
              </a:lnSpc>
              <a:buClr>
                <a:srgbClr val="008000"/>
              </a:buClr>
              <a:buSzPct val="100000"/>
            </a:pPr>
            <a:r>
              <a:rPr lang="en-US" sz="3200" dirty="0">
                <a:latin typeface="Times"/>
                <a:cs typeface="Garamond"/>
              </a:rPr>
              <a:t>	</a:t>
            </a:r>
            <a:r>
              <a:rPr lang="en-US" sz="3200" dirty="0" smtClean="0">
                <a:latin typeface="Times"/>
                <a:cs typeface="Garamond"/>
              </a:rPr>
              <a:t>difference + conflict = 				strength</a:t>
            </a:r>
          </a:p>
          <a:p>
            <a:pPr>
              <a:lnSpc>
                <a:spcPct val="50000"/>
              </a:lnSpc>
              <a:buClr>
                <a:srgbClr val="008000"/>
              </a:buClr>
            </a:pPr>
            <a:endParaRPr lang="en-US" sz="3200" dirty="0" smtClean="0">
              <a:latin typeface="Times"/>
              <a:cs typeface="Garamond"/>
            </a:endParaRPr>
          </a:p>
          <a:p>
            <a:pPr marL="457200" indent="-457200">
              <a:lnSpc>
                <a:spcPts val="3840"/>
              </a:lnSpc>
              <a:buClr>
                <a:srgbClr val="008000"/>
              </a:buClr>
              <a:buFont typeface="Arial"/>
              <a:buChar char="•"/>
            </a:pPr>
            <a:r>
              <a:rPr lang="en-US" sz="3200" dirty="0" smtClean="0">
                <a:latin typeface="Times"/>
                <a:cs typeface="Garamond"/>
              </a:rPr>
              <a:t>Focus on goals</a:t>
            </a:r>
          </a:p>
          <a:p>
            <a:endParaRPr lang="en-US" dirty="0"/>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172839" y="662740"/>
            <a:ext cx="8229600" cy="1143000"/>
          </a:xfrm>
        </p:spPr>
        <p:txBody>
          <a:bodyPr/>
          <a:lstStyle/>
          <a:p>
            <a:r>
              <a:rPr lang="en-US" b="1" dirty="0" smtClean="0">
                <a:solidFill>
                  <a:srgbClr val="0000FF"/>
                </a:solidFill>
                <a:latin typeface="Arial"/>
                <a:cs typeface="Trebuchet MS"/>
              </a:rPr>
              <a:t>Stages of team development</a:t>
            </a:r>
            <a:endParaRPr lang="en-US" b="1" dirty="0">
              <a:solidFill>
                <a:srgbClr val="0000FF"/>
              </a:solidFill>
              <a:latin typeface="Arial"/>
              <a:cs typeface="Trebuchet MS"/>
            </a:endParaRPr>
          </a:p>
        </p:txBody>
      </p:sp>
      <p:sp>
        <p:nvSpPr>
          <p:cNvPr id="12" name="TextBox 11"/>
          <p:cNvSpPr txBox="1"/>
          <p:nvPr/>
        </p:nvSpPr>
        <p:spPr>
          <a:xfrm>
            <a:off x="8458200" y="6420936"/>
            <a:ext cx="340658" cy="276999"/>
          </a:xfrm>
          <a:prstGeom prst="rect">
            <a:avLst/>
          </a:prstGeom>
          <a:noFill/>
        </p:spPr>
        <p:txBody>
          <a:bodyPr wrap="none" rtlCol="0">
            <a:spAutoFit/>
          </a:bodyPr>
          <a:lstStyle/>
          <a:p>
            <a:r>
              <a:rPr lang="en-US" sz="1200" dirty="0" smtClean="0"/>
              <a:t>17</a:t>
            </a:r>
            <a:endParaRPr lang="en-US" sz="1200" dirty="0"/>
          </a:p>
        </p:txBody>
      </p:sp>
      <p:sp>
        <p:nvSpPr>
          <p:cNvPr id="9"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pic>
        <p:nvPicPr>
          <p:cNvPr id="11" name="Picture 10" descr="Performing slide art.jpg"/>
          <p:cNvPicPr>
            <a:picLocks noChangeAspect="1"/>
          </p:cNvPicPr>
          <p:nvPr/>
        </p:nvPicPr>
        <p:blipFill>
          <a:blip r:embed="rId4"/>
          <a:stretch>
            <a:fillRect/>
          </a:stretch>
        </p:blipFill>
        <p:spPr>
          <a:xfrm>
            <a:off x="206705" y="2585680"/>
            <a:ext cx="3754902" cy="2714921"/>
          </a:xfrm>
          <a:prstGeom prst="rect">
            <a:avLst/>
          </a:prstGeom>
        </p:spPr>
      </p:pic>
    </p:spTree>
    <p:extLst>
      <p:ext uri="{BB962C8B-B14F-4D97-AF65-F5344CB8AC3E}">
        <p14:creationId xmlns:p14="http://schemas.microsoft.com/office/powerpoint/2010/main" val="41333868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353" y="1922615"/>
            <a:ext cx="8229600" cy="4525963"/>
          </a:xfrm>
        </p:spPr>
        <p:txBody>
          <a:bodyPr>
            <a:noAutofit/>
          </a:bodyPr>
          <a:lstStyle/>
          <a:p>
            <a:pPr>
              <a:lnSpc>
                <a:spcPts val="3250"/>
              </a:lnSpc>
              <a:spcBef>
                <a:spcPts val="0"/>
              </a:spcBef>
              <a:buClr>
                <a:srgbClr val="008000"/>
              </a:buClr>
              <a:buSzPct val="100000"/>
            </a:pPr>
            <a:r>
              <a:rPr lang="en-US" dirty="0">
                <a:latin typeface="Times"/>
                <a:cs typeface="Garamond"/>
              </a:rPr>
              <a:t>With a partner,</a:t>
            </a:r>
            <a:r>
              <a:rPr lang="en-US" dirty="0" smtClean="0">
                <a:latin typeface="Times"/>
                <a:cs typeface="Garamond"/>
              </a:rPr>
              <a:t> briefly describe a </a:t>
            </a:r>
            <a:r>
              <a:rPr lang="en-US" dirty="0">
                <a:latin typeface="Times"/>
                <a:cs typeface="Garamond"/>
              </a:rPr>
              <a:t>team</a:t>
            </a:r>
            <a:r>
              <a:rPr lang="en-US" dirty="0" smtClean="0">
                <a:latin typeface="Times"/>
                <a:cs typeface="Garamond"/>
              </a:rPr>
              <a:t> outside your school that you </a:t>
            </a:r>
            <a:r>
              <a:rPr lang="en-US" dirty="0">
                <a:latin typeface="Times"/>
                <a:cs typeface="Garamond"/>
              </a:rPr>
              <a:t>are a member of and the team’s current stage of development.</a:t>
            </a:r>
            <a:r>
              <a:rPr lang="en-US" dirty="0" smtClean="0">
                <a:latin typeface="Times"/>
                <a:cs typeface="Garamond"/>
              </a:rPr>
              <a:t> </a:t>
            </a:r>
          </a:p>
          <a:p>
            <a:pPr>
              <a:lnSpc>
                <a:spcPct val="5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Explain </a:t>
            </a:r>
            <a:r>
              <a:rPr lang="en-US" dirty="0">
                <a:latin typeface="Times"/>
                <a:cs typeface="Garamond"/>
              </a:rPr>
              <a:t>what evidence you used to</a:t>
            </a:r>
            <a:r>
              <a:rPr lang="en-US" dirty="0" smtClean="0">
                <a:latin typeface="Times"/>
                <a:cs typeface="Garamond"/>
              </a:rPr>
              <a:t> determine the team’s stage of development. </a:t>
            </a:r>
          </a:p>
          <a:p>
            <a:pPr>
              <a:lnSpc>
                <a:spcPct val="5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Identify </a:t>
            </a:r>
            <a:r>
              <a:rPr lang="en-US" dirty="0">
                <a:latin typeface="Times"/>
                <a:cs typeface="Garamond"/>
              </a:rPr>
              <a:t>one action you think is needed to move the team to the next stage of development.</a:t>
            </a:r>
          </a:p>
          <a:p>
            <a:pPr marL="0" indent="0">
              <a:buNone/>
            </a:pPr>
            <a:endParaRPr lang="en-US" dirty="0"/>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726692"/>
            <a:ext cx="8229600" cy="1143000"/>
          </a:xfrm>
        </p:spPr>
        <p:txBody>
          <a:bodyPr/>
          <a:lstStyle/>
          <a:p>
            <a:pPr algn="l"/>
            <a:r>
              <a:rPr lang="en-US" b="1" dirty="0" smtClean="0">
                <a:solidFill>
                  <a:srgbClr val="0000FF"/>
                </a:solidFill>
                <a:latin typeface="Arial"/>
                <a:cs typeface="Trebuchet MS"/>
              </a:rPr>
              <a:t>Learning task</a:t>
            </a:r>
            <a:endParaRPr lang="en-US" b="1" dirty="0">
              <a:solidFill>
                <a:srgbClr val="0000FF"/>
              </a:solidFill>
              <a:latin typeface="Arial"/>
              <a:cs typeface="Trebuchet MS"/>
            </a:endParaRPr>
          </a:p>
        </p:txBody>
      </p:sp>
      <p:sp>
        <p:nvSpPr>
          <p:cNvPr id="12" name="TextBox 11"/>
          <p:cNvSpPr txBox="1"/>
          <p:nvPr/>
        </p:nvSpPr>
        <p:spPr>
          <a:xfrm>
            <a:off x="8458200" y="6420936"/>
            <a:ext cx="340658" cy="276999"/>
          </a:xfrm>
          <a:prstGeom prst="rect">
            <a:avLst/>
          </a:prstGeom>
          <a:noFill/>
        </p:spPr>
        <p:txBody>
          <a:bodyPr wrap="none" rtlCol="0">
            <a:spAutoFit/>
          </a:bodyPr>
          <a:lstStyle/>
          <a:p>
            <a:r>
              <a:rPr lang="en-US" sz="1200" dirty="0" smtClean="0"/>
              <a:t>18</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18611440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34410"/>
            <a:ext cx="8229600" cy="4525963"/>
          </a:xfrm>
        </p:spPr>
        <p:txBody>
          <a:bodyPr/>
          <a:lstStyle/>
          <a:p>
            <a:pPr>
              <a:lnSpc>
                <a:spcPts val="3250"/>
              </a:lnSpc>
              <a:spcBef>
                <a:spcPts val="0"/>
              </a:spcBef>
              <a:buClr>
                <a:srgbClr val="008000"/>
              </a:buClr>
              <a:buSzPct val="100000"/>
            </a:pPr>
            <a:r>
              <a:rPr lang="en-US" dirty="0" smtClean="0">
                <a:latin typeface="Times"/>
                <a:cs typeface="Garamond"/>
              </a:rPr>
              <a:t>Agreements </a:t>
            </a:r>
            <a:r>
              <a:rPr lang="en-US" dirty="0">
                <a:latin typeface="Times"/>
                <a:cs typeface="Garamond"/>
              </a:rPr>
              <a:t>are the explicit promises members of a team make to one another about how they operate as a team</a:t>
            </a:r>
            <a:r>
              <a:rPr lang="en-US" dirty="0" smtClean="0">
                <a:latin typeface="Times"/>
                <a:cs typeface="Garamond"/>
              </a:rPr>
              <a:t>.</a:t>
            </a:r>
          </a:p>
          <a:p>
            <a:pPr marL="0" indent="0">
              <a:lnSpc>
                <a:spcPct val="50000"/>
              </a:lnSpc>
              <a:spcBef>
                <a:spcPts val="0"/>
              </a:spcBef>
              <a:buClr>
                <a:srgbClr val="008000"/>
              </a:buClr>
              <a:buSzPct val="100000"/>
              <a:buNone/>
            </a:pPr>
            <a:endParaRPr lang="en-US" dirty="0" smtClean="0">
              <a:latin typeface="Times"/>
              <a:cs typeface="Garamond"/>
            </a:endParaRPr>
          </a:p>
          <a:p>
            <a:pPr>
              <a:lnSpc>
                <a:spcPct val="50000"/>
              </a:lnSpc>
              <a:spcBef>
                <a:spcPts val="0"/>
              </a:spcBef>
              <a:buClr>
                <a:srgbClr val="008000"/>
              </a:buClr>
              <a:buSzPct val="100000"/>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Agreements describe how team members will interact and what they want from each other to maintain safety, trust, and respect, as well as to be effective and efficient in accomplishing their work. </a:t>
            </a:r>
            <a:endParaRPr lang="en-US" dirty="0">
              <a:latin typeface="Times"/>
              <a:cs typeface="Garamond"/>
            </a:endParaRPr>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98120" y="660954"/>
            <a:ext cx="8229600" cy="1143000"/>
          </a:xfrm>
        </p:spPr>
        <p:txBody>
          <a:bodyPr/>
          <a:lstStyle/>
          <a:p>
            <a:pPr algn="l"/>
            <a:r>
              <a:rPr lang="en-US" b="1" dirty="0" smtClean="0">
                <a:solidFill>
                  <a:srgbClr val="0000FF"/>
                </a:solidFill>
                <a:latin typeface="Arial"/>
                <a:cs typeface="Trebuchet MS"/>
              </a:rPr>
              <a:t>Agreements</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19</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30288242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66" y="1464737"/>
            <a:ext cx="4622800" cy="584200"/>
          </a:xfrm>
        </p:spPr>
        <p:txBody>
          <a:bodyPr>
            <a:noAutofit/>
          </a:bodyPr>
          <a:lstStyle/>
          <a:p>
            <a:pPr>
              <a:buNone/>
            </a:pPr>
            <a:r>
              <a:rPr lang="en-US" dirty="0" smtClean="0">
                <a:solidFill>
                  <a:srgbClr val="0000FF"/>
                </a:solidFill>
                <a:latin typeface="Times"/>
                <a:cs typeface="Garamond"/>
              </a:rPr>
              <a:t>Learners will be able to…</a:t>
            </a:r>
          </a:p>
          <a:p>
            <a:pPr marL="0" indent="0">
              <a:buNone/>
            </a:pPr>
            <a:endParaRPr lang="en-US" dirty="0"/>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630231"/>
            <a:ext cx="8229600" cy="1143000"/>
          </a:xfrm>
        </p:spPr>
        <p:txBody>
          <a:bodyPr/>
          <a:lstStyle/>
          <a:p>
            <a:pPr algn="l"/>
            <a:r>
              <a:rPr lang="en-US" b="1" dirty="0" smtClean="0">
                <a:solidFill>
                  <a:srgbClr val="0000FF"/>
                </a:solidFill>
                <a:latin typeface="Arial"/>
                <a:cs typeface="Trebuchet MS"/>
              </a:rPr>
              <a:t>Learning objectives</a:t>
            </a:r>
            <a:endParaRPr lang="en-US" b="1" dirty="0">
              <a:solidFill>
                <a:srgbClr val="0000FF"/>
              </a:solidFill>
              <a:latin typeface="Arial"/>
              <a:cs typeface="Trebuchet MS"/>
            </a:endParaRPr>
          </a:p>
        </p:txBody>
      </p:sp>
      <p:sp>
        <p:nvSpPr>
          <p:cNvPr id="8" name="Content Placeholder 2"/>
          <p:cNvSpPr txBox="1">
            <a:spLocks/>
          </p:cNvSpPr>
          <p:nvPr/>
        </p:nvSpPr>
        <p:spPr>
          <a:xfrm>
            <a:off x="465668" y="2104482"/>
            <a:ext cx="8229600" cy="7579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50"/>
              </a:lnSpc>
              <a:spcBef>
                <a:spcPts val="0"/>
              </a:spcBef>
              <a:buClr>
                <a:srgbClr val="008000"/>
              </a:buClr>
              <a:buSzPct val="100000"/>
            </a:pPr>
            <a:r>
              <a:rPr lang="en-US" sz="2400" dirty="0" smtClean="0">
                <a:latin typeface="Times"/>
                <a:cs typeface="Garamond"/>
              </a:rPr>
              <a:t>Understand the responsibilities and skills needed by facilitators and other roles that contribute to a team’s success.</a:t>
            </a:r>
          </a:p>
          <a:p>
            <a:pPr marL="0" indent="0">
              <a:buNone/>
            </a:pPr>
            <a:endParaRPr lang="en-US" sz="2400" dirty="0"/>
          </a:p>
        </p:txBody>
      </p:sp>
      <p:sp>
        <p:nvSpPr>
          <p:cNvPr id="9" name="Content Placeholder 2"/>
          <p:cNvSpPr txBox="1">
            <a:spLocks/>
          </p:cNvSpPr>
          <p:nvPr/>
        </p:nvSpPr>
        <p:spPr>
          <a:xfrm>
            <a:off x="485429" y="3776195"/>
            <a:ext cx="8229600" cy="134682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50"/>
              </a:lnSpc>
              <a:spcBef>
                <a:spcPts val="0"/>
              </a:spcBef>
              <a:buClr>
                <a:srgbClr val="008000"/>
              </a:buClr>
              <a:buSzPct val="100000"/>
            </a:pPr>
            <a:r>
              <a:rPr lang="en-US" sz="2400" dirty="0" smtClean="0">
                <a:latin typeface="Times"/>
                <a:cs typeface="Garamond"/>
              </a:rPr>
              <a:t>Acquire skills and strategies for facilitating learning teams, such as forming agreements, using purpose and </a:t>
            </a:r>
            <a:r>
              <a:rPr lang="en-US" sz="2400" dirty="0" err="1" smtClean="0">
                <a:latin typeface="Times"/>
                <a:cs typeface="Garamond"/>
              </a:rPr>
              <a:t>nonpurpose</a:t>
            </a:r>
            <a:r>
              <a:rPr lang="en-US" sz="2400" dirty="0" smtClean="0">
                <a:latin typeface="Times"/>
                <a:cs typeface="Garamond"/>
              </a:rPr>
              <a:t>, managing challenging situations, and assessing team effectiveness and efficiency.</a:t>
            </a:r>
          </a:p>
          <a:p>
            <a:endParaRPr lang="en-US" dirty="0"/>
          </a:p>
        </p:txBody>
      </p:sp>
      <p:sp>
        <p:nvSpPr>
          <p:cNvPr id="10" name="Content Placeholder 2"/>
          <p:cNvSpPr txBox="1">
            <a:spLocks/>
          </p:cNvSpPr>
          <p:nvPr/>
        </p:nvSpPr>
        <p:spPr>
          <a:xfrm>
            <a:off x="485429" y="2947061"/>
            <a:ext cx="8229600" cy="13038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550"/>
              </a:lnSpc>
              <a:spcBef>
                <a:spcPts val="0"/>
              </a:spcBef>
              <a:buClr>
                <a:srgbClr val="008000"/>
              </a:buClr>
              <a:buSzPct val="100000"/>
            </a:pPr>
            <a:r>
              <a:rPr lang="en-US" sz="2400" dirty="0" smtClean="0">
                <a:latin typeface="Times"/>
                <a:cs typeface="Garamond"/>
              </a:rPr>
              <a:t>Understand how groups develop in order to be able to address members’ needs at each stage of team development.</a:t>
            </a:r>
          </a:p>
        </p:txBody>
      </p:sp>
      <p:sp>
        <p:nvSpPr>
          <p:cNvPr id="11" name="Rectangle 10"/>
          <p:cNvSpPr/>
          <p:nvPr/>
        </p:nvSpPr>
        <p:spPr>
          <a:xfrm>
            <a:off x="485429" y="5269984"/>
            <a:ext cx="8133639" cy="1098591"/>
          </a:xfrm>
          <a:prstGeom prst="rect">
            <a:avLst/>
          </a:prstGeom>
        </p:spPr>
        <p:txBody>
          <a:bodyPr wrap="square">
            <a:spAutoFit/>
          </a:bodyPr>
          <a:lstStyle/>
          <a:p>
            <a:pPr marL="342900" indent="-342900">
              <a:lnSpc>
                <a:spcPts val="2550"/>
              </a:lnSpc>
              <a:spcBef>
                <a:spcPts val="0"/>
              </a:spcBef>
              <a:buClr>
                <a:srgbClr val="008000"/>
              </a:buClr>
              <a:buSzPct val="100000"/>
              <a:buFont typeface="Arial"/>
              <a:buChar char="•"/>
            </a:pPr>
            <a:r>
              <a:rPr lang="en-US" sz="2400" dirty="0" smtClean="0">
                <a:latin typeface="Times"/>
                <a:cs typeface="Garamond"/>
              </a:rPr>
              <a:t>Develop </a:t>
            </a:r>
            <a:r>
              <a:rPr lang="en-US" sz="2400" dirty="0">
                <a:latin typeface="Times"/>
                <a:cs typeface="Garamond"/>
              </a:rPr>
              <a:t>strategies for assessing learning team members’ </a:t>
            </a:r>
            <a:endParaRPr lang="en-US" sz="2400" dirty="0" smtClean="0">
              <a:latin typeface="Times"/>
              <a:cs typeface="Garamond"/>
            </a:endParaRPr>
          </a:p>
          <a:p>
            <a:pPr>
              <a:lnSpc>
                <a:spcPts val="2550"/>
              </a:lnSpc>
              <a:spcBef>
                <a:spcPts val="0"/>
              </a:spcBef>
              <a:buClr>
                <a:srgbClr val="008000"/>
              </a:buClr>
              <a:buSzPct val="100000"/>
            </a:pPr>
            <a:r>
              <a:rPr lang="en-US" sz="2400" dirty="0">
                <a:latin typeface="Times"/>
                <a:cs typeface="Garamond"/>
              </a:rPr>
              <a:t> </a:t>
            </a:r>
            <a:r>
              <a:rPr lang="en-US" sz="2400" dirty="0" smtClean="0">
                <a:latin typeface="Times"/>
                <a:cs typeface="Garamond"/>
              </a:rPr>
              <a:t>   contributions</a:t>
            </a:r>
            <a:r>
              <a:rPr lang="en-US" sz="2400" dirty="0">
                <a:latin typeface="Times"/>
                <a:cs typeface="Garamond"/>
              </a:rPr>
              <a:t>, the team’s effectiveness, and the results of </a:t>
            </a:r>
            <a:r>
              <a:rPr lang="en-US" sz="2400" dirty="0" smtClean="0">
                <a:latin typeface="Times"/>
                <a:cs typeface="Garamond"/>
              </a:rPr>
              <a:t>the</a:t>
            </a:r>
          </a:p>
          <a:p>
            <a:pPr>
              <a:lnSpc>
                <a:spcPts val="2550"/>
              </a:lnSpc>
              <a:spcBef>
                <a:spcPts val="0"/>
              </a:spcBef>
              <a:buClr>
                <a:srgbClr val="008000"/>
              </a:buClr>
              <a:buSzPct val="100000"/>
            </a:pPr>
            <a:r>
              <a:rPr lang="en-US" sz="2400" dirty="0" smtClean="0">
                <a:latin typeface="Times"/>
                <a:cs typeface="Garamond"/>
              </a:rPr>
              <a:t>    team’s </a:t>
            </a:r>
            <a:r>
              <a:rPr lang="en-US" sz="2400" dirty="0">
                <a:latin typeface="Times"/>
                <a:cs typeface="Garamond"/>
              </a:rPr>
              <a:t>work.</a:t>
            </a:r>
          </a:p>
        </p:txBody>
      </p:sp>
      <p:sp>
        <p:nvSpPr>
          <p:cNvPr id="16" name="TextBox 15"/>
          <p:cNvSpPr txBox="1"/>
          <p:nvPr/>
        </p:nvSpPr>
        <p:spPr>
          <a:xfrm>
            <a:off x="8458200" y="6437869"/>
            <a:ext cx="262662" cy="276999"/>
          </a:xfrm>
          <a:prstGeom prst="rect">
            <a:avLst/>
          </a:prstGeom>
          <a:noFill/>
        </p:spPr>
        <p:txBody>
          <a:bodyPr wrap="none" rtlCol="0">
            <a:spAutoFit/>
          </a:bodyPr>
          <a:lstStyle/>
          <a:p>
            <a:r>
              <a:rPr lang="en-US" sz="1200" dirty="0" smtClean="0"/>
              <a:t>2</a:t>
            </a:r>
            <a:endParaRPr lang="en-US" sz="1200" dirty="0"/>
          </a:p>
        </p:txBody>
      </p:sp>
      <p:sp>
        <p:nvSpPr>
          <p:cNvPr id="12" name="Footer Placeholder 4"/>
          <p:cNvSpPr>
            <a:spLocks noGrp="1"/>
          </p:cNvSpPr>
          <p:nvPr>
            <p:ph type="ftr" sz="quarter" idx="11"/>
          </p:nvPr>
        </p:nvSpPr>
        <p:spPr>
          <a:xfrm>
            <a:off x="84672"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3285115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94752397"/>
              </p:ext>
            </p:extLst>
          </p:nvPr>
        </p:nvGraphicFramePr>
        <p:xfrm>
          <a:off x="533400" y="2129434"/>
          <a:ext cx="7535333" cy="2926080"/>
        </p:xfrm>
        <a:graphic>
          <a:graphicData uri="http://schemas.openxmlformats.org/drawingml/2006/table">
            <a:tbl>
              <a:tblPr firstRow="1" bandRow="1">
                <a:tableStyleId>{5C22544A-7EE6-4342-B048-85BDC9FD1C3A}</a:tableStyleId>
              </a:tblPr>
              <a:tblGrid>
                <a:gridCol w="3708400"/>
                <a:gridCol w="3826933"/>
              </a:tblGrid>
              <a:tr h="370840">
                <a:tc>
                  <a:txBody>
                    <a:bodyPr/>
                    <a:lstStyle/>
                    <a:p>
                      <a:pPr marL="0" marR="0">
                        <a:spcBef>
                          <a:spcPts val="0"/>
                        </a:spcBef>
                        <a:spcAft>
                          <a:spcPts val="1000"/>
                        </a:spcAft>
                      </a:pPr>
                      <a:r>
                        <a:rPr lang="en-US" sz="3200" b="0" dirty="0">
                          <a:solidFill>
                            <a:schemeClr val="tx1"/>
                          </a:solidFill>
                          <a:effectLst/>
                          <a:latin typeface="Times"/>
                          <a:ea typeface="ＭＳ 明朝"/>
                          <a:cs typeface="Times New Roman"/>
                        </a:rPr>
                        <a:t>Decision making</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1000"/>
                        </a:spcAft>
                      </a:pPr>
                      <a:r>
                        <a:rPr lang="en-US" sz="3200" b="0" dirty="0" smtClean="0">
                          <a:solidFill>
                            <a:schemeClr val="tx1"/>
                          </a:solidFill>
                          <a:effectLst/>
                          <a:latin typeface="Times"/>
                          <a:ea typeface="ＭＳ 明朝"/>
                          <a:cs typeface="Times New Roman"/>
                        </a:rPr>
                        <a:t>Interaction/support</a:t>
                      </a:r>
                      <a:endParaRPr lang="en-US" sz="3200" b="0" dirty="0">
                        <a:solidFill>
                          <a:schemeClr val="tx1"/>
                        </a:solidFill>
                        <a:effectLst/>
                        <a:latin typeface="Times"/>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1000"/>
                        </a:spcAft>
                      </a:pPr>
                      <a:r>
                        <a:rPr lang="en-US" sz="3200" b="0" dirty="0">
                          <a:solidFill>
                            <a:schemeClr val="tx1"/>
                          </a:solidFill>
                          <a:effectLst/>
                          <a:latin typeface="Times"/>
                          <a:ea typeface="ＭＳ 明朝"/>
                          <a:cs typeface="Times New Roman"/>
                        </a:rPr>
                        <a:t>Problem solving</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1000"/>
                        </a:spcAft>
                      </a:pPr>
                      <a:r>
                        <a:rPr lang="en-US" sz="3200" b="0" dirty="0" smtClean="0">
                          <a:solidFill>
                            <a:schemeClr val="tx1"/>
                          </a:solidFill>
                          <a:effectLst/>
                          <a:latin typeface="Times"/>
                          <a:ea typeface="ＭＳ 明朝"/>
                          <a:cs typeface="Times New Roman"/>
                        </a:rPr>
                        <a:t>Communication and participation</a:t>
                      </a:r>
                      <a:endParaRPr lang="en-US" sz="3200" b="0" dirty="0">
                        <a:solidFill>
                          <a:schemeClr val="tx1"/>
                        </a:solidFill>
                        <a:effectLst/>
                        <a:latin typeface="Times"/>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1000"/>
                        </a:spcAft>
                      </a:pPr>
                      <a:r>
                        <a:rPr lang="en-US" sz="3200" b="0" dirty="0" smtClean="0">
                          <a:solidFill>
                            <a:schemeClr val="tx1"/>
                          </a:solidFill>
                          <a:effectLst/>
                          <a:latin typeface="Times"/>
                          <a:ea typeface="ＭＳ 明朝"/>
                          <a:cs typeface="Times New Roman"/>
                        </a:rPr>
                        <a:t>Disagreement/ </a:t>
                      </a:r>
                      <a:r>
                        <a:rPr lang="en-US" sz="3200" b="0" dirty="0">
                          <a:solidFill>
                            <a:schemeClr val="tx1"/>
                          </a:solidFill>
                          <a:effectLst/>
                          <a:latin typeface="Times"/>
                          <a:ea typeface="ＭＳ 明朝"/>
                          <a:cs typeface="Times New Roman"/>
                        </a:rPr>
                        <a:t>conflict</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1000"/>
                        </a:spcAft>
                      </a:pPr>
                      <a:r>
                        <a:rPr lang="en-US" sz="3200" b="0" dirty="0" smtClean="0">
                          <a:solidFill>
                            <a:schemeClr val="tx1"/>
                          </a:solidFill>
                          <a:effectLst/>
                          <a:latin typeface="Times"/>
                          <a:ea typeface="ＭＳ 明朝"/>
                          <a:cs typeface="Times New Roman"/>
                        </a:rPr>
                        <a:t>Time and attendance</a:t>
                      </a:r>
                      <a:endParaRPr lang="en-US" sz="3200" b="0" dirty="0">
                        <a:solidFill>
                          <a:schemeClr val="tx1"/>
                        </a:solidFill>
                        <a:effectLst/>
                        <a:latin typeface="Times"/>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spcBef>
                          <a:spcPts val="0"/>
                        </a:spcBef>
                        <a:spcAft>
                          <a:spcPts val="1000"/>
                        </a:spcAft>
                      </a:pPr>
                      <a:r>
                        <a:rPr lang="en-US" sz="3200" b="0" dirty="0">
                          <a:solidFill>
                            <a:schemeClr val="tx1"/>
                          </a:solidFill>
                          <a:effectLst/>
                          <a:latin typeface="Times"/>
                          <a:ea typeface="ＭＳ 明朝"/>
                          <a:cs typeface="Times New Roman"/>
                        </a:rPr>
                        <a:t>Confidentiality</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1000"/>
                        </a:spcAft>
                      </a:pPr>
                      <a:r>
                        <a:rPr lang="en-US" sz="3200" b="0" dirty="0" smtClean="0">
                          <a:solidFill>
                            <a:schemeClr val="tx1"/>
                          </a:solidFill>
                          <a:effectLst/>
                          <a:latin typeface="Times"/>
                          <a:ea typeface="ＭＳ 明朝"/>
                          <a:cs typeface="Times New Roman"/>
                        </a:rPr>
                        <a:t>Productivity</a:t>
                      </a:r>
                      <a:endParaRPr lang="en-US" sz="3200" b="0" dirty="0">
                        <a:solidFill>
                          <a:schemeClr val="tx1"/>
                        </a:solidFill>
                        <a:effectLst/>
                        <a:latin typeface="Times"/>
                        <a:ea typeface="ＭＳ 明朝"/>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711708"/>
            <a:ext cx="8229600" cy="1143000"/>
          </a:xfrm>
        </p:spPr>
        <p:txBody>
          <a:bodyPr/>
          <a:lstStyle/>
          <a:p>
            <a:pPr algn="l"/>
            <a:r>
              <a:rPr lang="en-US" b="1" dirty="0" smtClean="0">
                <a:solidFill>
                  <a:srgbClr val="0000FF"/>
                </a:solidFill>
                <a:latin typeface="Arial"/>
                <a:cs typeface="Trebuchet MS"/>
              </a:rPr>
              <a:t>Areas for agreements</a:t>
            </a:r>
            <a:endParaRPr lang="en-US" b="1" dirty="0">
              <a:solidFill>
                <a:srgbClr val="0000FF"/>
              </a:solidFill>
              <a:latin typeface="Arial"/>
              <a:cs typeface="Trebuchet MS"/>
            </a:endParaRPr>
          </a:p>
        </p:txBody>
      </p:sp>
      <p:sp>
        <p:nvSpPr>
          <p:cNvPr id="12" name="TextBox 11"/>
          <p:cNvSpPr txBox="1"/>
          <p:nvPr/>
        </p:nvSpPr>
        <p:spPr>
          <a:xfrm>
            <a:off x="8458200" y="6420936"/>
            <a:ext cx="340658" cy="276999"/>
          </a:xfrm>
          <a:prstGeom prst="rect">
            <a:avLst/>
          </a:prstGeom>
          <a:noFill/>
        </p:spPr>
        <p:txBody>
          <a:bodyPr wrap="none" rtlCol="0">
            <a:spAutoFit/>
          </a:bodyPr>
          <a:lstStyle/>
          <a:p>
            <a:r>
              <a:rPr lang="en-US" sz="1200" dirty="0" smtClean="0"/>
              <a:t>20</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34252640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840" y="1991713"/>
            <a:ext cx="8229600" cy="4525963"/>
          </a:xfrm>
        </p:spPr>
        <p:txBody>
          <a:bodyPr/>
          <a:lstStyle/>
          <a:p>
            <a:pPr>
              <a:lnSpc>
                <a:spcPts val="3250"/>
              </a:lnSpc>
              <a:spcBef>
                <a:spcPts val="0"/>
              </a:spcBef>
              <a:buClr>
                <a:srgbClr val="008000"/>
              </a:buClr>
              <a:buSzPct val="100000"/>
            </a:pPr>
            <a:r>
              <a:rPr lang="en-US" dirty="0" smtClean="0">
                <a:latin typeface="Times"/>
                <a:cs typeface="Garamond"/>
              </a:rPr>
              <a:t>Read the sample agreements in Handout 5.3.</a:t>
            </a:r>
          </a:p>
          <a:p>
            <a:pPr>
              <a:lnSpc>
                <a:spcPct val="50000"/>
              </a:lnSpc>
              <a:spcBef>
                <a:spcPts val="0"/>
              </a:spcBef>
              <a:buClr>
                <a:srgbClr val="008000"/>
              </a:buClr>
              <a:buSzPct val="100000"/>
              <a:buNone/>
            </a:pPr>
            <a:endParaRPr lang="en-US" dirty="0" smtClean="0">
              <a:latin typeface="Times"/>
              <a:cs typeface="Garamond"/>
            </a:endParaRPr>
          </a:p>
          <a:p>
            <a:pPr>
              <a:lnSpc>
                <a:spcPct val="50000"/>
              </a:lnSpc>
              <a:spcBef>
                <a:spcPts val="0"/>
              </a:spcBef>
              <a:buClr>
                <a:srgbClr val="008000"/>
              </a:buClr>
              <a:buSzPct val="100000"/>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Label each agreement in one set of agreements by the type of agreement.</a:t>
            </a:r>
          </a:p>
          <a:p>
            <a:pPr>
              <a:lnSpc>
                <a:spcPts val="325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Consider which areas are not addressed, and recommend agreements for those areas for this type of team.</a:t>
            </a:r>
          </a:p>
          <a:p>
            <a:pPr marL="0" indent="0">
              <a:buNone/>
            </a:pPr>
            <a:endParaRPr lang="en-US" dirty="0"/>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2066"/>
            <a:ext cx="533400" cy="807720"/>
          </a:xfrm>
          <a:prstGeom prst="rect">
            <a:avLst/>
          </a:prstGeom>
        </p:spPr>
      </p:pic>
      <p:sp>
        <p:nvSpPr>
          <p:cNvPr id="2" name="Title 1"/>
          <p:cNvSpPr>
            <a:spLocks noGrp="1"/>
          </p:cNvSpPr>
          <p:nvPr>
            <p:ph type="title"/>
          </p:nvPr>
        </p:nvSpPr>
        <p:spPr>
          <a:xfrm>
            <a:off x="457200" y="670395"/>
            <a:ext cx="8229600" cy="1143000"/>
          </a:xfrm>
        </p:spPr>
        <p:txBody>
          <a:bodyPr/>
          <a:lstStyle/>
          <a:p>
            <a:pPr algn="l"/>
            <a:r>
              <a:rPr lang="en-US" b="1" dirty="0" smtClean="0">
                <a:solidFill>
                  <a:srgbClr val="0000FF"/>
                </a:solidFill>
                <a:latin typeface="Arial"/>
                <a:cs typeface="Trebuchet MS"/>
              </a:rPr>
              <a:t>Sample agreements</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21</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1287997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1575356"/>
            <a:ext cx="8229600" cy="4525963"/>
          </a:xfrm>
        </p:spPr>
        <p:txBody>
          <a:bodyPr>
            <a:noAutofit/>
          </a:bodyPr>
          <a:lstStyle/>
          <a:p>
            <a:pPr marL="457200" indent="-457200">
              <a:lnSpc>
                <a:spcPct val="130000"/>
              </a:lnSpc>
              <a:spcBef>
                <a:spcPts val="0"/>
              </a:spcBef>
              <a:buClr>
                <a:srgbClr val="008000"/>
              </a:buClr>
            </a:pPr>
            <a:r>
              <a:rPr lang="en-US" sz="2800" dirty="0" smtClean="0">
                <a:latin typeface="Times"/>
                <a:cs typeface="Garamond"/>
              </a:rPr>
              <a:t>Identify and share individual needs.</a:t>
            </a:r>
          </a:p>
          <a:p>
            <a:pPr marL="457200" indent="-457200">
              <a:lnSpc>
                <a:spcPct val="130000"/>
              </a:lnSpc>
              <a:spcBef>
                <a:spcPts val="0"/>
              </a:spcBef>
              <a:buClr>
                <a:srgbClr val="008000"/>
              </a:buClr>
            </a:pPr>
            <a:r>
              <a:rPr lang="en-US" sz="2800" dirty="0" smtClean="0">
                <a:latin typeface="Times"/>
                <a:cs typeface="Garamond"/>
              </a:rPr>
              <a:t>Clarify what abstract norms look like and sound like.</a:t>
            </a:r>
          </a:p>
          <a:p>
            <a:pPr marL="457200" indent="-457200">
              <a:lnSpc>
                <a:spcPct val="130000"/>
              </a:lnSpc>
              <a:spcBef>
                <a:spcPts val="0"/>
              </a:spcBef>
              <a:buClr>
                <a:srgbClr val="008000"/>
              </a:buClr>
            </a:pPr>
            <a:r>
              <a:rPr lang="en-US" sz="2800" dirty="0" smtClean="0">
                <a:latin typeface="Times"/>
                <a:cs typeface="Garamond"/>
              </a:rPr>
              <a:t>Ask for missing norms. Recommend some or </a:t>
            </a:r>
            <a:endParaRPr lang="en-US" sz="2800" dirty="0">
              <a:latin typeface="Times"/>
              <a:cs typeface="Garamond"/>
            </a:endParaRPr>
          </a:p>
          <a:p>
            <a:pPr marL="457200" indent="-457200">
              <a:lnSpc>
                <a:spcPct val="80000"/>
              </a:lnSpc>
              <a:spcBef>
                <a:spcPts val="0"/>
              </a:spcBef>
              <a:buClr>
                <a:srgbClr val="008000"/>
              </a:buClr>
              <a:buNone/>
            </a:pPr>
            <a:r>
              <a:rPr lang="en-US" sz="2800" dirty="0" smtClean="0">
                <a:latin typeface="Times"/>
                <a:cs typeface="Garamond"/>
              </a:rPr>
              <a:t>	prompt others to do so.</a:t>
            </a:r>
          </a:p>
          <a:p>
            <a:pPr marL="457200" indent="-457200">
              <a:lnSpc>
                <a:spcPct val="130000"/>
              </a:lnSpc>
              <a:spcBef>
                <a:spcPts val="0"/>
              </a:spcBef>
              <a:buClr>
                <a:srgbClr val="008000"/>
              </a:buClr>
            </a:pPr>
            <a:r>
              <a:rPr lang="en-US" sz="2800" dirty="0" smtClean="0">
                <a:latin typeface="Times"/>
                <a:cs typeface="Garamond"/>
              </a:rPr>
              <a:t>Ask for the total team to agree.</a:t>
            </a:r>
          </a:p>
          <a:p>
            <a:pPr marL="457200" indent="-457200">
              <a:lnSpc>
                <a:spcPct val="130000"/>
              </a:lnSpc>
              <a:spcBef>
                <a:spcPts val="0"/>
              </a:spcBef>
              <a:buClr>
                <a:srgbClr val="008000"/>
              </a:buClr>
            </a:pPr>
            <a:r>
              <a:rPr lang="en-US" sz="2800" dirty="0" smtClean="0">
                <a:latin typeface="Times"/>
                <a:cs typeface="Garamond"/>
              </a:rPr>
              <a:t>Work toward consensus with the norms.</a:t>
            </a:r>
          </a:p>
          <a:p>
            <a:pPr marL="457200" indent="-457200">
              <a:lnSpc>
                <a:spcPct val="130000"/>
              </a:lnSpc>
              <a:spcBef>
                <a:spcPts val="0"/>
              </a:spcBef>
              <a:buClr>
                <a:srgbClr val="008000"/>
              </a:buClr>
            </a:pPr>
            <a:r>
              <a:rPr lang="en-US" sz="2800" dirty="0" smtClean="0">
                <a:latin typeface="Times"/>
                <a:cs typeface="Garamond"/>
              </a:rPr>
              <a:t>Commit to giving feedback. </a:t>
            </a:r>
          </a:p>
          <a:p>
            <a:pPr marL="457200" indent="-457200">
              <a:lnSpc>
                <a:spcPct val="130000"/>
              </a:lnSpc>
              <a:spcBef>
                <a:spcPts val="0"/>
              </a:spcBef>
              <a:buClr>
                <a:srgbClr val="008000"/>
              </a:buClr>
            </a:pPr>
            <a:r>
              <a:rPr lang="en-US" sz="2800" dirty="0" smtClean="0">
                <a:latin typeface="Times"/>
                <a:cs typeface="Garamond"/>
              </a:rPr>
              <a:t>Have all members pledge to follow the norms.</a:t>
            </a:r>
          </a:p>
          <a:p>
            <a:pPr marL="457200" indent="-457200">
              <a:lnSpc>
                <a:spcPct val="130000"/>
              </a:lnSpc>
              <a:spcBef>
                <a:spcPts val="0"/>
              </a:spcBef>
              <a:buClr>
                <a:srgbClr val="008000"/>
              </a:buClr>
            </a:pPr>
            <a:r>
              <a:rPr lang="en-US" sz="2800" dirty="0" smtClean="0">
                <a:latin typeface="Times"/>
                <a:cs typeface="Garamond"/>
              </a:rPr>
              <a:t>Post the norms and review them frequently.</a:t>
            </a:r>
          </a:p>
          <a:p>
            <a:pPr marL="457200" indent="-457200">
              <a:lnSpc>
                <a:spcPts val="3840"/>
              </a:lnSpc>
            </a:pPr>
            <a:endParaRPr lang="en-US" dirty="0"/>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5133"/>
            <a:ext cx="533400" cy="807720"/>
          </a:xfrm>
          <a:prstGeom prst="rect">
            <a:avLst/>
          </a:prstGeom>
        </p:spPr>
      </p:pic>
      <p:sp>
        <p:nvSpPr>
          <p:cNvPr id="2" name="Title 1"/>
          <p:cNvSpPr>
            <a:spLocks noGrp="1"/>
          </p:cNvSpPr>
          <p:nvPr>
            <p:ph type="title"/>
          </p:nvPr>
        </p:nvSpPr>
        <p:spPr>
          <a:xfrm>
            <a:off x="457200" y="678622"/>
            <a:ext cx="8229600" cy="1143000"/>
          </a:xfrm>
        </p:spPr>
        <p:txBody>
          <a:bodyPr/>
          <a:lstStyle/>
          <a:p>
            <a:pPr algn="l"/>
            <a:r>
              <a:rPr lang="en-US" b="1" dirty="0" smtClean="0">
                <a:solidFill>
                  <a:srgbClr val="0000FF"/>
                </a:solidFill>
                <a:latin typeface="Arial"/>
                <a:cs typeface="Trebuchet MS"/>
              </a:rPr>
              <a:t>Forming agreements</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22</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7317133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1740620"/>
            <a:ext cx="8229600" cy="4525963"/>
          </a:xfrm>
        </p:spPr>
        <p:txBody>
          <a:bodyPr>
            <a:noAutofit/>
          </a:bodyPr>
          <a:lstStyle/>
          <a:p>
            <a:pPr>
              <a:lnSpc>
                <a:spcPct val="90000"/>
              </a:lnSpc>
              <a:spcBef>
                <a:spcPts val="0"/>
              </a:spcBef>
              <a:buClr>
                <a:srgbClr val="008000"/>
              </a:buClr>
              <a:buSzPct val="100000"/>
            </a:pPr>
            <a:r>
              <a:rPr lang="en-US" dirty="0">
                <a:latin typeface="Times"/>
                <a:cs typeface="Garamond"/>
              </a:rPr>
              <a:t>In</a:t>
            </a:r>
            <a:r>
              <a:rPr lang="en-US" dirty="0" smtClean="0">
                <a:latin typeface="Times"/>
                <a:cs typeface="Garamond"/>
              </a:rPr>
              <a:t> triads, </a:t>
            </a:r>
            <a:r>
              <a:rPr lang="en-US" dirty="0">
                <a:latin typeface="Times"/>
                <a:cs typeface="Garamond"/>
              </a:rPr>
              <a:t>discuss the value of </a:t>
            </a:r>
            <a:r>
              <a:rPr lang="en-US" dirty="0" smtClean="0">
                <a:latin typeface="Times"/>
                <a:cs typeface="Garamond"/>
              </a:rPr>
              <a:t>agreements </a:t>
            </a:r>
          </a:p>
          <a:p>
            <a:pPr marL="338138" indent="-338138">
              <a:lnSpc>
                <a:spcPct val="90000"/>
              </a:lnSpc>
              <a:spcBef>
                <a:spcPts val="0"/>
              </a:spcBef>
              <a:buClr>
                <a:srgbClr val="008000"/>
              </a:buClr>
              <a:buSzPct val="100000"/>
              <a:buNone/>
            </a:pPr>
            <a:r>
              <a:rPr lang="en-US" dirty="0" smtClean="0">
                <a:latin typeface="Times"/>
                <a:cs typeface="Garamond"/>
              </a:rPr>
              <a:t>	and what </a:t>
            </a:r>
            <a:r>
              <a:rPr lang="en-US" dirty="0">
                <a:latin typeface="Times"/>
                <a:cs typeface="Garamond"/>
              </a:rPr>
              <a:t>happens in teams when agreements </a:t>
            </a:r>
            <a:r>
              <a:rPr lang="en-US" dirty="0" smtClean="0">
                <a:latin typeface="Times"/>
                <a:cs typeface="Garamond"/>
              </a:rPr>
              <a:t>are absent or broken</a:t>
            </a:r>
            <a:r>
              <a:rPr lang="en-US" dirty="0">
                <a:latin typeface="Times"/>
                <a:cs typeface="Garamond"/>
              </a:rPr>
              <a:t>.</a:t>
            </a:r>
            <a:r>
              <a:rPr lang="en-US" dirty="0" smtClean="0">
                <a:latin typeface="Times"/>
                <a:cs typeface="Garamond"/>
              </a:rPr>
              <a:t> </a:t>
            </a:r>
          </a:p>
          <a:p>
            <a:pPr marL="0" indent="0">
              <a:lnSpc>
                <a:spcPct val="90000"/>
              </a:lnSpc>
              <a:spcBef>
                <a:spcPts val="0"/>
              </a:spcBef>
              <a:buClr>
                <a:srgbClr val="008000"/>
              </a:buClr>
              <a:buSzPct val="100000"/>
              <a:buNone/>
            </a:pPr>
            <a:endParaRPr lang="en-US" dirty="0" smtClean="0">
              <a:latin typeface="Times"/>
              <a:cs typeface="Garamond"/>
            </a:endParaRPr>
          </a:p>
          <a:p>
            <a:pPr>
              <a:lnSpc>
                <a:spcPct val="90000"/>
              </a:lnSpc>
              <a:spcBef>
                <a:spcPts val="0"/>
              </a:spcBef>
              <a:buClr>
                <a:srgbClr val="008000"/>
              </a:buClr>
              <a:buSzPct val="100000"/>
            </a:pPr>
            <a:r>
              <a:rPr lang="en-US" dirty="0" smtClean="0">
                <a:latin typeface="Times"/>
                <a:cs typeface="Garamond"/>
              </a:rPr>
              <a:t>Identify </a:t>
            </a:r>
            <a:r>
              <a:rPr lang="en-US" dirty="0">
                <a:latin typeface="Times"/>
                <a:cs typeface="Garamond"/>
              </a:rPr>
              <a:t>several ways facilitators can gently remind team members about their agreements if</a:t>
            </a:r>
            <a:r>
              <a:rPr lang="en-US" dirty="0" smtClean="0">
                <a:latin typeface="Times"/>
                <a:cs typeface="Garamond"/>
              </a:rPr>
              <a:t> agreements are </a:t>
            </a:r>
            <a:r>
              <a:rPr lang="en-US" dirty="0">
                <a:latin typeface="Times"/>
                <a:cs typeface="Garamond"/>
              </a:rPr>
              <a:t>broken</a:t>
            </a:r>
            <a:r>
              <a:rPr lang="en-US" dirty="0" smtClean="0">
                <a:latin typeface="Times"/>
                <a:cs typeface="Garamond"/>
              </a:rPr>
              <a:t>.</a:t>
            </a:r>
          </a:p>
          <a:p>
            <a:pPr marL="0" indent="0">
              <a:lnSpc>
                <a:spcPts val="3250"/>
              </a:lnSpc>
              <a:spcBef>
                <a:spcPts val="0"/>
              </a:spcBef>
              <a:buSzPct val="100000"/>
              <a:buNone/>
            </a:pPr>
            <a:endParaRPr lang="en-US" dirty="0" smtClean="0">
              <a:latin typeface="Garamond"/>
              <a:cs typeface="Garamond"/>
            </a:endParaRPr>
          </a:p>
          <a:p>
            <a:pPr marL="0" indent="0">
              <a:buNone/>
            </a:pPr>
            <a:r>
              <a:rPr lang="en-US" dirty="0" smtClean="0">
                <a:latin typeface="Garamond"/>
                <a:cs typeface="Garamond"/>
              </a:rPr>
              <a:t>    </a:t>
            </a:r>
            <a:endParaRPr lang="en-US" sz="2400" i="1" dirty="0">
              <a:latin typeface="Garamond"/>
              <a:cs typeface="Garamond"/>
            </a:endParaRPr>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5133"/>
            <a:ext cx="533400" cy="807720"/>
          </a:xfrm>
          <a:prstGeom prst="rect">
            <a:avLst/>
          </a:prstGeom>
        </p:spPr>
      </p:pic>
      <p:sp>
        <p:nvSpPr>
          <p:cNvPr id="2" name="Title 1"/>
          <p:cNvSpPr>
            <a:spLocks noGrp="1"/>
          </p:cNvSpPr>
          <p:nvPr>
            <p:ph type="title"/>
          </p:nvPr>
        </p:nvSpPr>
        <p:spPr>
          <a:xfrm>
            <a:off x="472719" y="710337"/>
            <a:ext cx="8229600" cy="1143000"/>
          </a:xfrm>
        </p:spPr>
        <p:txBody>
          <a:bodyPr/>
          <a:lstStyle/>
          <a:p>
            <a:pPr algn="l"/>
            <a:r>
              <a:rPr lang="en-US" b="1" dirty="0" smtClean="0">
                <a:solidFill>
                  <a:srgbClr val="0000FF"/>
                </a:solidFill>
                <a:latin typeface="Arial"/>
                <a:cs typeface="Trebuchet MS"/>
              </a:rPr>
              <a:t>Learning task</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23</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22916530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84910" y="1658787"/>
            <a:ext cx="4639251" cy="4525963"/>
          </a:xfrm>
        </p:spPr>
        <p:txBody>
          <a:bodyPr lIns="0">
            <a:noAutofit/>
          </a:bodyPr>
          <a:lstStyle/>
          <a:p>
            <a:pPr>
              <a:buClr>
                <a:srgbClr val="008000"/>
              </a:buClr>
            </a:pPr>
            <a:r>
              <a:rPr lang="en-US" b="1" dirty="0">
                <a:latin typeface="Times"/>
                <a:cs typeface="Garamond"/>
              </a:rPr>
              <a:t>Purpose</a:t>
            </a:r>
            <a:r>
              <a:rPr lang="en-US" dirty="0">
                <a:latin typeface="Times"/>
                <a:cs typeface="Garamond"/>
              </a:rPr>
              <a:t>:</a:t>
            </a:r>
            <a:r>
              <a:rPr lang="en-US" dirty="0" smtClean="0">
                <a:latin typeface="Times"/>
                <a:cs typeface="Garamond"/>
              </a:rPr>
              <a:t> A description of the meeting’s focus, </a:t>
            </a:r>
            <a:r>
              <a:rPr lang="en-US" dirty="0">
                <a:latin typeface="Times"/>
                <a:cs typeface="Garamond"/>
              </a:rPr>
              <a:t>the objective</a:t>
            </a:r>
            <a:r>
              <a:rPr lang="en-US" dirty="0" smtClean="0">
                <a:latin typeface="Times"/>
                <a:cs typeface="Garamond"/>
              </a:rPr>
              <a:t> the group wants to accomplish, </a:t>
            </a:r>
            <a:r>
              <a:rPr lang="en-US" dirty="0">
                <a:latin typeface="Times"/>
                <a:cs typeface="Garamond"/>
              </a:rPr>
              <a:t>and</a:t>
            </a:r>
            <a:r>
              <a:rPr lang="en-US" dirty="0" smtClean="0">
                <a:latin typeface="Times"/>
                <a:cs typeface="Garamond"/>
              </a:rPr>
              <a:t> explanation of how the team’s work relates </a:t>
            </a:r>
            <a:r>
              <a:rPr lang="en-US" dirty="0">
                <a:latin typeface="Times"/>
                <a:cs typeface="Garamond"/>
              </a:rPr>
              <a:t>to</a:t>
            </a:r>
            <a:r>
              <a:rPr lang="en-US" dirty="0" smtClean="0">
                <a:latin typeface="Times"/>
                <a:cs typeface="Garamond"/>
              </a:rPr>
              <a:t> its overarching goal. </a:t>
            </a:r>
            <a:r>
              <a:rPr lang="en-US" dirty="0">
                <a:latin typeface="Times"/>
                <a:cs typeface="Garamond"/>
              </a:rPr>
              <a:t>The meeting purpose keeps</a:t>
            </a:r>
            <a:r>
              <a:rPr lang="en-US" dirty="0" smtClean="0">
                <a:latin typeface="Times"/>
                <a:cs typeface="Garamond"/>
              </a:rPr>
              <a:t> team </a:t>
            </a:r>
            <a:r>
              <a:rPr lang="en-US" dirty="0">
                <a:latin typeface="Times"/>
                <a:cs typeface="Garamond"/>
              </a:rPr>
              <a:t>members focused on what they are expected</a:t>
            </a:r>
            <a:r>
              <a:rPr lang="en-US" dirty="0" smtClean="0">
                <a:latin typeface="Times"/>
                <a:cs typeface="Garamond"/>
              </a:rPr>
              <a:t> to </a:t>
            </a:r>
            <a:r>
              <a:rPr lang="en-US" dirty="0">
                <a:latin typeface="Times"/>
                <a:cs typeface="Garamond"/>
              </a:rPr>
              <a:t>accomplish by the end of the meeting. </a:t>
            </a:r>
          </a:p>
          <a:p>
            <a:endParaRPr lang="en-US" dirty="0">
              <a:latin typeface="Garamond"/>
              <a:cs typeface="Garamond"/>
            </a:endParaRPr>
          </a:p>
        </p:txBody>
      </p:sp>
      <p:sp>
        <p:nvSpPr>
          <p:cNvPr id="5" name="Content Placeholder 4"/>
          <p:cNvSpPr>
            <a:spLocks noGrp="1"/>
          </p:cNvSpPr>
          <p:nvPr>
            <p:ph sz="half" idx="2"/>
          </p:nvPr>
        </p:nvSpPr>
        <p:spPr>
          <a:xfrm>
            <a:off x="5255702" y="1658787"/>
            <a:ext cx="3702026" cy="4525963"/>
          </a:xfrm>
        </p:spPr>
        <p:txBody>
          <a:bodyPr lIns="0">
            <a:noAutofit/>
          </a:bodyPr>
          <a:lstStyle/>
          <a:p>
            <a:pPr>
              <a:buClr>
                <a:srgbClr val="008000"/>
              </a:buClr>
            </a:pPr>
            <a:r>
              <a:rPr lang="en-US" b="1" dirty="0" err="1" smtClean="0">
                <a:latin typeface="Times"/>
                <a:cs typeface="Garamond"/>
              </a:rPr>
              <a:t>Nonpurpose</a:t>
            </a:r>
            <a:r>
              <a:rPr lang="en-US" dirty="0">
                <a:latin typeface="Times"/>
                <a:cs typeface="Garamond"/>
              </a:rPr>
              <a:t>: Describes what the team</a:t>
            </a:r>
            <a:r>
              <a:rPr lang="en-US" dirty="0" smtClean="0">
                <a:latin typeface="Times"/>
                <a:cs typeface="Garamond"/>
              </a:rPr>
              <a:t> might </a:t>
            </a:r>
            <a:r>
              <a:rPr lang="en-US" dirty="0">
                <a:latin typeface="Times"/>
                <a:cs typeface="Garamond"/>
              </a:rPr>
              <a:t>be</a:t>
            </a:r>
            <a:r>
              <a:rPr lang="en-US" dirty="0" smtClean="0">
                <a:latin typeface="Times"/>
                <a:cs typeface="Garamond"/>
              </a:rPr>
              <a:t> tempted to do because it is related yet is likely to take members off track.</a:t>
            </a:r>
          </a:p>
          <a:p>
            <a:endParaRPr lang="en-US" dirty="0">
              <a:latin typeface="Garamond"/>
              <a:cs typeface="Garamond"/>
            </a:endParaRPr>
          </a:p>
        </p:txBody>
      </p:sp>
      <p:pic>
        <p:nvPicPr>
          <p:cNvPr id="8" name="Picture 7"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5133"/>
            <a:ext cx="533400" cy="807720"/>
          </a:xfrm>
          <a:prstGeom prst="rect">
            <a:avLst/>
          </a:prstGeom>
        </p:spPr>
      </p:pic>
      <p:sp>
        <p:nvSpPr>
          <p:cNvPr id="2" name="Title 1"/>
          <p:cNvSpPr>
            <a:spLocks noGrp="1"/>
          </p:cNvSpPr>
          <p:nvPr>
            <p:ph type="title"/>
          </p:nvPr>
        </p:nvSpPr>
        <p:spPr>
          <a:xfrm>
            <a:off x="491066" y="671002"/>
            <a:ext cx="8229600" cy="1143000"/>
          </a:xfrm>
        </p:spPr>
        <p:txBody>
          <a:bodyPr/>
          <a:lstStyle/>
          <a:p>
            <a:pPr algn="l"/>
            <a:r>
              <a:rPr lang="en-US" b="1" dirty="0" smtClean="0">
                <a:solidFill>
                  <a:srgbClr val="0000FF"/>
                </a:solidFill>
                <a:latin typeface="Arial"/>
                <a:cs typeface="Trebuchet MS"/>
              </a:rPr>
              <a:t>Purpose/</a:t>
            </a:r>
            <a:r>
              <a:rPr lang="en-US" b="1" dirty="0" err="1" smtClean="0">
                <a:solidFill>
                  <a:srgbClr val="0000FF"/>
                </a:solidFill>
                <a:latin typeface="Arial"/>
                <a:cs typeface="Trebuchet MS"/>
              </a:rPr>
              <a:t>nonpurpose</a:t>
            </a:r>
            <a:endParaRPr lang="en-US" b="1" dirty="0">
              <a:solidFill>
                <a:srgbClr val="0000FF"/>
              </a:solidFill>
              <a:latin typeface="Arial"/>
              <a:cs typeface="Trebuchet MS"/>
            </a:endParaRPr>
          </a:p>
        </p:txBody>
      </p:sp>
      <p:sp>
        <p:nvSpPr>
          <p:cNvPr id="13" name="TextBox 12"/>
          <p:cNvSpPr txBox="1"/>
          <p:nvPr/>
        </p:nvSpPr>
        <p:spPr>
          <a:xfrm>
            <a:off x="8458200" y="6420936"/>
            <a:ext cx="340658" cy="276999"/>
          </a:xfrm>
          <a:prstGeom prst="rect">
            <a:avLst/>
          </a:prstGeom>
          <a:noFill/>
        </p:spPr>
        <p:txBody>
          <a:bodyPr wrap="none" rtlCol="0">
            <a:spAutoFit/>
          </a:bodyPr>
          <a:lstStyle/>
          <a:p>
            <a:r>
              <a:rPr lang="en-US" sz="1200" dirty="0" smtClean="0"/>
              <a:t>24</a:t>
            </a:r>
            <a:endParaRPr lang="en-US" sz="1200" dirty="0"/>
          </a:p>
        </p:txBody>
      </p:sp>
      <p:sp>
        <p:nvSpPr>
          <p:cNvPr id="9"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32224209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738496"/>
            <a:ext cx="8229600" cy="4525963"/>
          </a:xfrm>
        </p:spPr>
        <p:txBody>
          <a:bodyPr/>
          <a:lstStyle/>
          <a:p>
            <a:pPr>
              <a:lnSpc>
                <a:spcPts val="3250"/>
              </a:lnSpc>
              <a:spcBef>
                <a:spcPts val="0"/>
              </a:spcBef>
              <a:buClr>
                <a:srgbClr val="008000"/>
              </a:buClr>
              <a:buSzPct val="100000"/>
            </a:pPr>
            <a:r>
              <a:rPr lang="en-US" dirty="0" smtClean="0">
                <a:latin typeface="Times"/>
                <a:cs typeface="Garamond"/>
              </a:rPr>
              <a:t>Read through the purpose and </a:t>
            </a:r>
            <a:r>
              <a:rPr lang="en-US" dirty="0" err="1" smtClean="0">
                <a:latin typeface="Times"/>
                <a:cs typeface="Garamond"/>
              </a:rPr>
              <a:t>nonpurpose</a:t>
            </a:r>
            <a:r>
              <a:rPr lang="en-US" dirty="0" smtClean="0">
                <a:latin typeface="Times"/>
                <a:cs typeface="Garamond"/>
              </a:rPr>
              <a:t> for the eight meetings described in Handout 6.1.</a:t>
            </a:r>
          </a:p>
          <a:p>
            <a:pPr marL="0" indent="0">
              <a:lnSpc>
                <a:spcPct val="5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Add additional statements of </a:t>
            </a:r>
            <a:r>
              <a:rPr lang="en-US" dirty="0" err="1" smtClean="0">
                <a:latin typeface="Times"/>
                <a:cs typeface="Garamond"/>
              </a:rPr>
              <a:t>nonpurpose</a:t>
            </a:r>
            <a:r>
              <a:rPr lang="en-US" dirty="0" smtClean="0">
                <a:latin typeface="Times"/>
                <a:cs typeface="Garamond"/>
              </a:rPr>
              <a:t> that are likely to apply to similar meetings in your school.</a:t>
            </a:r>
          </a:p>
          <a:p>
            <a:pPr marL="0" indent="0">
              <a:lnSpc>
                <a:spcPct val="5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Form a summary statement about the value of purpose and </a:t>
            </a:r>
            <a:r>
              <a:rPr lang="en-US" dirty="0" err="1" smtClean="0">
                <a:latin typeface="Times"/>
                <a:cs typeface="Garamond"/>
              </a:rPr>
              <a:t>nonpurpose</a:t>
            </a:r>
            <a:r>
              <a:rPr lang="en-US" dirty="0" smtClean="0">
                <a:latin typeface="Times"/>
                <a:cs typeface="Garamond"/>
              </a:rPr>
              <a:t> statements for collaborative learning team meetings.</a:t>
            </a:r>
          </a:p>
          <a:p>
            <a:endParaRPr lang="en-US" dirty="0"/>
          </a:p>
        </p:txBody>
      </p:sp>
      <p:pic>
        <p:nvPicPr>
          <p:cNvPr id="8" name="Picture 7"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5932"/>
            <a:ext cx="533400" cy="807720"/>
          </a:xfrm>
          <a:prstGeom prst="rect">
            <a:avLst/>
          </a:prstGeom>
        </p:spPr>
      </p:pic>
      <p:sp>
        <p:nvSpPr>
          <p:cNvPr id="5" name="Title 4"/>
          <p:cNvSpPr>
            <a:spLocks noGrp="1"/>
          </p:cNvSpPr>
          <p:nvPr>
            <p:ph type="title"/>
          </p:nvPr>
        </p:nvSpPr>
        <p:spPr>
          <a:xfrm>
            <a:off x="457200" y="712831"/>
            <a:ext cx="8229600" cy="1143000"/>
          </a:xfrm>
        </p:spPr>
        <p:txBody>
          <a:bodyPr/>
          <a:lstStyle/>
          <a:p>
            <a:pPr algn="l"/>
            <a:r>
              <a:rPr lang="en-US" b="1" dirty="0" smtClean="0">
                <a:solidFill>
                  <a:srgbClr val="0000FF"/>
                </a:solidFill>
                <a:latin typeface="Arial"/>
                <a:cs typeface="Trebuchet MS"/>
              </a:rPr>
              <a:t>Purpose/</a:t>
            </a:r>
            <a:r>
              <a:rPr lang="en-US" b="1" dirty="0" err="1" smtClean="0">
                <a:solidFill>
                  <a:srgbClr val="0000FF"/>
                </a:solidFill>
                <a:latin typeface="Arial"/>
                <a:cs typeface="Trebuchet MS"/>
              </a:rPr>
              <a:t>nonpurpose</a:t>
            </a:r>
            <a:endParaRPr lang="en-US" b="1" dirty="0">
              <a:solidFill>
                <a:srgbClr val="0000FF"/>
              </a:solidFill>
              <a:latin typeface="Arial"/>
              <a:cs typeface="Trebuchet MS"/>
            </a:endParaRPr>
          </a:p>
        </p:txBody>
      </p:sp>
      <p:sp>
        <p:nvSpPr>
          <p:cNvPr id="13" name="TextBox 12"/>
          <p:cNvSpPr txBox="1"/>
          <p:nvPr/>
        </p:nvSpPr>
        <p:spPr>
          <a:xfrm>
            <a:off x="8458200" y="6420936"/>
            <a:ext cx="340658" cy="276999"/>
          </a:xfrm>
          <a:prstGeom prst="rect">
            <a:avLst/>
          </a:prstGeom>
          <a:noFill/>
        </p:spPr>
        <p:txBody>
          <a:bodyPr wrap="none" rtlCol="0">
            <a:spAutoFit/>
          </a:bodyPr>
          <a:lstStyle/>
          <a:p>
            <a:r>
              <a:rPr lang="en-US" sz="1200" dirty="0" smtClean="0"/>
              <a:t>25</a:t>
            </a:r>
            <a:endParaRPr lang="en-US" sz="1200" dirty="0"/>
          </a:p>
        </p:txBody>
      </p:sp>
      <p:sp>
        <p:nvSpPr>
          <p:cNvPr id="9"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4452202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1687697"/>
            <a:ext cx="8229600" cy="4525963"/>
          </a:xfrm>
        </p:spPr>
        <p:txBody>
          <a:bodyPr>
            <a:normAutofit/>
          </a:bodyPr>
          <a:lstStyle/>
          <a:p>
            <a:pPr>
              <a:lnSpc>
                <a:spcPts val="3250"/>
              </a:lnSpc>
              <a:spcBef>
                <a:spcPts val="0"/>
              </a:spcBef>
              <a:buClr>
                <a:srgbClr val="008000"/>
              </a:buClr>
              <a:buSzPct val="100000"/>
            </a:pPr>
            <a:r>
              <a:rPr lang="en-US" dirty="0" smtClean="0">
                <a:latin typeface="Times"/>
                <a:cs typeface="Garamond"/>
              </a:rPr>
              <a:t>Write </a:t>
            </a:r>
            <a:r>
              <a:rPr lang="en-US" dirty="0">
                <a:latin typeface="Times"/>
                <a:cs typeface="Garamond"/>
              </a:rPr>
              <a:t>the purpose and </a:t>
            </a:r>
            <a:r>
              <a:rPr lang="en-US" dirty="0" err="1" smtClean="0">
                <a:latin typeface="Times"/>
                <a:cs typeface="Garamond"/>
              </a:rPr>
              <a:t>nonpurpose</a:t>
            </a:r>
            <a:r>
              <a:rPr lang="en-US" dirty="0" smtClean="0">
                <a:latin typeface="Times"/>
                <a:cs typeface="Garamond"/>
              </a:rPr>
              <a:t> </a:t>
            </a:r>
            <a:r>
              <a:rPr lang="en-US" dirty="0">
                <a:latin typeface="Times"/>
                <a:cs typeface="Garamond"/>
              </a:rPr>
              <a:t>of the </a:t>
            </a:r>
            <a:r>
              <a:rPr lang="en-US" dirty="0" smtClean="0">
                <a:latin typeface="Times"/>
                <a:cs typeface="Garamond"/>
              </a:rPr>
              <a:t>meeting for a meeting you will attend or facilitate in the near future. </a:t>
            </a:r>
          </a:p>
          <a:p>
            <a:pPr marL="0" indent="0">
              <a:lnSpc>
                <a:spcPct val="50000"/>
              </a:lnSpc>
              <a:spcBef>
                <a:spcPts val="0"/>
              </a:spcBef>
              <a:buClr>
                <a:srgbClr val="008000"/>
              </a:buClr>
              <a:buSzPct val="100000"/>
              <a:buNone/>
            </a:pPr>
            <a:endParaRPr lang="en-US" dirty="0" smtClean="0">
              <a:latin typeface="Times"/>
              <a:cs typeface="Garamond"/>
            </a:endParaRPr>
          </a:p>
          <a:p>
            <a:pPr marL="0" indent="0">
              <a:lnSpc>
                <a:spcPct val="50000"/>
              </a:lnSpc>
              <a:spcBef>
                <a:spcPts val="0"/>
              </a:spcBef>
              <a:buClr>
                <a:srgbClr val="008000"/>
              </a:buClr>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Share </a:t>
            </a:r>
            <a:r>
              <a:rPr lang="en-US" dirty="0">
                <a:latin typeface="Times"/>
                <a:cs typeface="Garamond"/>
              </a:rPr>
              <a:t>your purpose and </a:t>
            </a:r>
            <a:r>
              <a:rPr lang="en-US" dirty="0" err="1" smtClean="0">
                <a:latin typeface="Times"/>
                <a:cs typeface="Garamond"/>
              </a:rPr>
              <a:t>nonpurpose</a:t>
            </a:r>
            <a:r>
              <a:rPr lang="en-US" dirty="0" smtClean="0">
                <a:latin typeface="Times"/>
                <a:cs typeface="Garamond"/>
              </a:rPr>
              <a:t> </a:t>
            </a:r>
            <a:r>
              <a:rPr lang="en-US" dirty="0">
                <a:latin typeface="Times"/>
                <a:cs typeface="Garamond"/>
              </a:rPr>
              <a:t>with</a:t>
            </a:r>
            <a:r>
              <a:rPr lang="en-US" dirty="0" smtClean="0">
                <a:latin typeface="Times"/>
                <a:cs typeface="Garamond"/>
              </a:rPr>
              <a:t> a colleague </a:t>
            </a:r>
            <a:r>
              <a:rPr lang="en-US" dirty="0">
                <a:latin typeface="Times"/>
                <a:cs typeface="Garamond"/>
              </a:rPr>
              <a:t>and</a:t>
            </a:r>
            <a:r>
              <a:rPr lang="en-US" dirty="0" smtClean="0">
                <a:latin typeface="Times"/>
                <a:cs typeface="Garamond"/>
              </a:rPr>
              <a:t> ask for feedback on </a:t>
            </a:r>
            <a:r>
              <a:rPr lang="en-US" dirty="0">
                <a:latin typeface="Times"/>
                <a:cs typeface="Garamond"/>
              </a:rPr>
              <a:t>the clarity and specificity of the purpose and</a:t>
            </a:r>
            <a:r>
              <a:rPr lang="en-US" dirty="0" smtClean="0">
                <a:latin typeface="Times"/>
                <a:cs typeface="Garamond"/>
              </a:rPr>
              <a:t> on the </a:t>
            </a:r>
            <a:r>
              <a:rPr lang="en-US" dirty="0">
                <a:latin typeface="Times"/>
                <a:cs typeface="Garamond"/>
              </a:rPr>
              <a:t>appropriateness of the </a:t>
            </a:r>
            <a:r>
              <a:rPr lang="en-US" dirty="0" err="1" smtClean="0">
                <a:latin typeface="Times"/>
                <a:cs typeface="Garamond"/>
              </a:rPr>
              <a:t>nonpurpose</a:t>
            </a:r>
            <a:r>
              <a:rPr lang="en-US" dirty="0">
                <a:latin typeface="Times"/>
                <a:cs typeface="Garamond"/>
              </a:rPr>
              <a:t>.</a:t>
            </a:r>
            <a:endParaRPr lang="en-US" dirty="0" smtClean="0">
              <a:latin typeface="Times"/>
              <a:cs typeface="Garamond"/>
            </a:endParaRPr>
          </a:p>
          <a:p>
            <a:endParaRPr lang="en-US" dirty="0" smtClean="0"/>
          </a:p>
          <a:p>
            <a:pPr marL="0" indent="0">
              <a:buNone/>
            </a:pPr>
            <a:endParaRPr lang="en-US" dirty="0"/>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5133"/>
            <a:ext cx="533400" cy="807720"/>
          </a:xfrm>
          <a:prstGeom prst="rect">
            <a:avLst/>
          </a:prstGeom>
        </p:spPr>
      </p:pic>
      <p:sp>
        <p:nvSpPr>
          <p:cNvPr id="2" name="Title 1"/>
          <p:cNvSpPr>
            <a:spLocks noGrp="1"/>
          </p:cNvSpPr>
          <p:nvPr>
            <p:ph type="title"/>
          </p:nvPr>
        </p:nvSpPr>
        <p:spPr>
          <a:xfrm>
            <a:off x="457200" y="714955"/>
            <a:ext cx="8229600" cy="1143000"/>
          </a:xfrm>
        </p:spPr>
        <p:txBody>
          <a:bodyPr/>
          <a:lstStyle/>
          <a:p>
            <a:pPr algn="l"/>
            <a:r>
              <a:rPr lang="en-US" b="1" dirty="0" smtClean="0">
                <a:solidFill>
                  <a:srgbClr val="0000FF"/>
                </a:solidFill>
                <a:latin typeface="Arial"/>
                <a:cs typeface="Trebuchet MS"/>
              </a:rPr>
              <a:t>Learning task</a:t>
            </a:r>
            <a:endParaRPr lang="en-US" b="1" dirty="0">
              <a:solidFill>
                <a:srgbClr val="0000FF"/>
              </a:solidFill>
              <a:latin typeface="Arial"/>
              <a:cs typeface="Trebuchet MS"/>
            </a:endParaRPr>
          </a:p>
        </p:txBody>
      </p:sp>
      <p:sp>
        <p:nvSpPr>
          <p:cNvPr id="12" name="TextBox 11"/>
          <p:cNvSpPr txBox="1"/>
          <p:nvPr/>
        </p:nvSpPr>
        <p:spPr>
          <a:xfrm>
            <a:off x="8458200" y="6420936"/>
            <a:ext cx="340658" cy="276999"/>
          </a:xfrm>
          <a:prstGeom prst="rect">
            <a:avLst/>
          </a:prstGeom>
          <a:noFill/>
        </p:spPr>
        <p:txBody>
          <a:bodyPr wrap="none" rtlCol="0">
            <a:spAutoFit/>
          </a:bodyPr>
          <a:lstStyle/>
          <a:p>
            <a:r>
              <a:rPr lang="en-US" sz="1200" dirty="0" smtClean="0"/>
              <a:t>26</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17715614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8" y="1854061"/>
            <a:ext cx="8229600" cy="4525963"/>
          </a:xfrm>
        </p:spPr>
        <p:txBody>
          <a:bodyPr/>
          <a:lstStyle/>
          <a:p>
            <a:pPr lvl="0">
              <a:lnSpc>
                <a:spcPts val="3250"/>
              </a:lnSpc>
              <a:spcBef>
                <a:spcPts val="0"/>
              </a:spcBef>
              <a:buClr>
                <a:srgbClr val="008000"/>
              </a:buClr>
              <a:buSzPct val="100000"/>
            </a:pPr>
            <a:r>
              <a:rPr lang="en-US" dirty="0" smtClean="0">
                <a:latin typeface="Times"/>
                <a:cs typeface="Garamond"/>
              </a:rPr>
              <a:t>Conflict between or among members.</a:t>
            </a:r>
          </a:p>
          <a:p>
            <a:pPr lvl="0">
              <a:lnSpc>
                <a:spcPct val="50000"/>
              </a:lnSpc>
              <a:spcBef>
                <a:spcPts val="0"/>
              </a:spcBef>
              <a:buClr>
                <a:srgbClr val="008000"/>
              </a:buClr>
              <a:buSzPct val="100000"/>
            </a:pPr>
            <a:endParaRPr lang="en-US" dirty="0" smtClean="0">
              <a:latin typeface="Times"/>
              <a:cs typeface="Garamond"/>
            </a:endParaRPr>
          </a:p>
          <a:p>
            <a:pPr lvl="0">
              <a:lnSpc>
                <a:spcPts val="3250"/>
              </a:lnSpc>
              <a:spcBef>
                <a:spcPts val="0"/>
              </a:spcBef>
              <a:buClr>
                <a:srgbClr val="008000"/>
              </a:buClr>
              <a:buSzPct val="100000"/>
            </a:pPr>
            <a:r>
              <a:rPr lang="en-US" dirty="0" smtClean="0">
                <a:latin typeface="Times"/>
                <a:cs typeface="Garamond"/>
              </a:rPr>
              <a:t>Different values.</a:t>
            </a:r>
          </a:p>
          <a:p>
            <a:pPr lvl="0">
              <a:lnSpc>
                <a:spcPct val="50000"/>
              </a:lnSpc>
              <a:spcBef>
                <a:spcPts val="0"/>
              </a:spcBef>
              <a:buClr>
                <a:srgbClr val="008000"/>
              </a:buClr>
              <a:buSzPct val="100000"/>
            </a:pPr>
            <a:endParaRPr lang="en-US" dirty="0" smtClean="0">
              <a:latin typeface="Times"/>
              <a:cs typeface="Garamond"/>
            </a:endParaRPr>
          </a:p>
          <a:p>
            <a:pPr lvl="0">
              <a:lnSpc>
                <a:spcPts val="3250"/>
              </a:lnSpc>
              <a:spcBef>
                <a:spcPts val="0"/>
              </a:spcBef>
              <a:buClr>
                <a:srgbClr val="008000"/>
              </a:buClr>
              <a:buSzPct val="100000"/>
            </a:pPr>
            <a:r>
              <a:rPr lang="en-US" dirty="0" smtClean="0">
                <a:latin typeface="Times"/>
                <a:cs typeface="Garamond"/>
              </a:rPr>
              <a:t>Unproductive behaviors, such as interrupting, dominating, and so on.</a:t>
            </a:r>
          </a:p>
          <a:p>
            <a:pPr lvl="0">
              <a:lnSpc>
                <a:spcPct val="50000"/>
              </a:lnSpc>
              <a:spcBef>
                <a:spcPts val="0"/>
              </a:spcBef>
              <a:buClr>
                <a:srgbClr val="008000"/>
              </a:buClr>
              <a:buSzPct val="100000"/>
            </a:pPr>
            <a:endParaRPr lang="en-US" dirty="0" smtClean="0">
              <a:latin typeface="Times"/>
              <a:cs typeface="Garamond"/>
            </a:endParaRPr>
          </a:p>
          <a:p>
            <a:pPr lvl="0">
              <a:lnSpc>
                <a:spcPts val="3250"/>
              </a:lnSpc>
              <a:spcBef>
                <a:spcPts val="0"/>
              </a:spcBef>
              <a:buClr>
                <a:srgbClr val="008000"/>
              </a:buClr>
              <a:buSzPct val="100000"/>
            </a:pPr>
            <a:r>
              <a:rPr lang="en-US" dirty="0" smtClean="0">
                <a:latin typeface="Times"/>
                <a:cs typeface="Garamond"/>
              </a:rPr>
              <a:t>Uneven engagement.</a:t>
            </a:r>
          </a:p>
          <a:p>
            <a:pPr lvl="0">
              <a:lnSpc>
                <a:spcPct val="50000"/>
              </a:lnSpc>
              <a:spcBef>
                <a:spcPts val="0"/>
              </a:spcBef>
              <a:buClr>
                <a:srgbClr val="008000"/>
              </a:buClr>
              <a:buSzPct val="100000"/>
            </a:pPr>
            <a:endParaRPr lang="en-US" dirty="0" smtClean="0">
              <a:latin typeface="Times"/>
              <a:cs typeface="Garamond"/>
            </a:endParaRPr>
          </a:p>
          <a:p>
            <a:pPr lvl="0">
              <a:lnSpc>
                <a:spcPts val="3250"/>
              </a:lnSpc>
              <a:spcBef>
                <a:spcPts val="0"/>
              </a:spcBef>
              <a:buClr>
                <a:srgbClr val="008000"/>
              </a:buClr>
              <a:buSzPct val="100000"/>
            </a:pPr>
            <a:r>
              <a:rPr lang="en-US" dirty="0" smtClean="0">
                <a:latin typeface="Times"/>
                <a:cs typeface="Garamond"/>
              </a:rPr>
              <a:t>Others </a:t>
            </a:r>
            <a:r>
              <a:rPr lang="en-US" dirty="0">
                <a:latin typeface="Times"/>
                <a:cs typeface="Garamond"/>
              </a:rPr>
              <a:t>. . .</a:t>
            </a:r>
          </a:p>
          <a:p>
            <a:pPr marL="0" indent="0">
              <a:buNone/>
            </a:pPr>
            <a:endParaRPr lang="en-US" dirty="0"/>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5932"/>
            <a:ext cx="533400" cy="807720"/>
          </a:xfrm>
          <a:prstGeom prst="rect">
            <a:avLst/>
          </a:prstGeom>
        </p:spPr>
      </p:pic>
      <p:sp>
        <p:nvSpPr>
          <p:cNvPr id="2" name="Title 1"/>
          <p:cNvSpPr>
            <a:spLocks noGrp="1"/>
          </p:cNvSpPr>
          <p:nvPr>
            <p:ph type="title"/>
          </p:nvPr>
        </p:nvSpPr>
        <p:spPr>
          <a:xfrm>
            <a:off x="457200" y="761506"/>
            <a:ext cx="8229600" cy="1143000"/>
          </a:xfrm>
        </p:spPr>
        <p:txBody>
          <a:bodyPr/>
          <a:lstStyle/>
          <a:p>
            <a:pPr algn="l"/>
            <a:r>
              <a:rPr lang="en-US" b="1" dirty="0" smtClean="0">
                <a:solidFill>
                  <a:srgbClr val="0000FF"/>
                </a:solidFill>
                <a:latin typeface="Arial"/>
                <a:cs typeface="Trebuchet MS"/>
              </a:rPr>
              <a:t>Types of challenges in teams</a:t>
            </a:r>
            <a:endParaRPr lang="en-US" b="1" dirty="0">
              <a:solidFill>
                <a:srgbClr val="0000FF"/>
              </a:solidFill>
              <a:latin typeface="Arial"/>
              <a:cs typeface="Trebuchet MS"/>
            </a:endParaRPr>
          </a:p>
        </p:txBody>
      </p:sp>
      <p:sp>
        <p:nvSpPr>
          <p:cNvPr id="11" name="TextBox 10"/>
          <p:cNvSpPr txBox="1"/>
          <p:nvPr/>
        </p:nvSpPr>
        <p:spPr>
          <a:xfrm>
            <a:off x="8458200" y="6488668"/>
            <a:ext cx="340658" cy="276999"/>
          </a:xfrm>
          <a:prstGeom prst="rect">
            <a:avLst/>
          </a:prstGeom>
          <a:noFill/>
        </p:spPr>
        <p:txBody>
          <a:bodyPr wrap="none" rtlCol="0">
            <a:spAutoFit/>
          </a:bodyPr>
          <a:lstStyle/>
          <a:p>
            <a:r>
              <a:rPr lang="en-US" sz="1200" dirty="0" smtClean="0"/>
              <a:t>27</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14417812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764"/>
            <a:ext cx="8229600" cy="4525963"/>
          </a:xfrm>
        </p:spPr>
        <p:txBody>
          <a:bodyPr/>
          <a:lstStyle/>
          <a:p>
            <a:pPr lvl="0">
              <a:buClr>
                <a:srgbClr val="008000"/>
              </a:buClr>
              <a:buSzPct val="100000"/>
            </a:pPr>
            <a:r>
              <a:rPr lang="en-US" dirty="0" smtClean="0">
                <a:latin typeface="Times"/>
                <a:cs typeface="Garamond"/>
              </a:rPr>
              <a:t>Remain neutral.</a:t>
            </a:r>
          </a:p>
          <a:p>
            <a:pPr marL="0" lvl="0" indent="0">
              <a:lnSpc>
                <a:spcPct val="50000"/>
              </a:lnSpc>
              <a:buClr>
                <a:srgbClr val="008000"/>
              </a:buClr>
              <a:buSzPct val="100000"/>
              <a:buNone/>
            </a:pPr>
            <a:endParaRPr lang="en-US" dirty="0" smtClean="0">
              <a:latin typeface="Times"/>
              <a:cs typeface="Garamond"/>
            </a:endParaRPr>
          </a:p>
          <a:p>
            <a:pPr lvl="0">
              <a:lnSpc>
                <a:spcPts val="3250"/>
              </a:lnSpc>
              <a:spcBef>
                <a:spcPts val="0"/>
              </a:spcBef>
              <a:buClr>
                <a:srgbClr val="008000"/>
              </a:buClr>
              <a:buSzPct val="100000"/>
            </a:pPr>
            <a:r>
              <a:rPr lang="en-US" dirty="0" smtClean="0">
                <a:latin typeface="Times"/>
                <a:cs typeface="Garamond"/>
              </a:rPr>
              <a:t>Listen carefully to what is said by the person or persons presenting the challenge.</a:t>
            </a:r>
          </a:p>
          <a:p>
            <a:pPr marL="0" lvl="0" indent="0">
              <a:lnSpc>
                <a:spcPct val="50000"/>
              </a:lnSpc>
              <a:spcBef>
                <a:spcPts val="0"/>
              </a:spcBef>
              <a:spcAft>
                <a:spcPts val="600"/>
              </a:spcAft>
              <a:buClr>
                <a:srgbClr val="008000"/>
              </a:buClr>
              <a:buSzPct val="100000"/>
              <a:buNone/>
            </a:pPr>
            <a:endParaRPr lang="en-US" dirty="0" smtClean="0">
              <a:latin typeface="Times"/>
              <a:cs typeface="Garamond"/>
            </a:endParaRPr>
          </a:p>
          <a:p>
            <a:pPr lvl="0">
              <a:buClr>
                <a:srgbClr val="008000"/>
              </a:buClr>
              <a:buSzPct val="100000"/>
            </a:pPr>
            <a:r>
              <a:rPr lang="en-US" dirty="0" smtClean="0">
                <a:latin typeface="Times"/>
                <a:cs typeface="Garamond"/>
              </a:rPr>
              <a:t>Seek to understand the source of the challenge.</a:t>
            </a:r>
          </a:p>
          <a:p>
            <a:pPr marL="0" lvl="0" indent="0">
              <a:lnSpc>
                <a:spcPct val="50000"/>
              </a:lnSpc>
              <a:buClr>
                <a:srgbClr val="008000"/>
              </a:buClr>
              <a:buSzPct val="100000"/>
              <a:buNone/>
            </a:pPr>
            <a:endParaRPr lang="en-US" dirty="0" smtClean="0">
              <a:latin typeface="Times"/>
              <a:cs typeface="Garamond"/>
            </a:endParaRPr>
          </a:p>
          <a:p>
            <a:pPr lvl="0">
              <a:buClr>
                <a:srgbClr val="008000"/>
              </a:buClr>
              <a:buSzPct val="100000"/>
            </a:pPr>
            <a:r>
              <a:rPr lang="en-US" dirty="0" smtClean="0">
                <a:latin typeface="Times"/>
                <a:cs typeface="Garamond"/>
              </a:rPr>
              <a:t>Honor the situation; acknowledge that the situation is uncomfortable for everyone.</a:t>
            </a:r>
          </a:p>
          <a:p>
            <a:endParaRPr lang="en-US" dirty="0"/>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5932"/>
            <a:ext cx="533400" cy="807720"/>
          </a:xfrm>
          <a:prstGeom prst="rect">
            <a:avLst/>
          </a:prstGeom>
        </p:spPr>
      </p:pic>
      <p:sp>
        <p:nvSpPr>
          <p:cNvPr id="2" name="Title 1"/>
          <p:cNvSpPr>
            <a:spLocks noGrp="1"/>
          </p:cNvSpPr>
          <p:nvPr>
            <p:ph type="title"/>
          </p:nvPr>
        </p:nvSpPr>
        <p:spPr>
          <a:xfrm>
            <a:off x="457200" y="712831"/>
            <a:ext cx="8229600" cy="1143000"/>
          </a:xfrm>
        </p:spPr>
        <p:txBody>
          <a:bodyPr/>
          <a:lstStyle/>
          <a:p>
            <a:pPr algn="l"/>
            <a:r>
              <a:rPr lang="en-US" b="1" dirty="0" smtClean="0">
                <a:solidFill>
                  <a:srgbClr val="0000FF"/>
                </a:solidFill>
                <a:latin typeface="Arial"/>
                <a:cs typeface="Trebuchet MS"/>
              </a:rPr>
              <a:t>Mandatory strategies</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28</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27031680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1809768"/>
            <a:ext cx="8229600" cy="4525963"/>
          </a:xfrm>
        </p:spPr>
        <p:txBody>
          <a:bodyPr/>
          <a:lstStyle/>
          <a:p>
            <a:pPr>
              <a:lnSpc>
                <a:spcPts val="3250"/>
              </a:lnSpc>
              <a:spcBef>
                <a:spcPts val="0"/>
              </a:spcBef>
              <a:buClr>
                <a:srgbClr val="008000"/>
              </a:buClr>
              <a:buSzPct val="100000"/>
            </a:pPr>
            <a:r>
              <a:rPr lang="en-US" dirty="0" smtClean="0">
                <a:latin typeface="Times"/>
                <a:cs typeface="Garamond"/>
              </a:rPr>
              <a:t>Read through additional options on Handout 7.1.</a:t>
            </a:r>
          </a:p>
          <a:p>
            <a:pPr marL="0" indent="0">
              <a:lnSpc>
                <a:spcPct val="7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Star those that feel comfortable to you.</a:t>
            </a:r>
          </a:p>
          <a:p>
            <a:pPr marL="0" indent="0">
              <a:lnSpc>
                <a:spcPct val="7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Check those that feel uncomfortable to you.</a:t>
            </a:r>
          </a:p>
          <a:p>
            <a:pPr marL="0" indent="0">
              <a:lnSpc>
                <a:spcPct val="70000"/>
              </a:lnSpc>
              <a:spcBef>
                <a:spcPts val="0"/>
              </a:spcBef>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Consider what makes some strategies feel more comfortable for you and others less comfortable.</a:t>
            </a:r>
            <a:endParaRPr lang="en-US" dirty="0">
              <a:latin typeface="Times"/>
              <a:cs typeface="Garamond"/>
            </a:endParaRPr>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5932"/>
            <a:ext cx="533400" cy="807720"/>
          </a:xfrm>
          <a:prstGeom prst="rect">
            <a:avLst/>
          </a:prstGeom>
        </p:spPr>
      </p:pic>
      <p:sp>
        <p:nvSpPr>
          <p:cNvPr id="2" name="Title 1"/>
          <p:cNvSpPr>
            <a:spLocks noGrp="1"/>
          </p:cNvSpPr>
          <p:nvPr>
            <p:ph type="title"/>
          </p:nvPr>
        </p:nvSpPr>
        <p:spPr>
          <a:xfrm>
            <a:off x="457200" y="695190"/>
            <a:ext cx="8229600" cy="1143000"/>
          </a:xfrm>
        </p:spPr>
        <p:txBody>
          <a:bodyPr/>
          <a:lstStyle/>
          <a:p>
            <a:pPr algn="l"/>
            <a:r>
              <a:rPr lang="en-US" b="1" dirty="0" smtClean="0">
                <a:solidFill>
                  <a:srgbClr val="0000FF"/>
                </a:solidFill>
                <a:latin typeface="Arial"/>
                <a:cs typeface="Trebuchet MS"/>
              </a:rPr>
              <a:t>Optional strategies</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29</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37739408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1" y="613298"/>
            <a:ext cx="8029920" cy="1143000"/>
          </a:xfrm>
        </p:spPr>
        <p:txBody>
          <a:bodyPr/>
          <a:lstStyle/>
          <a:p>
            <a:pPr algn="l"/>
            <a:r>
              <a:rPr lang="en-US" b="1" dirty="0" smtClean="0">
                <a:solidFill>
                  <a:srgbClr val="0000FF"/>
                </a:solidFill>
                <a:latin typeface="Arial"/>
                <a:cs typeface="Trebuchet MS"/>
              </a:rPr>
              <a:t>Agenda</a:t>
            </a:r>
            <a:endParaRPr lang="en-US" dirty="0">
              <a:solidFill>
                <a:srgbClr val="0000FF"/>
              </a:solidFill>
              <a:latin typeface="Arial"/>
            </a:endParaRPr>
          </a:p>
        </p:txBody>
      </p:sp>
      <p:pic>
        <p:nvPicPr>
          <p:cNvPr id="8" name="Picture 7"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06399"/>
            <a:ext cx="533400" cy="807720"/>
          </a:xfrm>
          <a:prstGeom prst="rect">
            <a:avLst/>
          </a:prstGeom>
        </p:spPr>
      </p:pic>
      <p:pic>
        <p:nvPicPr>
          <p:cNvPr id="3" name="Picture 2" descr="Killion Unit 2 Agenda.pdf"/>
          <p:cNvPicPr>
            <a:picLocks noChangeAspect="1"/>
          </p:cNvPicPr>
          <p:nvPr/>
        </p:nvPicPr>
        <p:blipFill rotWithShape="1">
          <a:blip r:embed="rId4">
            <a:extLst>
              <a:ext uri="{28A0092B-C50C-407E-A947-70E740481C1C}">
                <a14:useLocalDpi xmlns:a14="http://schemas.microsoft.com/office/drawing/2010/main" val="0"/>
              </a:ext>
            </a:extLst>
          </a:blip>
          <a:srcRect l="-1607" t="22716" r="1607" b="6993"/>
          <a:stretch/>
        </p:blipFill>
        <p:spPr>
          <a:xfrm>
            <a:off x="2184401" y="1027900"/>
            <a:ext cx="5850462" cy="5321843"/>
          </a:xfrm>
          <a:prstGeom prst="rect">
            <a:avLst/>
          </a:prstGeom>
        </p:spPr>
      </p:pic>
      <p:sp>
        <p:nvSpPr>
          <p:cNvPr id="12" name="TextBox 11"/>
          <p:cNvSpPr txBox="1"/>
          <p:nvPr/>
        </p:nvSpPr>
        <p:spPr>
          <a:xfrm>
            <a:off x="8458200" y="6420936"/>
            <a:ext cx="262662" cy="276999"/>
          </a:xfrm>
          <a:prstGeom prst="rect">
            <a:avLst/>
          </a:prstGeom>
          <a:noFill/>
        </p:spPr>
        <p:txBody>
          <a:bodyPr wrap="none" rtlCol="0">
            <a:spAutoFit/>
          </a:bodyPr>
          <a:lstStyle/>
          <a:p>
            <a:r>
              <a:rPr lang="en-US" sz="1200" dirty="0" smtClean="0"/>
              <a:t>3</a:t>
            </a:r>
            <a:endParaRPr lang="en-US" sz="1200" dirty="0"/>
          </a:p>
        </p:txBody>
      </p:sp>
      <p:sp>
        <p:nvSpPr>
          <p:cNvPr id="13" name="Footer Placeholder 4"/>
          <p:cNvSpPr>
            <a:spLocks noGrp="1"/>
          </p:cNvSpPr>
          <p:nvPr>
            <p:ph type="ftr" sz="quarter" idx="11"/>
          </p:nvPr>
        </p:nvSpPr>
        <p:spPr>
          <a:xfrm>
            <a:off x="84672"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66" y="1365262"/>
            <a:ext cx="8534400" cy="4525963"/>
          </a:xfrm>
        </p:spPr>
        <p:txBody>
          <a:bodyPr>
            <a:noAutofit/>
          </a:bodyPr>
          <a:lstStyle/>
          <a:p>
            <a:pPr marL="0" indent="0">
              <a:lnSpc>
                <a:spcPts val="3250"/>
              </a:lnSpc>
              <a:spcBef>
                <a:spcPts val="0"/>
              </a:spcBef>
              <a:buClr>
                <a:srgbClr val="008000"/>
              </a:buClr>
              <a:buNone/>
            </a:pPr>
            <a:endParaRPr lang="en-US" sz="2800" dirty="0" smtClean="0">
              <a:latin typeface="Times"/>
              <a:cs typeface="Garamond"/>
            </a:endParaRPr>
          </a:p>
          <a:p>
            <a:pPr marL="0" indent="0">
              <a:lnSpc>
                <a:spcPts val="3050"/>
              </a:lnSpc>
              <a:spcBef>
                <a:spcPts val="0"/>
              </a:spcBef>
              <a:buClr>
                <a:srgbClr val="008000"/>
              </a:buClr>
              <a:buNone/>
            </a:pPr>
            <a:r>
              <a:rPr lang="en-US" dirty="0" smtClean="0">
                <a:latin typeface="Times"/>
                <a:cs typeface="Garamond"/>
              </a:rPr>
              <a:t>Reflect individually and make notes:</a:t>
            </a:r>
          </a:p>
          <a:p>
            <a:pPr marL="0" indent="0">
              <a:lnSpc>
                <a:spcPts val="3050"/>
              </a:lnSpc>
              <a:spcBef>
                <a:spcPts val="0"/>
              </a:spcBef>
              <a:buClr>
                <a:srgbClr val="008000"/>
              </a:buClr>
              <a:buNone/>
            </a:pPr>
            <a:endParaRPr lang="en-US" dirty="0" smtClean="0">
              <a:latin typeface="Times"/>
              <a:cs typeface="Garamond"/>
            </a:endParaRPr>
          </a:p>
          <a:p>
            <a:pPr marL="0" indent="457200">
              <a:lnSpc>
                <a:spcPts val="3050"/>
              </a:lnSpc>
              <a:spcBef>
                <a:spcPts val="0"/>
              </a:spcBef>
              <a:buClr>
                <a:srgbClr val="008000"/>
              </a:buClr>
              <a:buSzPct val="100000"/>
            </a:pPr>
            <a:r>
              <a:rPr lang="en-US" dirty="0" smtClean="0">
                <a:latin typeface="Times"/>
                <a:cs typeface="Garamond"/>
              </a:rPr>
              <a:t>As </a:t>
            </a:r>
            <a:r>
              <a:rPr lang="en-US" dirty="0">
                <a:latin typeface="Times"/>
                <a:cs typeface="Garamond"/>
              </a:rPr>
              <a:t>you review </a:t>
            </a:r>
            <a:r>
              <a:rPr lang="en-US" dirty="0" smtClean="0">
                <a:latin typeface="Times"/>
                <a:cs typeface="Garamond"/>
              </a:rPr>
              <a:t>the facilitator’s </a:t>
            </a:r>
            <a:r>
              <a:rPr lang="en-US" dirty="0">
                <a:latin typeface="Times"/>
                <a:cs typeface="Garamond"/>
              </a:rPr>
              <a:t>responsibilities</a:t>
            </a:r>
            <a:r>
              <a:rPr lang="en-US" dirty="0" smtClean="0">
                <a:latin typeface="Times"/>
                <a:cs typeface="Garamond"/>
              </a:rPr>
              <a:t> 	and challenges</a:t>
            </a:r>
            <a:r>
              <a:rPr lang="en-US" dirty="0">
                <a:latin typeface="Times"/>
                <a:cs typeface="Garamond"/>
              </a:rPr>
              <a:t>, what is your greatest worry or </a:t>
            </a:r>
            <a:r>
              <a:rPr lang="en-US" dirty="0" smtClean="0">
                <a:latin typeface="Times"/>
                <a:cs typeface="Garamond"/>
              </a:rPr>
              <a:t>	concern</a:t>
            </a:r>
            <a:r>
              <a:rPr lang="en-US" dirty="0">
                <a:latin typeface="Times"/>
                <a:cs typeface="Garamond"/>
              </a:rPr>
              <a:t>?</a:t>
            </a:r>
            <a:r>
              <a:rPr lang="en-US" dirty="0" smtClean="0">
                <a:latin typeface="Times"/>
                <a:cs typeface="Garamond"/>
              </a:rPr>
              <a:t> </a:t>
            </a:r>
          </a:p>
          <a:p>
            <a:pPr marL="0" indent="457200">
              <a:lnSpc>
                <a:spcPct val="70000"/>
              </a:lnSpc>
              <a:spcBef>
                <a:spcPts val="0"/>
              </a:spcBef>
              <a:buClr>
                <a:srgbClr val="008000"/>
              </a:buClr>
              <a:buNone/>
            </a:pPr>
            <a:endParaRPr lang="en-US" dirty="0" smtClean="0">
              <a:latin typeface="Times"/>
              <a:cs typeface="Garamond"/>
            </a:endParaRPr>
          </a:p>
          <a:p>
            <a:pPr marL="0" indent="457200">
              <a:lnSpc>
                <a:spcPts val="3250"/>
              </a:lnSpc>
              <a:spcBef>
                <a:spcPts val="0"/>
              </a:spcBef>
              <a:buClr>
                <a:srgbClr val="008000"/>
              </a:buClr>
            </a:pPr>
            <a:r>
              <a:rPr lang="en-US" dirty="0" smtClean="0">
                <a:latin typeface="Times"/>
                <a:cs typeface="Garamond"/>
              </a:rPr>
              <a:t>What </a:t>
            </a:r>
            <a:r>
              <a:rPr lang="en-US" dirty="0">
                <a:latin typeface="Times"/>
                <a:cs typeface="Garamond"/>
              </a:rPr>
              <a:t>reminders</a:t>
            </a:r>
            <a:r>
              <a:rPr lang="en-US" dirty="0" smtClean="0">
                <a:latin typeface="Times"/>
                <a:cs typeface="Garamond"/>
              </a:rPr>
              <a:t> might you give </a:t>
            </a:r>
            <a:r>
              <a:rPr lang="en-US" dirty="0">
                <a:latin typeface="Times"/>
                <a:cs typeface="Garamond"/>
              </a:rPr>
              <a:t>yourself when</a:t>
            </a:r>
            <a:r>
              <a:rPr lang="en-US" dirty="0" smtClean="0">
                <a:latin typeface="Times"/>
                <a:cs typeface="Garamond"/>
              </a:rPr>
              <a:t> 	challenges occur</a:t>
            </a:r>
            <a:r>
              <a:rPr lang="en-US" dirty="0">
                <a:latin typeface="Times"/>
                <a:cs typeface="Garamond"/>
              </a:rPr>
              <a:t>?</a:t>
            </a:r>
            <a:r>
              <a:rPr lang="en-US" dirty="0" smtClean="0">
                <a:latin typeface="Times"/>
                <a:cs typeface="Garamond"/>
              </a:rPr>
              <a:t> </a:t>
            </a:r>
          </a:p>
          <a:p>
            <a:pPr marL="0" indent="457200">
              <a:lnSpc>
                <a:spcPct val="70000"/>
              </a:lnSpc>
              <a:spcBef>
                <a:spcPts val="0"/>
              </a:spcBef>
              <a:buClr>
                <a:srgbClr val="008000"/>
              </a:buClr>
              <a:buSzPct val="100000"/>
              <a:buNone/>
            </a:pPr>
            <a:endParaRPr lang="en-US" dirty="0" smtClean="0">
              <a:latin typeface="Times"/>
              <a:cs typeface="Garamond"/>
            </a:endParaRPr>
          </a:p>
          <a:p>
            <a:pPr marL="0" indent="457200">
              <a:lnSpc>
                <a:spcPts val="3250"/>
              </a:lnSpc>
              <a:spcBef>
                <a:spcPts val="0"/>
              </a:spcBef>
              <a:buClr>
                <a:srgbClr val="008000"/>
              </a:buClr>
              <a:buSzPct val="100000"/>
            </a:pPr>
            <a:r>
              <a:rPr lang="en-US" dirty="0" smtClean="0">
                <a:latin typeface="Times"/>
                <a:cs typeface="Garamond"/>
              </a:rPr>
              <a:t>What supports </a:t>
            </a:r>
            <a:r>
              <a:rPr lang="en-US" dirty="0">
                <a:latin typeface="Times"/>
                <a:cs typeface="Garamond"/>
              </a:rPr>
              <a:t>will help you</a:t>
            </a:r>
            <a:r>
              <a:rPr lang="en-US" dirty="0" smtClean="0">
                <a:latin typeface="Times"/>
                <a:cs typeface="Garamond"/>
              </a:rPr>
              <a:t> succeed in 	challenging situations?</a:t>
            </a:r>
            <a:endParaRPr lang="en-US" i="1" dirty="0" smtClean="0">
              <a:latin typeface="Times"/>
              <a:cs typeface="Garamond"/>
            </a:endParaRPr>
          </a:p>
          <a:p>
            <a:pPr marL="347472" indent="0">
              <a:lnSpc>
                <a:spcPts val="3250"/>
              </a:lnSpc>
              <a:spcBef>
                <a:spcPts val="0"/>
              </a:spcBef>
              <a:buNone/>
            </a:pPr>
            <a:r>
              <a:rPr lang="en-US" sz="2400" i="1" dirty="0" smtClean="0">
                <a:latin typeface="Garamond"/>
                <a:cs typeface="Garamond"/>
              </a:rPr>
              <a:t> </a:t>
            </a:r>
          </a:p>
          <a:p>
            <a:pPr marL="0" indent="0">
              <a:buNone/>
            </a:pPr>
            <a:endParaRPr lang="en-US" dirty="0"/>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5133"/>
            <a:ext cx="533400" cy="807720"/>
          </a:xfrm>
          <a:prstGeom prst="rect">
            <a:avLst/>
          </a:prstGeom>
        </p:spPr>
      </p:pic>
      <p:sp>
        <p:nvSpPr>
          <p:cNvPr id="2" name="Title 1"/>
          <p:cNvSpPr>
            <a:spLocks noGrp="1"/>
          </p:cNvSpPr>
          <p:nvPr>
            <p:ph type="title"/>
          </p:nvPr>
        </p:nvSpPr>
        <p:spPr>
          <a:xfrm>
            <a:off x="457200" y="697314"/>
            <a:ext cx="8229600" cy="1143000"/>
          </a:xfrm>
        </p:spPr>
        <p:txBody>
          <a:bodyPr/>
          <a:lstStyle/>
          <a:p>
            <a:pPr algn="l"/>
            <a:r>
              <a:rPr lang="en-US" b="1" dirty="0" smtClean="0">
                <a:solidFill>
                  <a:srgbClr val="0000FF"/>
                </a:solidFill>
                <a:latin typeface="Arial"/>
                <a:cs typeface="Trebuchet MS"/>
              </a:rPr>
              <a:t>Learning task</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30</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9645592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349" y="1947878"/>
            <a:ext cx="8229600" cy="3692147"/>
          </a:xfrm>
        </p:spPr>
        <p:txBody>
          <a:bodyPr>
            <a:normAutofit/>
          </a:bodyPr>
          <a:lstStyle/>
          <a:p>
            <a:pPr marL="461772" indent="-457200">
              <a:lnSpc>
                <a:spcPts val="3250"/>
              </a:lnSpc>
              <a:spcBef>
                <a:spcPts val="0"/>
              </a:spcBef>
              <a:buClr>
                <a:srgbClr val="008000"/>
              </a:buClr>
              <a:buSzPct val="100000"/>
            </a:pPr>
            <a:r>
              <a:rPr lang="en-US" dirty="0" smtClean="0">
                <a:latin typeface="Times"/>
                <a:cs typeface="Garamond"/>
              </a:rPr>
              <a:t>Effectiveness</a:t>
            </a:r>
          </a:p>
          <a:p>
            <a:pPr marL="347472" indent="0">
              <a:lnSpc>
                <a:spcPts val="3250"/>
              </a:lnSpc>
              <a:spcBef>
                <a:spcPts val="0"/>
              </a:spcBef>
              <a:buClr>
                <a:srgbClr val="008000"/>
              </a:buClr>
              <a:buSzPct val="100000"/>
              <a:buNone/>
            </a:pPr>
            <a:r>
              <a:rPr lang="en-US" i="1" dirty="0" smtClean="0">
                <a:latin typeface="Times"/>
                <a:cs typeface="Garamond"/>
              </a:rPr>
              <a:t> (results)</a:t>
            </a:r>
          </a:p>
          <a:p>
            <a:pPr marL="4572" indent="0">
              <a:lnSpc>
                <a:spcPts val="3250"/>
              </a:lnSpc>
              <a:spcBef>
                <a:spcPts val="0"/>
              </a:spcBef>
              <a:buClr>
                <a:srgbClr val="008000"/>
              </a:buClr>
              <a:buSzPct val="100000"/>
              <a:buNone/>
            </a:pPr>
            <a:endParaRPr lang="en-US" dirty="0">
              <a:latin typeface="Times"/>
              <a:cs typeface="Garamond"/>
            </a:endParaRPr>
          </a:p>
          <a:p>
            <a:pPr marL="461772" indent="-457200">
              <a:lnSpc>
                <a:spcPts val="3250"/>
              </a:lnSpc>
              <a:spcBef>
                <a:spcPts val="0"/>
              </a:spcBef>
              <a:buClr>
                <a:srgbClr val="008000"/>
              </a:buClr>
              <a:buSzPct val="100000"/>
            </a:pPr>
            <a:r>
              <a:rPr lang="en-US" dirty="0" smtClean="0">
                <a:latin typeface="Times"/>
                <a:cs typeface="Garamond"/>
              </a:rPr>
              <a:t>Efficiency</a:t>
            </a:r>
          </a:p>
          <a:p>
            <a:pPr marL="347472" indent="0">
              <a:lnSpc>
                <a:spcPts val="3250"/>
              </a:lnSpc>
              <a:spcBef>
                <a:spcPts val="0"/>
              </a:spcBef>
              <a:buClr>
                <a:srgbClr val="008000"/>
              </a:buClr>
              <a:buSzPct val="100000"/>
              <a:buNone/>
            </a:pPr>
            <a:r>
              <a:rPr lang="en-US" i="1" dirty="0" smtClean="0">
                <a:latin typeface="Times"/>
                <a:cs typeface="Garamond"/>
              </a:rPr>
              <a:t> (operations)</a:t>
            </a:r>
          </a:p>
          <a:p>
            <a:pPr marL="461772" indent="-457200">
              <a:lnSpc>
                <a:spcPts val="3250"/>
              </a:lnSpc>
              <a:spcBef>
                <a:spcPts val="0"/>
              </a:spcBef>
              <a:buClr>
                <a:srgbClr val="008000"/>
              </a:buClr>
              <a:buSzPct val="100000"/>
            </a:pPr>
            <a:endParaRPr lang="en-US" dirty="0" smtClean="0">
              <a:latin typeface="Times"/>
              <a:cs typeface="Garamond"/>
            </a:endParaRPr>
          </a:p>
          <a:p>
            <a:pPr marL="461772" indent="-457200">
              <a:lnSpc>
                <a:spcPts val="3250"/>
              </a:lnSpc>
              <a:spcBef>
                <a:spcPts val="0"/>
              </a:spcBef>
              <a:buClr>
                <a:srgbClr val="008000"/>
              </a:buClr>
              <a:buSzPct val="100000"/>
            </a:pPr>
            <a:r>
              <a:rPr lang="en-US" dirty="0" smtClean="0">
                <a:latin typeface="Times"/>
                <a:cs typeface="Garamond"/>
              </a:rPr>
              <a:t>Member contributions</a:t>
            </a:r>
          </a:p>
          <a:p>
            <a:pPr marL="347472" lvl="1" indent="0">
              <a:lnSpc>
                <a:spcPts val="3250"/>
              </a:lnSpc>
              <a:spcBef>
                <a:spcPts val="0"/>
              </a:spcBef>
              <a:buClr>
                <a:srgbClr val="008000"/>
              </a:buClr>
              <a:buSzPct val="100000"/>
              <a:buNone/>
            </a:pPr>
            <a:r>
              <a:rPr lang="en-US" i="1" dirty="0" smtClean="0">
                <a:latin typeface="Times"/>
                <a:cs typeface="Garamond"/>
              </a:rPr>
              <a:t> (behaviors)</a:t>
            </a:r>
            <a:endParaRPr lang="en-US" i="1" dirty="0">
              <a:latin typeface="Times"/>
              <a:cs typeface="Garamond"/>
            </a:endParaRPr>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696606"/>
            <a:ext cx="8229600" cy="1143000"/>
          </a:xfrm>
        </p:spPr>
        <p:txBody>
          <a:bodyPr/>
          <a:lstStyle/>
          <a:p>
            <a:pPr algn="l"/>
            <a:r>
              <a:rPr lang="en-US" b="1" dirty="0" smtClean="0">
                <a:solidFill>
                  <a:srgbClr val="0000FF"/>
                </a:solidFill>
                <a:latin typeface="Arial"/>
                <a:cs typeface="Trebuchet MS"/>
              </a:rPr>
              <a:t>Assessing teams</a:t>
            </a:r>
            <a:endParaRPr lang="en-US" b="1" dirty="0">
              <a:solidFill>
                <a:srgbClr val="0000FF"/>
              </a:solidFill>
              <a:latin typeface="Arial"/>
              <a:cs typeface="Trebuchet MS"/>
            </a:endParaRPr>
          </a:p>
        </p:txBody>
      </p:sp>
      <p:sp>
        <p:nvSpPr>
          <p:cNvPr id="11" name="TextBox 10"/>
          <p:cNvSpPr txBox="1"/>
          <p:nvPr/>
        </p:nvSpPr>
        <p:spPr>
          <a:xfrm>
            <a:off x="8458200" y="6488668"/>
            <a:ext cx="340658" cy="276999"/>
          </a:xfrm>
          <a:prstGeom prst="rect">
            <a:avLst/>
          </a:prstGeom>
          <a:noFill/>
        </p:spPr>
        <p:txBody>
          <a:bodyPr wrap="none" rtlCol="0">
            <a:spAutoFit/>
          </a:bodyPr>
          <a:lstStyle/>
          <a:p>
            <a:r>
              <a:rPr lang="en-US" sz="1200" dirty="0" smtClean="0"/>
              <a:t>31</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4451211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4959"/>
            <a:ext cx="8229600" cy="3149575"/>
          </a:xfrm>
        </p:spPr>
        <p:txBody>
          <a:bodyPr>
            <a:noAutofit/>
          </a:bodyPr>
          <a:lstStyle/>
          <a:p>
            <a:pPr>
              <a:lnSpc>
                <a:spcPts val="3250"/>
              </a:lnSpc>
              <a:spcBef>
                <a:spcPts val="0"/>
              </a:spcBef>
              <a:buClr>
                <a:srgbClr val="008000"/>
              </a:buClr>
              <a:buSzPct val="100000"/>
            </a:pPr>
            <a:r>
              <a:rPr lang="en-US" dirty="0">
                <a:latin typeface="Times"/>
                <a:cs typeface="Garamond"/>
              </a:rPr>
              <a:t>In a group of four, look through the tools offered for assessing learning </a:t>
            </a:r>
            <a:r>
              <a:rPr lang="en-US" dirty="0" smtClean="0">
                <a:latin typeface="Times"/>
                <a:cs typeface="Garamond"/>
              </a:rPr>
              <a:t>teams. Identify one you want to use.</a:t>
            </a:r>
          </a:p>
          <a:p>
            <a:pPr marL="0" indent="0">
              <a:lnSpc>
                <a:spcPct val="70000"/>
              </a:lnSpc>
              <a:spcBef>
                <a:spcPts val="0"/>
              </a:spcBef>
              <a:spcAft>
                <a:spcPts val="600"/>
              </a:spcAft>
              <a:buClr>
                <a:srgbClr val="008000"/>
              </a:buClr>
              <a:buSzPct val="100000"/>
              <a:buNone/>
            </a:pPr>
            <a:endParaRPr lang="en-US" dirty="0" smtClean="0">
              <a:latin typeface="Times"/>
              <a:cs typeface="Garamond"/>
            </a:endParaRPr>
          </a:p>
          <a:p>
            <a:pPr>
              <a:lnSpc>
                <a:spcPts val="3250"/>
              </a:lnSpc>
              <a:spcBef>
                <a:spcPts val="0"/>
              </a:spcBef>
              <a:buClr>
                <a:srgbClr val="008000"/>
              </a:buClr>
              <a:buSzPct val="100000"/>
            </a:pPr>
            <a:r>
              <a:rPr lang="en-US" dirty="0" smtClean="0">
                <a:latin typeface="Times"/>
                <a:cs typeface="Garamond"/>
              </a:rPr>
              <a:t>Describe </a:t>
            </a:r>
            <a:r>
              <a:rPr lang="en-US" dirty="0">
                <a:latin typeface="Times"/>
                <a:cs typeface="Garamond"/>
              </a:rPr>
              <a:t>your reasons for selecting</a:t>
            </a:r>
            <a:r>
              <a:rPr lang="en-US" dirty="0" smtClean="0">
                <a:latin typeface="Times"/>
                <a:cs typeface="Garamond"/>
              </a:rPr>
              <a:t> a tool and </a:t>
            </a:r>
            <a:r>
              <a:rPr lang="en-US" dirty="0">
                <a:latin typeface="Times"/>
                <a:cs typeface="Garamond"/>
              </a:rPr>
              <a:t>the team you want to use it in</a:t>
            </a:r>
            <a:r>
              <a:rPr lang="en-US" dirty="0" smtClean="0">
                <a:latin typeface="Times"/>
                <a:cs typeface="Garamond"/>
              </a:rPr>
              <a:t>.</a:t>
            </a:r>
          </a:p>
          <a:p>
            <a:pPr marL="0" indent="0">
              <a:lnSpc>
                <a:spcPts val="3250"/>
              </a:lnSpc>
              <a:spcBef>
                <a:spcPts val="0"/>
              </a:spcBef>
              <a:buClr>
                <a:srgbClr val="008000"/>
              </a:buClr>
              <a:buSzPct val="100000"/>
              <a:buNone/>
            </a:pPr>
            <a:endParaRPr lang="en-US" dirty="0" smtClean="0">
              <a:latin typeface="Times"/>
              <a:cs typeface="Garamond"/>
            </a:endParaRPr>
          </a:p>
          <a:p>
            <a:pPr>
              <a:buNone/>
            </a:pPr>
            <a:endParaRPr lang="en-US" dirty="0" smtClean="0"/>
          </a:p>
          <a:p>
            <a:pPr marL="0" indent="0">
              <a:buNone/>
            </a:pPr>
            <a:r>
              <a:rPr lang="en-US" dirty="0"/>
              <a:t> </a:t>
            </a:r>
            <a:endParaRPr lang="en-US" dirty="0" smtClean="0"/>
          </a:p>
          <a:p>
            <a:pPr marL="0" indent="0">
              <a:buNone/>
            </a:pPr>
            <a:endParaRPr lang="en-US" dirty="0"/>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7200" y="679673"/>
            <a:ext cx="8229600" cy="1143000"/>
          </a:xfrm>
        </p:spPr>
        <p:txBody>
          <a:bodyPr/>
          <a:lstStyle/>
          <a:p>
            <a:pPr algn="l"/>
            <a:r>
              <a:rPr lang="en-US" b="1" dirty="0" smtClean="0">
                <a:solidFill>
                  <a:srgbClr val="0000FF"/>
                </a:solidFill>
                <a:latin typeface="Arial"/>
                <a:cs typeface="Trebuchet MS"/>
              </a:rPr>
              <a:t>Learning task</a:t>
            </a:r>
            <a:endParaRPr lang="en-US" b="1" dirty="0">
              <a:solidFill>
                <a:srgbClr val="0000FF"/>
              </a:solidFill>
              <a:latin typeface="Arial"/>
              <a:cs typeface="Trebuchet MS"/>
            </a:endParaRPr>
          </a:p>
        </p:txBody>
      </p:sp>
      <p:sp>
        <p:nvSpPr>
          <p:cNvPr id="11" name="TextBox 10"/>
          <p:cNvSpPr txBox="1"/>
          <p:nvPr/>
        </p:nvSpPr>
        <p:spPr>
          <a:xfrm>
            <a:off x="8458200" y="6420936"/>
            <a:ext cx="340658" cy="276999"/>
          </a:xfrm>
          <a:prstGeom prst="rect">
            <a:avLst/>
          </a:prstGeom>
          <a:noFill/>
        </p:spPr>
        <p:txBody>
          <a:bodyPr wrap="none" rtlCol="0">
            <a:spAutoFit/>
          </a:bodyPr>
          <a:lstStyle/>
          <a:p>
            <a:r>
              <a:rPr lang="en-US" sz="1200" dirty="0" smtClean="0"/>
              <a:t>32</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13264936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656" y="1730585"/>
            <a:ext cx="8229600" cy="4525963"/>
          </a:xfrm>
        </p:spPr>
        <p:txBody>
          <a:bodyPr>
            <a:normAutofit/>
          </a:bodyPr>
          <a:lstStyle/>
          <a:p>
            <a:pPr marL="461772" indent="-457200">
              <a:lnSpc>
                <a:spcPts val="3250"/>
              </a:lnSpc>
              <a:spcBef>
                <a:spcPts val="0"/>
              </a:spcBef>
              <a:buClr>
                <a:srgbClr val="008000"/>
              </a:buClr>
              <a:buSzPct val="100000"/>
            </a:pPr>
            <a:r>
              <a:rPr lang="en-US" dirty="0" smtClean="0">
                <a:latin typeface="Times"/>
                <a:cs typeface="Garamond"/>
              </a:rPr>
              <a:t>Review essential questions on Handout 1.3. </a:t>
            </a:r>
          </a:p>
          <a:p>
            <a:pPr marL="4572" indent="0">
              <a:lnSpc>
                <a:spcPct val="70000"/>
              </a:lnSpc>
              <a:spcBef>
                <a:spcPts val="0"/>
              </a:spcBef>
              <a:buClr>
                <a:srgbClr val="008000"/>
              </a:buClr>
              <a:buSzPct val="100000"/>
              <a:buNone/>
            </a:pPr>
            <a:endParaRPr lang="en-US" dirty="0" smtClean="0">
              <a:latin typeface="Times"/>
              <a:cs typeface="Garamond"/>
            </a:endParaRPr>
          </a:p>
          <a:p>
            <a:pPr marL="461772" indent="-457200">
              <a:lnSpc>
                <a:spcPts val="3250"/>
              </a:lnSpc>
              <a:spcBef>
                <a:spcPts val="0"/>
              </a:spcBef>
              <a:buClr>
                <a:srgbClr val="008000"/>
              </a:buClr>
              <a:buSzPct val="100000"/>
            </a:pPr>
            <a:r>
              <a:rPr lang="en-US" dirty="0" smtClean="0">
                <a:latin typeface="Times"/>
                <a:cs typeface="Garamond"/>
              </a:rPr>
              <a:t>Find a partner. Together, answer one essential question.</a:t>
            </a:r>
          </a:p>
          <a:p>
            <a:pPr marL="461772" indent="-457200">
              <a:lnSpc>
                <a:spcPts val="3250"/>
              </a:lnSpc>
              <a:spcBef>
                <a:spcPts val="0"/>
              </a:spcBef>
              <a:buClr>
                <a:srgbClr val="008000"/>
              </a:buClr>
              <a:buSzPct val="100000"/>
            </a:pPr>
            <a:endParaRPr lang="en-US" dirty="0" smtClean="0">
              <a:latin typeface="Times"/>
              <a:cs typeface="Garamond"/>
            </a:endParaRPr>
          </a:p>
          <a:p>
            <a:pPr marL="461772" indent="-457200">
              <a:lnSpc>
                <a:spcPts val="3250"/>
              </a:lnSpc>
              <a:spcBef>
                <a:spcPts val="0"/>
              </a:spcBef>
              <a:buClr>
                <a:srgbClr val="008000"/>
              </a:buClr>
              <a:buSzPct val="100000"/>
            </a:pPr>
            <a:r>
              <a:rPr lang="en-US" dirty="0" smtClean="0">
                <a:latin typeface="Times"/>
                <a:cs typeface="Garamond"/>
              </a:rPr>
              <a:t>Rotate to another partner and answer another essential question.</a:t>
            </a:r>
          </a:p>
          <a:p>
            <a:pPr marL="461772" indent="-457200">
              <a:lnSpc>
                <a:spcPts val="3250"/>
              </a:lnSpc>
              <a:spcBef>
                <a:spcPts val="0"/>
              </a:spcBef>
              <a:buClr>
                <a:srgbClr val="008000"/>
              </a:buClr>
              <a:buSzPct val="100000"/>
            </a:pPr>
            <a:endParaRPr lang="en-US" dirty="0" smtClean="0">
              <a:latin typeface="Times"/>
              <a:cs typeface="Garamond"/>
            </a:endParaRPr>
          </a:p>
          <a:p>
            <a:pPr marL="461772" indent="-457200">
              <a:lnSpc>
                <a:spcPts val="3250"/>
              </a:lnSpc>
              <a:spcBef>
                <a:spcPts val="0"/>
              </a:spcBef>
              <a:buClr>
                <a:srgbClr val="008000"/>
              </a:buClr>
              <a:buSzPct val="100000"/>
            </a:pPr>
            <a:r>
              <a:rPr lang="en-US" dirty="0" smtClean="0">
                <a:latin typeface="Times"/>
                <a:cs typeface="Garamond"/>
              </a:rPr>
              <a:t>Repeat this process until time is up.</a:t>
            </a:r>
          </a:p>
          <a:p>
            <a:pPr>
              <a:buNone/>
            </a:pPr>
            <a:endParaRPr lang="en-US" dirty="0"/>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10" name="Title 1"/>
          <p:cNvSpPr>
            <a:spLocks noGrp="1"/>
          </p:cNvSpPr>
          <p:nvPr>
            <p:ph type="title"/>
          </p:nvPr>
        </p:nvSpPr>
        <p:spPr>
          <a:xfrm>
            <a:off x="457200" y="695898"/>
            <a:ext cx="8229600" cy="1143000"/>
          </a:xfrm>
        </p:spPr>
        <p:txBody>
          <a:bodyPr/>
          <a:lstStyle/>
          <a:p>
            <a:pPr algn="l"/>
            <a:r>
              <a:rPr lang="en-US" b="1" dirty="0" smtClean="0">
                <a:solidFill>
                  <a:srgbClr val="0000FF"/>
                </a:solidFill>
                <a:latin typeface="Arial"/>
                <a:cs typeface="Trebuchet MS"/>
              </a:rPr>
              <a:t>Wrap-up</a:t>
            </a:r>
            <a:endParaRPr lang="en-US" b="1" dirty="0">
              <a:solidFill>
                <a:srgbClr val="0000FF"/>
              </a:solidFill>
              <a:latin typeface="Arial"/>
              <a:cs typeface="Trebuchet MS"/>
            </a:endParaRPr>
          </a:p>
        </p:txBody>
      </p:sp>
      <p:sp>
        <p:nvSpPr>
          <p:cNvPr id="12" name="TextBox 11"/>
          <p:cNvSpPr txBox="1"/>
          <p:nvPr/>
        </p:nvSpPr>
        <p:spPr>
          <a:xfrm>
            <a:off x="8458200" y="6420936"/>
            <a:ext cx="340658" cy="276999"/>
          </a:xfrm>
          <a:prstGeom prst="rect">
            <a:avLst/>
          </a:prstGeom>
          <a:noFill/>
        </p:spPr>
        <p:txBody>
          <a:bodyPr wrap="none" rtlCol="0">
            <a:spAutoFit/>
          </a:bodyPr>
          <a:lstStyle/>
          <a:p>
            <a:r>
              <a:rPr lang="en-US" sz="1200" dirty="0" smtClean="0"/>
              <a:t>33</a:t>
            </a:r>
            <a:endParaRPr lang="en-US" sz="1200" dirty="0"/>
          </a:p>
        </p:txBody>
      </p:sp>
      <p:sp>
        <p:nvSpPr>
          <p:cNvPr id="8" name="Footer Placeholder 4"/>
          <p:cNvSpPr>
            <a:spLocks noGrp="1"/>
          </p:cNvSpPr>
          <p:nvPr>
            <p:ph type="ftr" sz="quarter" idx="11"/>
          </p:nvPr>
        </p:nvSpPr>
        <p:spPr>
          <a:xfrm>
            <a:off x="152404" y="6383609"/>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39734041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534" y="2370164"/>
            <a:ext cx="8229600" cy="1539926"/>
          </a:xfrm>
        </p:spPr>
        <p:txBody>
          <a:bodyPr>
            <a:noAutofit/>
          </a:bodyPr>
          <a:lstStyle/>
          <a:p>
            <a:pPr marL="0" indent="0">
              <a:buNone/>
            </a:pPr>
            <a:r>
              <a:rPr lang="en-US" dirty="0" smtClean="0">
                <a:latin typeface="Times"/>
                <a:cs typeface="Garamond"/>
              </a:rPr>
              <a:t>Read the essential questions on Handout 1.3 </a:t>
            </a:r>
          </a:p>
          <a:p>
            <a:pPr marL="0" indent="0">
              <a:buNone/>
            </a:pPr>
            <a:r>
              <a:rPr lang="en-US" dirty="0" smtClean="0">
                <a:latin typeface="Times"/>
                <a:cs typeface="Garamond"/>
              </a:rPr>
              <a:t>and put a check mark next to those that are </a:t>
            </a:r>
          </a:p>
          <a:p>
            <a:pPr marL="0" indent="0">
              <a:buNone/>
            </a:pPr>
            <a:r>
              <a:rPr lang="en-US" b="1" dirty="0" smtClean="0">
                <a:latin typeface="Times"/>
                <a:cs typeface="Garamond"/>
              </a:rPr>
              <a:t>most important </a:t>
            </a:r>
            <a:r>
              <a:rPr lang="en-US" dirty="0" smtClean="0">
                <a:latin typeface="Times"/>
                <a:cs typeface="Garamond"/>
              </a:rPr>
              <a:t>to you to answer today.</a:t>
            </a:r>
            <a:endParaRPr lang="en-US" dirty="0">
              <a:latin typeface="Times"/>
              <a:cs typeface="Garamond"/>
            </a:endParaRPr>
          </a:p>
        </p:txBody>
      </p:sp>
      <p:sp>
        <p:nvSpPr>
          <p:cNvPr id="2" name="Title 1"/>
          <p:cNvSpPr>
            <a:spLocks noGrp="1"/>
          </p:cNvSpPr>
          <p:nvPr>
            <p:ph type="title"/>
          </p:nvPr>
        </p:nvSpPr>
        <p:spPr>
          <a:xfrm>
            <a:off x="497939" y="679431"/>
            <a:ext cx="8229600" cy="1143000"/>
          </a:xfrm>
        </p:spPr>
        <p:txBody>
          <a:bodyPr/>
          <a:lstStyle/>
          <a:p>
            <a:pPr algn="l"/>
            <a:r>
              <a:rPr lang="en-US" b="1" dirty="0" smtClean="0">
                <a:solidFill>
                  <a:srgbClr val="0000FF"/>
                </a:solidFill>
                <a:latin typeface="Arial"/>
                <a:cs typeface="Trebuchet MS"/>
              </a:rPr>
              <a:t>Essential questions</a:t>
            </a:r>
            <a:endParaRPr lang="en-US" b="1" dirty="0">
              <a:solidFill>
                <a:srgbClr val="0000FF"/>
              </a:solidFill>
              <a:latin typeface="Arial"/>
              <a:cs typeface="Trebuchet MS"/>
            </a:endParaRPr>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11" name="TextBox 10"/>
          <p:cNvSpPr txBox="1"/>
          <p:nvPr/>
        </p:nvSpPr>
        <p:spPr>
          <a:xfrm>
            <a:off x="8458200" y="6437869"/>
            <a:ext cx="262662" cy="276999"/>
          </a:xfrm>
          <a:prstGeom prst="rect">
            <a:avLst/>
          </a:prstGeom>
          <a:noFill/>
        </p:spPr>
        <p:txBody>
          <a:bodyPr wrap="none" rtlCol="0">
            <a:spAutoFit/>
          </a:bodyPr>
          <a:lstStyle/>
          <a:p>
            <a:r>
              <a:rPr lang="en-US" sz="1200" dirty="0"/>
              <a:t>4</a:t>
            </a:r>
          </a:p>
        </p:txBody>
      </p:sp>
      <p:sp>
        <p:nvSpPr>
          <p:cNvPr id="12" name="Footer Placeholder 4"/>
          <p:cNvSpPr>
            <a:spLocks noGrp="1"/>
          </p:cNvSpPr>
          <p:nvPr>
            <p:ph type="ftr" sz="quarter" idx="11"/>
          </p:nvPr>
        </p:nvSpPr>
        <p:spPr>
          <a:xfrm>
            <a:off x="118538"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1522984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534" y="1600201"/>
            <a:ext cx="8229600" cy="710792"/>
          </a:xfrm>
        </p:spPr>
        <p:txBody>
          <a:bodyPr/>
          <a:lstStyle/>
          <a:p>
            <a:pPr lvl="0">
              <a:buClr>
                <a:srgbClr val="008000"/>
              </a:buClr>
              <a:buSzPct val="100000"/>
            </a:pPr>
            <a:r>
              <a:rPr lang="en-US" dirty="0">
                <a:latin typeface="Times"/>
                <a:cs typeface="Garamond"/>
              </a:rPr>
              <a:t>Be open to learning new </a:t>
            </a:r>
            <a:r>
              <a:rPr lang="en-US" dirty="0" smtClean="0">
                <a:latin typeface="Times"/>
                <a:cs typeface="Garamond"/>
              </a:rPr>
              <a:t>strategies.</a:t>
            </a:r>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524932" y="662740"/>
            <a:ext cx="8229600" cy="1143000"/>
          </a:xfrm>
        </p:spPr>
        <p:txBody>
          <a:bodyPr/>
          <a:lstStyle/>
          <a:p>
            <a:pPr algn="l"/>
            <a:r>
              <a:rPr lang="en-US" b="1" dirty="0" smtClean="0">
                <a:solidFill>
                  <a:srgbClr val="0000FF"/>
                </a:solidFill>
                <a:latin typeface="Arial"/>
                <a:cs typeface="Trebuchet MS"/>
              </a:rPr>
              <a:t>Agreements</a:t>
            </a:r>
            <a:endParaRPr lang="en-US" b="1" dirty="0">
              <a:solidFill>
                <a:srgbClr val="0000FF"/>
              </a:solidFill>
              <a:latin typeface="Arial"/>
              <a:cs typeface="Trebuchet MS"/>
            </a:endParaRPr>
          </a:p>
        </p:txBody>
      </p:sp>
      <p:sp>
        <p:nvSpPr>
          <p:cNvPr id="7" name="Content Placeholder 2"/>
          <p:cNvSpPr txBox="1">
            <a:spLocks/>
          </p:cNvSpPr>
          <p:nvPr/>
        </p:nvSpPr>
        <p:spPr>
          <a:xfrm>
            <a:off x="540454" y="5341308"/>
            <a:ext cx="8229600" cy="12456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Clr>
                <a:srgbClr val="008000"/>
              </a:buClr>
              <a:buSzPct val="100000"/>
            </a:pPr>
            <a:r>
              <a:rPr lang="en-US" dirty="0" smtClean="0">
                <a:latin typeface="Times"/>
                <a:cs typeface="Garamond"/>
              </a:rPr>
              <a:t>Think of how you might use these resources to develop others’ capacity to facilitate.</a:t>
            </a:r>
          </a:p>
          <a:p>
            <a:pPr marL="0" indent="0">
              <a:buNone/>
            </a:pPr>
            <a:endParaRPr lang="en-US" dirty="0"/>
          </a:p>
        </p:txBody>
      </p:sp>
      <p:sp>
        <p:nvSpPr>
          <p:cNvPr id="8" name="Content Placeholder 2"/>
          <p:cNvSpPr txBox="1">
            <a:spLocks/>
          </p:cNvSpPr>
          <p:nvPr/>
        </p:nvSpPr>
        <p:spPr>
          <a:xfrm>
            <a:off x="515234" y="4538424"/>
            <a:ext cx="8229600" cy="7805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8000"/>
              </a:buClr>
              <a:buSzPct val="100000"/>
            </a:pPr>
            <a:r>
              <a:rPr lang="en-US" dirty="0" smtClean="0">
                <a:latin typeface="Times"/>
                <a:cs typeface="Garamond"/>
              </a:rPr>
              <a:t>Respect our time schedule.</a:t>
            </a:r>
          </a:p>
          <a:p>
            <a:pPr>
              <a:buClr>
                <a:schemeClr val="accent3">
                  <a:lumMod val="60000"/>
                  <a:lumOff val="40000"/>
                </a:schemeClr>
              </a:buClr>
            </a:pPr>
            <a:endParaRPr lang="en-US" dirty="0"/>
          </a:p>
        </p:txBody>
      </p:sp>
      <p:sp>
        <p:nvSpPr>
          <p:cNvPr id="9" name="Content Placeholder 2"/>
          <p:cNvSpPr txBox="1">
            <a:spLocks/>
          </p:cNvSpPr>
          <p:nvPr/>
        </p:nvSpPr>
        <p:spPr>
          <a:xfrm>
            <a:off x="520296" y="3802141"/>
            <a:ext cx="7662262" cy="7362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8000"/>
              </a:buClr>
              <a:buSzPct val="100000"/>
            </a:pPr>
            <a:r>
              <a:rPr lang="en-US" dirty="0" smtClean="0">
                <a:latin typeface="Times"/>
                <a:cs typeface="Garamond"/>
              </a:rPr>
              <a:t>Honor your colleagues’ learning needs.</a:t>
            </a:r>
          </a:p>
          <a:p>
            <a:pPr>
              <a:buClr>
                <a:schemeClr val="accent3">
                  <a:lumMod val="60000"/>
                  <a:lumOff val="40000"/>
                </a:schemeClr>
              </a:buClr>
            </a:pPr>
            <a:endParaRPr lang="en-US" dirty="0"/>
          </a:p>
        </p:txBody>
      </p:sp>
      <p:sp>
        <p:nvSpPr>
          <p:cNvPr id="10" name="Content Placeholder 2"/>
          <p:cNvSpPr txBox="1">
            <a:spLocks/>
          </p:cNvSpPr>
          <p:nvPr/>
        </p:nvSpPr>
        <p:spPr>
          <a:xfrm>
            <a:off x="500138" y="3091589"/>
            <a:ext cx="8229600" cy="7235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8000"/>
              </a:buClr>
              <a:buSzPct val="100000"/>
            </a:pPr>
            <a:r>
              <a:rPr lang="en-US" dirty="0" smtClean="0">
                <a:latin typeface="Times"/>
                <a:cs typeface="Garamond"/>
              </a:rPr>
              <a:t>Take responsibility for your learning.  </a:t>
            </a:r>
          </a:p>
        </p:txBody>
      </p:sp>
      <p:sp>
        <p:nvSpPr>
          <p:cNvPr id="11" name="Content Placeholder 2"/>
          <p:cNvSpPr txBox="1">
            <a:spLocks/>
          </p:cNvSpPr>
          <p:nvPr/>
        </p:nvSpPr>
        <p:spPr>
          <a:xfrm>
            <a:off x="500138" y="2344032"/>
            <a:ext cx="8187447" cy="6946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8000"/>
              </a:buClr>
              <a:buSzPct val="100000"/>
            </a:pPr>
            <a:r>
              <a:rPr lang="en-US" dirty="0" smtClean="0">
                <a:latin typeface="Times"/>
                <a:cs typeface="Garamond"/>
              </a:rPr>
              <a:t>Be an active participant.</a:t>
            </a:r>
          </a:p>
        </p:txBody>
      </p:sp>
      <p:sp>
        <p:nvSpPr>
          <p:cNvPr id="16" name="TextBox 15"/>
          <p:cNvSpPr txBox="1"/>
          <p:nvPr/>
        </p:nvSpPr>
        <p:spPr>
          <a:xfrm>
            <a:off x="8458200" y="6420936"/>
            <a:ext cx="262662" cy="276999"/>
          </a:xfrm>
          <a:prstGeom prst="rect">
            <a:avLst/>
          </a:prstGeom>
          <a:noFill/>
        </p:spPr>
        <p:txBody>
          <a:bodyPr wrap="none" rtlCol="0">
            <a:spAutoFit/>
          </a:bodyPr>
          <a:lstStyle/>
          <a:p>
            <a:r>
              <a:rPr lang="en-US" sz="1200" dirty="0" smtClean="0"/>
              <a:t>5</a:t>
            </a:r>
            <a:endParaRPr lang="en-US" sz="1200" dirty="0"/>
          </a:p>
        </p:txBody>
      </p:sp>
      <p:sp>
        <p:nvSpPr>
          <p:cNvPr id="17" name="Footer Placeholder 4"/>
          <p:cNvSpPr>
            <a:spLocks noGrp="1"/>
          </p:cNvSpPr>
          <p:nvPr>
            <p:ph type="ftr" sz="quarter" idx="11"/>
          </p:nvPr>
        </p:nvSpPr>
        <p:spPr>
          <a:xfrm>
            <a:off x="186270"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3161506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074" y="1442724"/>
            <a:ext cx="8229600" cy="4507906"/>
          </a:xfrm>
        </p:spPr>
        <p:txBody>
          <a:bodyPr>
            <a:noAutofit/>
          </a:bodyPr>
          <a:lstStyle/>
          <a:p>
            <a:pPr>
              <a:lnSpc>
                <a:spcPct val="130000"/>
              </a:lnSpc>
              <a:spcBef>
                <a:spcPts val="0"/>
              </a:spcBef>
              <a:buClr>
                <a:srgbClr val="008000"/>
              </a:buClr>
              <a:buSzPct val="100000"/>
            </a:pPr>
            <a:r>
              <a:rPr lang="en-US" dirty="0" smtClean="0">
                <a:latin typeface="Times"/>
                <a:cs typeface="Garamond"/>
              </a:rPr>
              <a:t>Introduce yourself.</a:t>
            </a:r>
          </a:p>
          <a:p>
            <a:pPr>
              <a:lnSpc>
                <a:spcPct val="130000"/>
              </a:lnSpc>
              <a:spcBef>
                <a:spcPts val="0"/>
              </a:spcBef>
              <a:buClr>
                <a:srgbClr val="008000"/>
              </a:buClr>
              <a:buSzPct val="100000"/>
            </a:pPr>
            <a:r>
              <a:rPr lang="en-US" dirty="0" smtClean="0">
                <a:latin typeface="Times"/>
                <a:cs typeface="Garamond"/>
              </a:rPr>
              <a:t>Share your current role.</a:t>
            </a:r>
          </a:p>
          <a:p>
            <a:pPr>
              <a:lnSpc>
                <a:spcPct val="130000"/>
              </a:lnSpc>
              <a:spcBef>
                <a:spcPts val="0"/>
              </a:spcBef>
              <a:buClr>
                <a:srgbClr val="008000"/>
              </a:buClr>
              <a:buSzPct val="100000"/>
            </a:pPr>
            <a:r>
              <a:rPr lang="en-US" dirty="0" smtClean="0">
                <a:latin typeface="Times"/>
                <a:cs typeface="Garamond"/>
              </a:rPr>
              <a:t>Share one reason for attending.</a:t>
            </a:r>
          </a:p>
          <a:p>
            <a:pPr marL="457200" indent="-457200">
              <a:lnSpc>
                <a:spcPct val="50000"/>
              </a:lnSpc>
              <a:spcBef>
                <a:spcPts val="0"/>
              </a:spcBef>
              <a:buClr>
                <a:srgbClr val="008000"/>
              </a:buClr>
              <a:buSzPct val="100000"/>
              <a:buNone/>
            </a:pPr>
            <a:endParaRPr lang="en-US" dirty="0" smtClean="0">
              <a:latin typeface="Times"/>
              <a:cs typeface="Garamond"/>
            </a:endParaRPr>
          </a:p>
          <a:p>
            <a:pPr>
              <a:lnSpc>
                <a:spcPct val="80000"/>
              </a:lnSpc>
              <a:spcBef>
                <a:spcPts val="0"/>
              </a:spcBef>
              <a:buClr>
                <a:srgbClr val="008000"/>
              </a:buClr>
              <a:buSzPct val="100000"/>
            </a:pPr>
            <a:r>
              <a:rPr lang="en-US" dirty="0" smtClean="0">
                <a:latin typeface="Times"/>
                <a:cs typeface="Garamond"/>
              </a:rPr>
              <a:t>Share one essential question you want to answer.</a:t>
            </a:r>
          </a:p>
          <a:p>
            <a:pPr>
              <a:lnSpc>
                <a:spcPct val="130000"/>
              </a:lnSpc>
              <a:spcBef>
                <a:spcPts val="0"/>
              </a:spcBef>
              <a:buClr>
                <a:srgbClr val="008000"/>
              </a:buClr>
              <a:buSzPct val="100000"/>
            </a:pPr>
            <a:r>
              <a:rPr lang="en-US" dirty="0" smtClean="0">
                <a:latin typeface="Times"/>
                <a:cs typeface="Garamond"/>
              </a:rPr>
              <a:t>Identify a personal learning goal:</a:t>
            </a:r>
          </a:p>
          <a:p>
            <a:pPr>
              <a:buNone/>
            </a:pPr>
            <a:r>
              <a:rPr lang="en-US" i="1" dirty="0" smtClean="0">
                <a:latin typeface="Garamond"/>
                <a:cs typeface="Garamond"/>
              </a:rPr>
              <a:t>			What do I hope to learn today? </a:t>
            </a:r>
          </a:p>
          <a:p>
            <a:pPr>
              <a:buNone/>
            </a:pPr>
            <a:r>
              <a:rPr lang="en-US" i="1" dirty="0" smtClean="0">
                <a:latin typeface="Garamond"/>
                <a:cs typeface="Garamond"/>
              </a:rPr>
              <a:t>			What will I contribute to today’s learning?</a:t>
            </a:r>
          </a:p>
          <a:p>
            <a:pPr>
              <a:buNone/>
            </a:pPr>
            <a:endParaRPr lang="en-US" dirty="0" smtClean="0"/>
          </a:p>
          <a:p>
            <a:endParaRPr lang="en-US" dirty="0"/>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74133" y="645099"/>
            <a:ext cx="8229600" cy="1143000"/>
          </a:xfrm>
        </p:spPr>
        <p:txBody>
          <a:bodyPr>
            <a:normAutofit/>
          </a:bodyPr>
          <a:lstStyle/>
          <a:p>
            <a:pPr algn="l"/>
            <a:r>
              <a:rPr lang="en-US" b="1" dirty="0" smtClean="0">
                <a:solidFill>
                  <a:srgbClr val="0000FF"/>
                </a:solidFill>
                <a:latin typeface="Arial"/>
                <a:cs typeface="Trebuchet MS"/>
              </a:rPr>
              <a:t>Effective vs. ineffective teams</a:t>
            </a:r>
            <a:endParaRPr lang="en-US" b="1" dirty="0">
              <a:solidFill>
                <a:srgbClr val="0000FF"/>
              </a:solidFill>
              <a:latin typeface="Arial"/>
              <a:cs typeface="Trebuchet MS"/>
            </a:endParaRPr>
          </a:p>
        </p:txBody>
      </p:sp>
      <p:sp>
        <p:nvSpPr>
          <p:cNvPr id="11" name="TextBox 10"/>
          <p:cNvSpPr txBox="1"/>
          <p:nvPr/>
        </p:nvSpPr>
        <p:spPr>
          <a:xfrm>
            <a:off x="8458200" y="6420936"/>
            <a:ext cx="262662" cy="276999"/>
          </a:xfrm>
          <a:prstGeom prst="rect">
            <a:avLst/>
          </a:prstGeom>
          <a:noFill/>
        </p:spPr>
        <p:txBody>
          <a:bodyPr wrap="none" rtlCol="0">
            <a:spAutoFit/>
          </a:bodyPr>
          <a:lstStyle/>
          <a:p>
            <a:r>
              <a:rPr lang="en-US" sz="1200" dirty="0" smtClean="0"/>
              <a:t>6</a:t>
            </a:r>
            <a:endParaRPr lang="en-US" sz="1200" dirty="0"/>
          </a:p>
        </p:txBody>
      </p:sp>
      <p:sp>
        <p:nvSpPr>
          <p:cNvPr id="8" name="Footer Placeholder 4"/>
          <p:cNvSpPr>
            <a:spLocks noGrp="1"/>
          </p:cNvSpPr>
          <p:nvPr>
            <p:ph type="ftr" sz="quarter" idx="11"/>
          </p:nvPr>
        </p:nvSpPr>
        <p:spPr>
          <a:xfrm>
            <a:off x="186270"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11170636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295" y="1737788"/>
            <a:ext cx="8229600" cy="4525963"/>
          </a:xfrm>
        </p:spPr>
        <p:txBody>
          <a:bodyPr>
            <a:noAutofit/>
          </a:bodyPr>
          <a:lstStyle/>
          <a:p>
            <a:pPr>
              <a:lnSpc>
                <a:spcPct val="80000"/>
              </a:lnSpc>
              <a:spcBef>
                <a:spcPts val="0"/>
              </a:spcBef>
              <a:buClr>
                <a:srgbClr val="008000"/>
              </a:buClr>
              <a:buSzPct val="100000"/>
            </a:pPr>
            <a:r>
              <a:rPr lang="en-US" dirty="0">
                <a:latin typeface="Times"/>
                <a:cs typeface="Garamond"/>
              </a:rPr>
              <a:t>Clear roles and </a:t>
            </a:r>
            <a:r>
              <a:rPr lang="en-US" dirty="0" smtClean="0">
                <a:latin typeface="Times"/>
                <a:cs typeface="Garamond"/>
              </a:rPr>
              <a:t>responsibilities</a:t>
            </a:r>
          </a:p>
          <a:p>
            <a:pPr>
              <a:lnSpc>
                <a:spcPct val="80000"/>
              </a:lnSpc>
              <a:spcBef>
                <a:spcPts val="0"/>
              </a:spcBef>
              <a:buClr>
                <a:srgbClr val="008000"/>
              </a:buClr>
              <a:buSzPct val="100000"/>
            </a:pPr>
            <a:endParaRPr lang="en-US" b="1" dirty="0" smtClean="0">
              <a:latin typeface="Times"/>
              <a:cs typeface="Garamond"/>
            </a:endParaRPr>
          </a:p>
          <a:p>
            <a:pPr>
              <a:lnSpc>
                <a:spcPct val="80000"/>
              </a:lnSpc>
              <a:spcBef>
                <a:spcPts val="0"/>
              </a:spcBef>
              <a:buClr>
                <a:srgbClr val="008000"/>
              </a:buClr>
              <a:buSzPct val="100000"/>
            </a:pPr>
            <a:r>
              <a:rPr lang="en-US" dirty="0" smtClean="0">
                <a:latin typeface="Times"/>
                <a:cs typeface="Garamond"/>
              </a:rPr>
              <a:t>Agreements for interaction</a:t>
            </a:r>
          </a:p>
          <a:p>
            <a:pPr>
              <a:lnSpc>
                <a:spcPct val="80000"/>
              </a:lnSpc>
              <a:spcBef>
                <a:spcPts val="0"/>
              </a:spcBef>
              <a:buClr>
                <a:srgbClr val="008000"/>
              </a:buClr>
              <a:buSzPct val="100000"/>
            </a:pPr>
            <a:endParaRPr lang="en-US" b="1" dirty="0" smtClean="0">
              <a:latin typeface="Times"/>
              <a:cs typeface="Garamond"/>
            </a:endParaRPr>
          </a:p>
          <a:p>
            <a:pPr>
              <a:lnSpc>
                <a:spcPct val="80000"/>
              </a:lnSpc>
              <a:spcBef>
                <a:spcPts val="0"/>
              </a:spcBef>
              <a:buClr>
                <a:srgbClr val="008000"/>
              </a:buClr>
              <a:buSzPct val="100000"/>
            </a:pPr>
            <a:r>
              <a:rPr lang="en-US" dirty="0" smtClean="0">
                <a:latin typeface="Times"/>
                <a:cs typeface="Garamond"/>
              </a:rPr>
              <a:t>A shared </a:t>
            </a:r>
            <a:r>
              <a:rPr lang="en-US" dirty="0">
                <a:latin typeface="Times"/>
                <a:cs typeface="Garamond"/>
              </a:rPr>
              <a:t>vision and </a:t>
            </a:r>
            <a:r>
              <a:rPr lang="en-US" dirty="0" smtClean="0">
                <a:latin typeface="Times"/>
                <a:cs typeface="Garamond"/>
              </a:rPr>
              <a:t>mission</a:t>
            </a:r>
          </a:p>
          <a:p>
            <a:pPr>
              <a:lnSpc>
                <a:spcPct val="80000"/>
              </a:lnSpc>
              <a:spcBef>
                <a:spcPts val="0"/>
              </a:spcBef>
              <a:buClr>
                <a:srgbClr val="008000"/>
              </a:buClr>
              <a:buSzPct val="100000"/>
            </a:pPr>
            <a:endParaRPr lang="en-US" b="1" dirty="0" smtClean="0">
              <a:latin typeface="Times"/>
              <a:cs typeface="Garamond"/>
            </a:endParaRPr>
          </a:p>
          <a:p>
            <a:pPr>
              <a:lnSpc>
                <a:spcPct val="80000"/>
              </a:lnSpc>
              <a:spcBef>
                <a:spcPts val="0"/>
              </a:spcBef>
              <a:buClr>
                <a:srgbClr val="008000"/>
              </a:buClr>
              <a:buSzPct val="100000"/>
            </a:pPr>
            <a:r>
              <a:rPr lang="en-US" dirty="0" smtClean="0">
                <a:latin typeface="Times"/>
                <a:cs typeface="Garamond"/>
              </a:rPr>
              <a:t>A clear purpose </a:t>
            </a:r>
            <a:endParaRPr lang="en-US" dirty="0">
              <a:latin typeface="Times"/>
              <a:cs typeface="Garamond"/>
            </a:endParaRPr>
          </a:p>
          <a:p>
            <a:pPr>
              <a:lnSpc>
                <a:spcPct val="80000"/>
              </a:lnSpc>
              <a:spcBef>
                <a:spcPts val="0"/>
              </a:spcBef>
              <a:buClr>
                <a:srgbClr val="008000"/>
              </a:buClr>
              <a:buSzPct val="100000"/>
            </a:pPr>
            <a:endParaRPr lang="en-US" b="1" dirty="0">
              <a:latin typeface="Times"/>
              <a:cs typeface="Garamond"/>
            </a:endParaRPr>
          </a:p>
          <a:p>
            <a:pPr>
              <a:lnSpc>
                <a:spcPct val="80000"/>
              </a:lnSpc>
              <a:spcBef>
                <a:spcPts val="0"/>
              </a:spcBef>
              <a:buClr>
                <a:srgbClr val="008000"/>
              </a:buClr>
              <a:buSzPct val="100000"/>
            </a:pPr>
            <a:r>
              <a:rPr lang="en-US" dirty="0">
                <a:latin typeface="Times"/>
                <a:cs typeface="Garamond"/>
              </a:rPr>
              <a:t>Defined processes for accomplishing </a:t>
            </a:r>
            <a:r>
              <a:rPr lang="en-US" dirty="0" smtClean="0">
                <a:latin typeface="Times"/>
                <a:cs typeface="Garamond"/>
              </a:rPr>
              <a:t>goals </a:t>
            </a:r>
          </a:p>
          <a:p>
            <a:pPr>
              <a:lnSpc>
                <a:spcPct val="80000"/>
              </a:lnSpc>
              <a:spcBef>
                <a:spcPts val="0"/>
              </a:spcBef>
              <a:buClr>
                <a:srgbClr val="008000"/>
              </a:buClr>
              <a:buSzPct val="100000"/>
            </a:pPr>
            <a:endParaRPr lang="en-US" dirty="0" smtClean="0">
              <a:latin typeface="Times"/>
              <a:cs typeface="Garamond"/>
            </a:endParaRPr>
          </a:p>
          <a:p>
            <a:pPr>
              <a:lnSpc>
                <a:spcPct val="80000"/>
              </a:lnSpc>
              <a:spcBef>
                <a:spcPts val="0"/>
              </a:spcBef>
              <a:buClr>
                <a:srgbClr val="008000"/>
              </a:buClr>
              <a:buSzPct val="100000"/>
            </a:pPr>
            <a:r>
              <a:rPr lang="en-US" dirty="0" smtClean="0">
                <a:latin typeface="Times"/>
                <a:cs typeface="Garamond"/>
              </a:rPr>
              <a:t>A clear </a:t>
            </a:r>
            <a:r>
              <a:rPr lang="en-US" dirty="0">
                <a:latin typeface="Times"/>
                <a:cs typeface="Garamond"/>
              </a:rPr>
              <a:t>decision-making </a:t>
            </a:r>
            <a:r>
              <a:rPr lang="en-US" dirty="0" smtClean="0">
                <a:latin typeface="Times"/>
                <a:cs typeface="Garamond"/>
              </a:rPr>
              <a:t>process</a:t>
            </a:r>
          </a:p>
          <a:p>
            <a:endParaRPr lang="en-US" dirty="0"/>
          </a:p>
          <a:p>
            <a:endParaRPr lang="en-US" dirty="0"/>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299147" y="660616"/>
            <a:ext cx="8229600" cy="1143000"/>
          </a:xfrm>
        </p:spPr>
        <p:txBody>
          <a:bodyPr>
            <a:normAutofit fontScale="90000"/>
          </a:bodyPr>
          <a:lstStyle/>
          <a:p>
            <a:r>
              <a:rPr lang="en-US" b="1" dirty="0" smtClean="0">
                <a:solidFill>
                  <a:srgbClr val="0000FF"/>
                </a:solidFill>
                <a:latin typeface="Arial"/>
                <a:cs typeface="Trebuchet MS"/>
              </a:rPr>
              <a:t>Conditions for an effective team</a:t>
            </a:r>
            <a:endParaRPr lang="en-US" b="1" dirty="0">
              <a:solidFill>
                <a:srgbClr val="0000FF"/>
              </a:solidFill>
              <a:latin typeface="Arial"/>
              <a:cs typeface="Trebuchet MS"/>
            </a:endParaRPr>
          </a:p>
        </p:txBody>
      </p:sp>
      <p:sp>
        <p:nvSpPr>
          <p:cNvPr id="11" name="TextBox 10"/>
          <p:cNvSpPr txBox="1"/>
          <p:nvPr/>
        </p:nvSpPr>
        <p:spPr>
          <a:xfrm>
            <a:off x="8458200" y="6420936"/>
            <a:ext cx="262662" cy="276999"/>
          </a:xfrm>
          <a:prstGeom prst="rect">
            <a:avLst/>
          </a:prstGeom>
          <a:noFill/>
        </p:spPr>
        <p:txBody>
          <a:bodyPr wrap="none" rtlCol="0">
            <a:spAutoFit/>
          </a:bodyPr>
          <a:lstStyle/>
          <a:p>
            <a:r>
              <a:rPr lang="en-US" sz="1200" dirty="0" smtClean="0"/>
              <a:t>7</a:t>
            </a:r>
            <a:endParaRPr lang="en-US" sz="1200" dirty="0"/>
          </a:p>
        </p:txBody>
      </p:sp>
      <p:sp>
        <p:nvSpPr>
          <p:cNvPr id="8" name="Footer Placeholder 4"/>
          <p:cNvSpPr>
            <a:spLocks noGrp="1"/>
          </p:cNvSpPr>
          <p:nvPr>
            <p:ph type="ftr" sz="quarter" idx="11"/>
          </p:nvPr>
        </p:nvSpPr>
        <p:spPr>
          <a:xfrm>
            <a:off x="186270"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24693726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820" y="1584903"/>
            <a:ext cx="3933709" cy="4612701"/>
          </a:xfrm>
        </p:spPr>
        <p:txBody>
          <a:bodyPr>
            <a:noAutofit/>
          </a:bodyPr>
          <a:lstStyle/>
          <a:p>
            <a:pPr marL="457200" indent="-457200">
              <a:lnSpc>
                <a:spcPts val="3840"/>
              </a:lnSpc>
              <a:spcBef>
                <a:spcPts val="0"/>
              </a:spcBef>
              <a:buClr>
                <a:srgbClr val="008000"/>
              </a:buClr>
              <a:buSzPct val="100000"/>
            </a:pPr>
            <a:r>
              <a:rPr lang="en-US" sz="3000" dirty="0" smtClean="0">
                <a:latin typeface="Times"/>
                <a:cs typeface="Garamond"/>
              </a:rPr>
              <a:t>Suspend judgment.</a:t>
            </a:r>
          </a:p>
          <a:p>
            <a:pPr marL="457200" indent="-457200">
              <a:lnSpc>
                <a:spcPct val="50000"/>
              </a:lnSpc>
              <a:spcBef>
                <a:spcPts val="0"/>
              </a:spcBef>
              <a:buClr>
                <a:srgbClr val="008000"/>
              </a:buClr>
              <a:buSzPct val="100000"/>
              <a:buNone/>
            </a:pPr>
            <a:endParaRPr lang="en-US" sz="3000" dirty="0" smtClean="0">
              <a:latin typeface="Times"/>
              <a:cs typeface="Garamond"/>
            </a:endParaRPr>
          </a:p>
          <a:p>
            <a:pPr marL="457200" indent="-457200">
              <a:lnSpc>
                <a:spcPct val="80000"/>
              </a:lnSpc>
              <a:spcBef>
                <a:spcPts val="0"/>
              </a:spcBef>
              <a:buClr>
                <a:srgbClr val="008000"/>
              </a:buClr>
              <a:buSzPct val="100000"/>
            </a:pPr>
            <a:r>
              <a:rPr lang="en-US" sz="3000" dirty="0" smtClean="0">
                <a:latin typeface="Times"/>
                <a:cs typeface="Garamond"/>
              </a:rPr>
              <a:t>Listen with the intent of learning and expanding your own view.</a:t>
            </a:r>
          </a:p>
          <a:p>
            <a:pPr marL="457200" indent="-457200">
              <a:lnSpc>
                <a:spcPct val="50000"/>
              </a:lnSpc>
              <a:spcBef>
                <a:spcPts val="0"/>
              </a:spcBef>
              <a:buClr>
                <a:srgbClr val="008000"/>
              </a:buClr>
              <a:buSzPct val="100000"/>
              <a:buNone/>
            </a:pPr>
            <a:endParaRPr lang="en-US" sz="3000" dirty="0" smtClean="0">
              <a:latin typeface="Times"/>
              <a:cs typeface="Garamond"/>
            </a:endParaRPr>
          </a:p>
          <a:p>
            <a:pPr marL="457200" indent="-457200">
              <a:lnSpc>
                <a:spcPts val="3840"/>
              </a:lnSpc>
              <a:spcBef>
                <a:spcPts val="0"/>
              </a:spcBef>
              <a:buClr>
                <a:srgbClr val="008000"/>
              </a:buClr>
              <a:buSzPct val="100000"/>
            </a:pPr>
            <a:r>
              <a:rPr lang="en-US" sz="3000" dirty="0" smtClean="0">
                <a:latin typeface="Times"/>
                <a:cs typeface="Garamond"/>
              </a:rPr>
              <a:t>Speak briefly.</a:t>
            </a:r>
          </a:p>
          <a:p>
            <a:pPr marL="457200" indent="-457200">
              <a:lnSpc>
                <a:spcPct val="50000"/>
              </a:lnSpc>
              <a:spcBef>
                <a:spcPts val="0"/>
              </a:spcBef>
              <a:buClr>
                <a:srgbClr val="008000"/>
              </a:buClr>
              <a:buSzPct val="100000"/>
              <a:buNone/>
            </a:pPr>
            <a:endParaRPr lang="en-US" sz="3000" dirty="0" smtClean="0">
              <a:latin typeface="Times"/>
              <a:cs typeface="Garamond"/>
            </a:endParaRPr>
          </a:p>
          <a:p>
            <a:pPr marL="457200" indent="-457200">
              <a:lnSpc>
                <a:spcPts val="3840"/>
              </a:lnSpc>
              <a:spcBef>
                <a:spcPts val="0"/>
              </a:spcBef>
              <a:buClr>
                <a:srgbClr val="008000"/>
              </a:buClr>
              <a:buSzPct val="100000"/>
            </a:pPr>
            <a:r>
              <a:rPr lang="en-US" sz="3000" dirty="0" smtClean="0">
                <a:latin typeface="Times"/>
                <a:cs typeface="Garamond"/>
              </a:rPr>
              <a:t>Balance who speaks.</a:t>
            </a:r>
          </a:p>
          <a:p>
            <a:pPr marL="457200" indent="-457200">
              <a:lnSpc>
                <a:spcPct val="60000"/>
              </a:lnSpc>
              <a:spcBef>
                <a:spcPts val="0"/>
              </a:spcBef>
              <a:buClr>
                <a:srgbClr val="008000"/>
              </a:buClr>
              <a:buSzPct val="100000"/>
              <a:buNone/>
            </a:pPr>
            <a:endParaRPr lang="en-US" sz="3000" dirty="0" smtClean="0">
              <a:latin typeface="Times"/>
              <a:cs typeface="Garamond"/>
            </a:endParaRPr>
          </a:p>
          <a:p>
            <a:pPr marL="457200" indent="-457200">
              <a:lnSpc>
                <a:spcPct val="80000"/>
              </a:lnSpc>
              <a:spcBef>
                <a:spcPts val="0"/>
              </a:spcBef>
              <a:buClr>
                <a:srgbClr val="008000"/>
              </a:buClr>
              <a:buSzPct val="100000"/>
            </a:pPr>
            <a:r>
              <a:rPr lang="en-US" sz="3000" dirty="0" smtClean="0">
                <a:latin typeface="Times"/>
                <a:cs typeface="Garamond"/>
              </a:rPr>
              <a:t>Honor all points of view.</a:t>
            </a:r>
          </a:p>
          <a:p>
            <a:pPr marL="457200" indent="-457200">
              <a:lnSpc>
                <a:spcPts val="3840"/>
              </a:lnSpc>
              <a:spcBef>
                <a:spcPts val="0"/>
              </a:spcBef>
            </a:pPr>
            <a:endParaRPr lang="en-US" dirty="0"/>
          </a:p>
        </p:txBody>
      </p:sp>
      <p:sp>
        <p:nvSpPr>
          <p:cNvPr id="4" name="TextBox 3"/>
          <p:cNvSpPr txBox="1"/>
          <p:nvPr/>
        </p:nvSpPr>
        <p:spPr>
          <a:xfrm>
            <a:off x="4876799" y="1788099"/>
            <a:ext cx="3838149" cy="3785652"/>
          </a:xfrm>
          <a:prstGeom prst="rect">
            <a:avLst/>
          </a:prstGeom>
          <a:noFill/>
        </p:spPr>
        <p:txBody>
          <a:bodyPr wrap="square" rtlCol="0">
            <a:spAutoFit/>
          </a:bodyPr>
          <a:lstStyle/>
          <a:p>
            <a:r>
              <a:rPr lang="en-US" sz="3000" i="1" dirty="0" smtClean="0">
                <a:solidFill>
                  <a:srgbClr val="0000FF"/>
                </a:solidFill>
                <a:latin typeface="Times"/>
                <a:cs typeface="Garamond"/>
              </a:rPr>
              <a:t>Because the conditions for effective teams typically are not present in all teams, especially new ones, most collaborative learning teams will struggle.</a:t>
            </a:r>
            <a:endParaRPr lang="en-US" sz="3000" i="1" dirty="0">
              <a:solidFill>
                <a:srgbClr val="0000FF"/>
              </a:solidFill>
              <a:latin typeface="Times"/>
              <a:cs typeface="Garamond"/>
            </a:endParaRPr>
          </a:p>
        </p:txBody>
      </p:sp>
      <p:pic>
        <p:nvPicPr>
          <p:cNvPr id="7" name="Picture 6"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40267" y="645099"/>
            <a:ext cx="8229600" cy="1143000"/>
          </a:xfrm>
        </p:spPr>
        <p:txBody>
          <a:bodyPr/>
          <a:lstStyle/>
          <a:p>
            <a:pPr algn="l"/>
            <a:r>
              <a:rPr lang="en-US" b="1" dirty="0" smtClean="0">
                <a:solidFill>
                  <a:srgbClr val="0000FF"/>
                </a:solidFill>
                <a:latin typeface="Arial"/>
                <a:cs typeface="Trebuchet MS"/>
              </a:rPr>
              <a:t>Mini-dialogue</a:t>
            </a:r>
            <a:endParaRPr lang="en-US" b="1" dirty="0">
              <a:solidFill>
                <a:srgbClr val="0000FF"/>
              </a:solidFill>
              <a:latin typeface="Arial"/>
              <a:cs typeface="Trebuchet MS"/>
            </a:endParaRPr>
          </a:p>
        </p:txBody>
      </p:sp>
      <p:sp>
        <p:nvSpPr>
          <p:cNvPr id="12" name="TextBox 11"/>
          <p:cNvSpPr txBox="1"/>
          <p:nvPr/>
        </p:nvSpPr>
        <p:spPr>
          <a:xfrm>
            <a:off x="8458200" y="6420936"/>
            <a:ext cx="262662" cy="276999"/>
          </a:xfrm>
          <a:prstGeom prst="rect">
            <a:avLst/>
          </a:prstGeom>
          <a:noFill/>
        </p:spPr>
        <p:txBody>
          <a:bodyPr wrap="none" rtlCol="0">
            <a:spAutoFit/>
          </a:bodyPr>
          <a:lstStyle/>
          <a:p>
            <a:r>
              <a:rPr lang="en-US" sz="1200" dirty="0" smtClean="0"/>
              <a:t>8</a:t>
            </a:r>
            <a:endParaRPr lang="en-US" sz="1200" dirty="0"/>
          </a:p>
        </p:txBody>
      </p:sp>
      <p:sp>
        <p:nvSpPr>
          <p:cNvPr id="9" name="Footer Placeholder 4"/>
          <p:cNvSpPr>
            <a:spLocks noGrp="1"/>
          </p:cNvSpPr>
          <p:nvPr>
            <p:ph type="ftr" sz="quarter" idx="11"/>
          </p:nvPr>
        </p:nvSpPr>
        <p:spPr>
          <a:xfrm>
            <a:off x="118538"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12283088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6047"/>
            <a:ext cx="8229600" cy="3153820"/>
          </a:xfrm>
        </p:spPr>
        <p:txBody>
          <a:bodyPr>
            <a:noAutofit/>
          </a:bodyPr>
          <a:lstStyle/>
          <a:p>
            <a:pPr>
              <a:buClr>
                <a:srgbClr val="008000"/>
              </a:buClr>
              <a:buSzPct val="100000"/>
            </a:pPr>
            <a:r>
              <a:rPr lang="en-US" dirty="0" smtClean="0">
                <a:latin typeface="Times"/>
                <a:cs typeface="Garamond"/>
              </a:rPr>
              <a:t>Read the definition of facilitator.</a:t>
            </a:r>
          </a:p>
          <a:p>
            <a:pPr>
              <a:lnSpc>
                <a:spcPct val="50000"/>
              </a:lnSpc>
              <a:spcBef>
                <a:spcPts val="0"/>
              </a:spcBef>
              <a:buClr>
                <a:srgbClr val="008000"/>
              </a:buClr>
              <a:buSzPct val="100000"/>
            </a:pPr>
            <a:endParaRPr lang="en-US" dirty="0" smtClean="0">
              <a:latin typeface="Times"/>
              <a:cs typeface="Garamond"/>
            </a:endParaRPr>
          </a:p>
          <a:p>
            <a:pPr>
              <a:buClr>
                <a:srgbClr val="008000"/>
              </a:buClr>
              <a:buSzPct val="100000"/>
            </a:pPr>
            <a:r>
              <a:rPr lang="en-US" dirty="0" smtClean="0">
                <a:latin typeface="Times"/>
                <a:cs typeface="Garamond"/>
              </a:rPr>
              <a:t>Consider what you would add to the definition offered.</a:t>
            </a:r>
          </a:p>
          <a:p>
            <a:pPr>
              <a:lnSpc>
                <a:spcPct val="50000"/>
              </a:lnSpc>
              <a:buClr>
                <a:srgbClr val="008000"/>
              </a:buClr>
              <a:buSzPct val="100000"/>
            </a:pPr>
            <a:endParaRPr lang="en-US" dirty="0" smtClean="0">
              <a:latin typeface="Times"/>
              <a:cs typeface="Garamond"/>
            </a:endParaRPr>
          </a:p>
          <a:p>
            <a:pPr>
              <a:lnSpc>
                <a:spcPct val="90000"/>
              </a:lnSpc>
              <a:buClr>
                <a:srgbClr val="008000"/>
              </a:buClr>
              <a:buSzPct val="100000"/>
            </a:pPr>
            <a:r>
              <a:rPr lang="en-US" dirty="0" smtClean="0">
                <a:latin typeface="Times"/>
                <a:cs typeface="Garamond"/>
              </a:rPr>
              <a:t>At your table, discuss how a facilitator differs from a presenter or trainer.</a:t>
            </a:r>
          </a:p>
          <a:p>
            <a:pPr>
              <a:lnSpc>
                <a:spcPct val="90000"/>
              </a:lnSpc>
              <a:buClr>
                <a:srgbClr val="008000"/>
              </a:buClr>
              <a:buSzPct val="100000"/>
              <a:buNone/>
            </a:pPr>
            <a:endParaRPr lang="en-US" dirty="0">
              <a:latin typeface="Times"/>
              <a:cs typeface="Garamond"/>
            </a:endParaRPr>
          </a:p>
        </p:txBody>
      </p:sp>
      <p:pic>
        <p:nvPicPr>
          <p:cNvPr id="6" name="Picture 5" descr="green triangle-3.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8200"/>
            <a:ext cx="533400" cy="807720"/>
          </a:xfrm>
          <a:prstGeom prst="rect">
            <a:avLst/>
          </a:prstGeom>
        </p:spPr>
      </p:pic>
      <p:sp>
        <p:nvSpPr>
          <p:cNvPr id="2" name="Title 1"/>
          <p:cNvSpPr>
            <a:spLocks noGrp="1"/>
          </p:cNvSpPr>
          <p:nvPr>
            <p:ph type="title"/>
          </p:nvPr>
        </p:nvSpPr>
        <p:spPr>
          <a:xfrm>
            <a:off x="455079" y="662740"/>
            <a:ext cx="8229600" cy="1143000"/>
          </a:xfrm>
        </p:spPr>
        <p:txBody>
          <a:bodyPr/>
          <a:lstStyle/>
          <a:p>
            <a:pPr algn="l"/>
            <a:r>
              <a:rPr lang="en-US" b="1" dirty="0" smtClean="0">
                <a:solidFill>
                  <a:srgbClr val="0000FF"/>
                </a:solidFill>
                <a:latin typeface="Arial"/>
                <a:cs typeface="Trebuchet MS"/>
              </a:rPr>
              <a:t>Definition of facilitator</a:t>
            </a:r>
            <a:endParaRPr lang="en-US" b="1" dirty="0">
              <a:solidFill>
                <a:srgbClr val="0000FF"/>
              </a:solidFill>
              <a:latin typeface="Arial"/>
              <a:cs typeface="Trebuchet MS"/>
            </a:endParaRPr>
          </a:p>
        </p:txBody>
      </p:sp>
      <p:sp>
        <p:nvSpPr>
          <p:cNvPr id="11" name="TextBox 10"/>
          <p:cNvSpPr txBox="1"/>
          <p:nvPr/>
        </p:nvSpPr>
        <p:spPr>
          <a:xfrm>
            <a:off x="8458200" y="6488668"/>
            <a:ext cx="262662" cy="276999"/>
          </a:xfrm>
          <a:prstGeom prst="rect">
            <a:avLst/>
          </a:prstGeom>
          <a:noFill/>
        </p:spPr>
        <p:txBody>
          <a:bodyPr wrap="none" rtlCol="0">
            <a:spAutoFit/>
          </a:bodyPr>
          <a:lstStyle/>
          <a:p>
            <a:r>
              <a:rPr lang="en-US" sz="1200" dirty="0" smtClean="0"/>
              <a:t>9</a:t>
            </a:r>
            <a:endParaRPr lang="en-US" sz="1200" dirty="0"/>
          </a:p>
        </p:txBody>
      </p:sp>
      <p:sp>
        <p:nvSpPr>
          <p:cNvPr id="8" name="Footer Placeholder 4"/>
          <p:cNvSpPr>
            <a:spLocks noGrp="1"/>
          </p:cNvSpPr>
          <p:nvPr>
            <p:ph type="ftr" sz="quarter" idx="11"/>
          </p:nvPr>
        </p:nvSpPr>
        <p:spPr>
          <a:xfrm>
            <a:off x="101605" y="6349743"/>
            <a:ext cx="2895600" cy="365125"/>
          </a:xfrm>
        </p:spPr>
        <p:txBody>
          <a:bodyPr/>
          <a:lstStyle/>
          <a:p>
            <a:r>
              <a:rPr lang="en-US" b="1" dirty="0" smtClean="0">
                <a:solidFill>
                  <a:srgbClr val="008000"/>
                </a:solidFill>
                <a:latin typeface="Arial"/>
                <a:cs typeface="Arial"/>
              </a:rPr>
              <a:t>Facilitating learning </a:t>
            </a:r>
            <a:r>
              <a:rPr lang="en-US" b="1" dirty="0">
                <a:solidFill>
                  <a:srgbClr val="008000"/>
                </a:solidFill>
                <a:latin typeface="Arial"/>
                <a:cs typeface="Arial"/>
              </a:rPr>
              <a:t>t</a:t>
            </a:r>
            <a:r>
              <a:rPr lang="en-US" b="1" dirty="0" smtClean="0">
                <a:solidFill>
                  <a:srgbClr val="008000"/>
                </a:solidFill>
                <a:latin typeface="Arial"/>
                <a:cs typeface="Arial"/>
              </a:rPr>
              <a:t>eams</a:t>
            </a:r>
            <a:endParaRPr lang="en-US" b="1" dirty="0">
              <a:solidFill>
                <a:srgbClr val="008000"/>
              </a:solidFill>
              <a:latin typeface="Arial"/>
              <a:cs typeface="Arial"/>
            </a:endParaRPr>
          </a:p>
        </p:txBody>
      </p:sp>
    </p:spTree>
    <p:extLst>
      <p:ext uri="{BB962C8B-B14F-4D97-AF65-F5344CB8AC3E}">
        <p14:creationId xmlns:p14="http://schemas.microsoft.com/office/powerpoint/2010/main" val="5293237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5222</TotalTime>
  <Words>1309</Words>
  <Application>Microsoft Macintosh PowerPoint</Application>
  <PresentationFormat>On-screen Show (4:3)</PresentationFormat>
  <Paragraphs>346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Facilitating  Learning  Teams</vt:lpstr>
      <vt:lpstr>Learning objectives</vt:lpstr>
      <vt:lpstr>Agenda</vt:lpstr>
      <vt:lpstr>Essential questions</vt:lpstr>
      <vt:lpstr>Agreements</vt:lpstr>
      <vt:lpstr>Effective vs. ineffective teams</vt:lpstr>
      <vt:lpstr>Conditions for an effective team</vt:lpstr>
      <vt:lpstr>Mini-dialogue</vt:lpstr>
      <vt:lpstr>Definition of facilitator</vt:lpstr>
      <vt:lpstr>What facilitators know,  do, and believe</vt:lpstr>
      <vt:lpstr>Team roles</vt:lpstr>
      <vt:lpstr>Learning task 1</vt:lpstr>
      <vt:lpstr>Learning task 2</vt:lpstr>
      <vt:lpstr>Stages of team development</vt:lpstr>
      <vt:lpstr>Stages of team development</vt:lpstr>
      <vt:lpstr>Stages of team development</vt:lpstr>
      <vt:lpstr>Stages of team development</vt:lpstr>
      <vt:lpstr>Learning task</vt:lpstr>
      <vt:lpstr>Agreements</vt:lpstr>
      <vt:lpstr>Areas for agreements</vt:lpstr>
      <vt:lpstr>Sample agreements</vt:lpstr>
      <vt:lpstr>Forming agreements</vt:lpstr>
      <vt:lpstr>Learning task</vt:lpstr>
      <vt:lpstr>Purpose/nonpurpose</vt:lpstr>
      <vt:lpstr>Purpose/nonpurpose</vt:lpstr>
      <vt:lpstr>Learning task</vt:lpstr>
      <vt:lpstr>Types of challenges in teams</vt:lpstr>
      <vt:lpstr>Mandatory strategies</vt:lpstr>
      <vt:lpstr>Optional strategies</vt:lpstr>
      <vt:lpstr>Learning task</vt:lpstr>
      <vt:lpstr>Assessing teams</vt:lpstr>
      <vt:lpstr>Learning task</vt:lpstr>
      <vt:lpstr>Wrap-up</vt:lpstr>
    </vt:vector>
  </TitlesOfParts>
  <Company>National Staff Development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Learning Team</dc:title>
  <dc:creator>Joellen Killion</dc:creator>
  <cp:lastModifiedBy>Elaine Gilbert</cp:lastModifiedBy>
  <cp:revision>147</cp:revision>
  <dcterms:created xsi:type="dcterms:W3CDTF">2013-02-28T14:36:26Z</dcterms:created>
  <dcterms:modified xsi:type="dcterms:W3CDTF">2013-02-28T17:01:37Z</dcterms:modified>
</cp:coreProperties>
</file>