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docProps/app.xml" ContentType="application/vnd.openxmlformats-officedocument.extended-properties+xml"/>
  <Override PartName="/ppt/notesSlides/notesSlide32.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Override PartName="/ppt/notesSlides/notesSlide33.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5"/>
  </p:notesMasterIdLst>
  <p:sldIdLst>
    <p:sldId id="256" r:id="rId2"/>
    <p:sldId id="257" r:id="rId3"/>
    <p:sldId id="289" r:id="rId4"/>
    <p:sldId id="258" r:id="rId5"/>
    <p:sldId id="260" r:id="rId6"/>
    <p:sldId id="259" r:id="rId7"/>
    <p:sldId id="261" r:id="rId8"/>
    <p:sldId id="263" r:id="rId9"/>
    <p:sldId id="262" r:id="rId10"/>
    <p:sldId id="264" r:id="rId11"/>
    <p:sldId id="265" r:id="rId12"/>
    <p:sldId id="266" r:id="rId13"/>
    <p:sldId id="267" r:id="rId14"/>
    <p:sldId id="268" r:id="rId15"/>
    <p:sldId id="269" r:id="rId16"/>
    <p:sldId id="270" r:id="rId17"/>
    <p:sldId id="271" r:id="rId18"/>
    <p:sldId id="273" r:id="rId19"/>
    <p:sldId id="272" r:id="rId20"/>
    <p:sldId id="274" r:id="rId21"/>
    <p:sldId id="275" r:id="rId22"/>
    <p:sldId id="276" r:id="rId23"/>
    <p:sldId id="278" r:id="rId24"/>
    <p:sldId id="277" r:id="rId25"/>
    <p:sldId id="279" r:id="rId26"/>
    <p:sldId id="280" r:id="rId27"/>
    <p:sldId id="281" r:id="rId28"/>
    <p:sldId id="285" r:id="rId29"/>
    <p:sldId id="282" r:id="rId30"/>
    <p:sldId id="286" r:id="rId31"/>
    <p:sldId id="283" r:id="rId32"/>
    <p:sldId id="287" r:id="rId33"/>
    <p:sldId id="28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7953" autoAdjust="0"/>
    <p:restoredTop sz="60342" autoAdjust="0"/>
  </p:normalViewPr>
  <p:slideViewPr>
    <p:cSldViewPr snapToGrid="0" snapToObjects="1">
      <p:cViewPr>
        <p:scale>
          <a:sx n="75" d="100"/>
          <a:sy n="75" d="100"/>
        </p:scale>
        <p:origin x="-1456" y="7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8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notesMaster" Target="notesMasters/notesMaster1.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theme" Target="theme/theme1.xml"/><Relationship Id="rId40"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viewProps" Target="view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977A3-3387-374F-B0D1-34CE4FF7771B}" type="datetimeFigureOut">
              <a:rPr lang="en-US" smtClean="0"/>
              <a:pPr/>
              <a:t>2/28/13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271A1-B08E-EA44-A1E6-A01727A2E33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93655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Facilitator:</a:t>
            </a:r>
          </a:p>
          <a:p>
            <a:r>
              <a:rPr lang="en-US" dirty="0" smtClean="0"/>
              <a:t>Display</a:t>
            </a:r>
            <a:r>
              <a:rPr lang="en-US" baseline="0" dirty="0" smtClean="0"/>
              <a:t> as participants enter the room.</a:t>
            </a:r>
            <a:endParaRPr lang="en-US" dirty="0" smtClean="0"/>
          </a:p>
          <a:p>
            <a:endParaRPr lang="en-US"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 </a:t>
            </a:r>
          </a:p>
          <a:p>
            <a:r>
              <a:rPr lang="en-US" b="0" u="none" dirty="0" smtClean="0"/>
              <a:t>Handouts 3.2</a:t>
            </a:r>
            <a:r>
              <a:rPr lang="en-US" b="0" u="none" baseline="0" dirty="0" smtClean="0"/>
              <a:t> </a:t>
            </a:r>
            <a:r>
              <a:rPr lang="en-US" b="0" u="none" dirty="0" smtClean="0"/>
              <a:t>and</a:t>
            </a:r>
            <a:r>
              <a:rPr lang="en-US" b="0" u="none" baseline="0" dirty="0" smtClean="0"/>
              <a:t> S</a:t>
            </a:r>
            <a:r>
              <a:rPr lang="en-US" b="0" u="none" dirty="0" smtClean="0"/>
              <a:t>lide</a:t>
            </a:r>
            <a:r>
              <a:rPr lang="en-US" b="0" u="none" baseline="0" dirty="0" smtClean="0"/>
              <a:t> #10.</a:t>
            </a:r>
          </a:p>
          <a:p>
            <a:endParaRPr lang="en-US" b="1" u="sng" baseline="0" dirty="0" smtClean="0"/>
          </a:p>
          <a:p>
            <a:r>
              <a:rPr lang="en-US" b="1" u="sng" dirty="0" smtClean="0"/>
              <a:t>Suggested comments:</a:t>
            </a:r>
          </a:p>
          <a:p>
            <a:r>
              <a:rPr lang="en-US" dirty="0" smtClean="0"/>
              <a:t>Facilitators</a:t>
            </a:r>
            <a:r>
              <a:rPr lang="en-US" baseline="0" dirty="0" smtClean="0"/>
              <a:t> are key to any team’s success, yet not every person on a team has the expertise to be a facilitator without some preparation and practice. </a:t>
            </a:r>
          </a:p>
          <a:p>
            <a:endParaRPr lang="en-US" baseline="0" dirty="0" smtClean="0"/>
          </a:p>
          <a:p>
            <a:r>
              <a:rPr lang="en-US" baseline="0" dirty="0" smtClean="0"/>
              <a:t>Consider what happens in a team when a facilitator is prepared and skillful. Consider what happens when there is either no facilitator or an unprepared facilitator.</a:t>
            </a:r>
          </a:p>
          <a:p>
            <a:r>
              <a:rPr lang="en-US" baseline="0" dirty="0" smtClean="0"/>
              <a:t> </a:t>
            </a:r>
          </a:p>
          <a:p>
            <a:r>
              <a:rPr lang="en-US" b="1" u="sng" baseline="0" dirty="0" smtClean="0"/>
              <a:t>Facilitator:</a:t>
            </a:r>
          </a:p>
          <a:p>
            <a:r>
              <a:rPr lang="en-US" baseline="0" dirty="0" smtClean="0"/>
              <a:t>Invite participants to use the list of facilitator responsibilities to outline what facilitators need to know, what skills they need, and what beliefs and attitudes they must hold to be successful.</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3.3 and Slide #11.</a:t>
            </a:r>
          </a:p>
          <a:p>
            <a:endParaRPr lang="en-US" b="1" u="sng" dirty="0" smtClean="0"/>
          </a:p>
          <a:p>
            <a:r>
              <a:rPr lang="en-US" b="1" u="sng" dirty="0" smtClean="0"/>
              <a:t>Suggested comments:</a:t>
            </a:r>
          </a:p>
          <a:p>
            <a:r>
              <a:rPr lang="en-US" dirty="0" smtClean="0"/>
              <a:t>Teams need more than a</a:t>
            </a:r>
            <a:r>
              <a:rPr lang="en-US" baseline="0" dirty="0" smtClean="0"/>
              <a:t> skillful, prepared facilitator in order to succeed. All teams include other key roles that help the team accomplish its work. We will examine some of these roles together.</a:t>
            </a:r>
          </a:p>
          <a:p>
            <a:endParaRPr lang="en-US" baseline="0" dirty="0" smtClean="0"/>
          </a:p>
          <a:p>
            <a:r>
              <a:rPr lang="en-US" baseline="0" dirty="0" smtClean="0"/>
              <a:t>Each person will be assigned one role or more to learn more about. Read the information and prepare to share it with your colleagues.</a:t>
            </a:r>
          </a:p>
          <a:p>
            <a:endParaRPr lang="en-US" baseline="0" dirty="0" smtClean="0"/>
          </a:p>
          <a:p>
            <a:r>
              <a:rPr lang="en-US" baseline="0" dirty="0" smtClean="0"/>
              <a:t>In addition to describing the role, describe how the role contributes to the team’s effectiveness.</a:t>
            </a:r>
          </a:p>
          <a:p>
            <a:endParaRPr lang="en-US" baseline="0" dirty="0" smtClean="0"/>
          </a:p>
          <a:p>
            <a:r>
              <a:rPr lang="en-US" baseline="0" dirty="0" smtClean="0"/>
              <a:t>Finally, after everyone has shared information about a role, discuss which roles are priority roles for the types of teams you are most likely to work in.</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Slide #12 OR Slide #13.</a:t>
            </a:r>
          </a:p>
          <a:p>
            <a:endParaRPr lang="en-US" b="0" u="none" dirty="0" smtClean="0"/>
          </a:p>
          <a:p>
            <a:r>
              <a:rPr lang="en-US" b="1" u="sng" dirty="0" smtClean="0"/>
              <a:t>Facilitator:</a:t>
            </a:r>
          </a:p>
          <a:p>
            <a:r>
              <a:rPr lang="en-US" b="0" u="none" dirty="0" smtClean="0"/>
              <a:t>Choose one</a:t>
            </a:r>
            <a:r>
              <a:rPr lang="en-US" b="0" u="none" dirty="0" smtClean="0"/>
              <a:t> task</a:t>
            </a:r>
            <a:r>
              <a:rPr lang="en-US" b="0" u="none" baseline="0" dirty="0" smtClean="0"/>
              <a:t> </a:t>
            </a:r>
            <a:r>
              <a:rPr lang="en-US" b="0" u="none" baseline="0" dirty="0" smtClean="0"/>
              <a:t>or assign one to a portion of the participants and the other to another group. Facilitators may invite participants to select the one that is most suitable to them</a:t>
            </a:r>
            <a:r>
              <a:rPr lang="en-US" b="0" u="none" dirty="0" smtClean="0"/>
              <a:t>.</a:t>
            </a:r>
          </a:p>
          <a:p>
            <a:endParaRPr lang="en-US" b="1" u="sng" dirty="0" smtClean="0"/>
          </a:p>
          <a:p>
            <a:r>
              <a:rPr lang="en-US" b="1" u="sng" dirty="0" smtClean="0"/>
              <a:t>Suggested</a:t>
            </a:r>
            <a:r>
              <a:rPr lang="en-US" b="1" u="sng" baseline="0" dirty="0" smtClean="0"/>
              <a:t> comments: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Discuss these points as a culmination to this section of our learning.</a:t>
            </a:r>
          </a:p>
        </p:txBody>
      </p:sp>
      <p:sp>
        <p:nvSpPr>
          <p:cNvPr id="4" name="Slide Number Placeholder 3"/>
          <p:cNvSpPr>
            <a:spLocks noGrp="1"/>
          </p:cNvSpPr>
          <p:nvPr>
            <p:ph type="sldNum" sz="quarter" idx="10"/>
          </p:nvPr>
        </p:nvSpPr>
        <p:spPr/>
        <p:txBody>
          <a:bodyPr/>
          <a:lstStyle/>
          <a:p>
            <a:fld id="{F91271A1-B08E-EA44-A1E6-A01727A2E33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Slide #12 OR Slide #13</a:t>
            </a:r>
          </a:p>
          <a:p>
            <a:endParaRPr lang="en-US" b="0" u="none" dirty="0" smtClean="0"/>
          </a:p>
          <a:p>
            <a:r>
              <a:rPr lang="en-US" b="1" u="sng" dirty="0" smtClean="0"/>
              <a:t>Facilitator:</a:t>
            </a:r>
          </a:p>
          <a:p>
            <a:r>
              <a:rPr lang="en-US" b="0" u="none" dirty="0" smtClean="0"/>
              <a:t>Choose one</a:t>
            </a:r>
            <a:r>
              <a:rPr lang="en-US" b="0" u="none" dirty="0" smtClean="0"/>
              <a:t> learning</a:t>
            </a:r>
            <a:r>
              <a:rPr lang="en-US" b="0" u="none" baseline="0" dirty="0" smtClean="0"/>
              <a:t> </a:t>
            </a:r>
            <a:r>
              <a:rPr lang="en-US" b="0" u="none" dirty="0" smtClean="0"/>
              <a:t>task</a:t>
            </a:r>
            <a:r>
              <a:rPr lang="en-US" b="0" u="none" baseline="0" dirty="0" smtClean="0"/>
              <a:t> </a:t>
            </a:r>
            <a:r>
              <a:rPr lang="en-US" b="0" u="none" baseline="0" dirty="0" smtClean="0"/>
              <a:t>or assign one to a portion of the participants and the other to another group, or you may invite participants to select the one</a:t>
            </a:r>
            <a:r>
              <a:rPr lang="en-US" b="0" u="none" baseline="0" dirty="0" smtClean="0"/>
              <a:t> most </a:t>
            </a:r>
            <a:r>
              <a:rPr lang="en-US" b="0" u="none" baseline="0" dirty="0" smtClean="0"/>
              <a:t>suitable to them</a:t>
            </a:r>
            <a:r>
              <a:rPr lang="en-US" b="0" u="none" dirty="0" smtClean="0"/>
              <a:t>.</a:t>
            </a:r>
          </a:p>
          <a:p>
            <a:endParaRPr lang="en-US" b="1" u="sng" dirty="0" smtClean="0"/>
          </a:p>
          <a:p>
            <a:r>
              <a:rPr lang="en-US" b="0" u="none" baseline="0" dirty="0" smtClean="0"/>
              <a:t>T</a:t>
            </a:r>
            <a:r>
              <a:rPr lang="en-US" baseline="0" dirty="0" smtClean="0"/>
              <a:t>his information is private unless they wish to share. </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4.1 and Slide #14.</a:t>
            </a:r>
          </a:p>
          <a:p>
            <a:endParaRPr lang="en-US" b="1" u="sng" dirty="0" smtClean="0"/>
          </a:p>
          <a:p>
            <a:r>
              <a:rPr lang="en-US" b="1" u="sng" dirty="0" smtClean="0"/>
              <a:t>Suggested comments:</a:t>
            </a:r>
          </a:p>
          <a:p>
            <a:r>
              <a:rPr lang="en-US" dirty="0" smtClean="0"/>
              <a:t>Teams go through stages of development. We’ll look at one model of team development grounded in research. </a:t>
            </a:r>
          </a:p>
          <a:p>
            <a:endParaRPr lang="en-US" dirty="0" smtClean="0"/>
          </a:p>
          <a:p>
            <a:r>
              <a:rPr lang="en-US" dirty="0" smtClean="0"/>
              <a:t>Knowing the stages of development teams</a:t>
            </a:r>
            <a:r>
              <a:rPr lang="en-US" baseline="0" dirty="0" smtClean="0"/>
              <a:t> experience helps both the facilitator and members understand what teams experience and select strategies that support the team in its current stage of development. Take notes on Handout 4.1 as we discuss the stages.</a:t>
            </a:r>
          </a:p>
          <a:p>
            <a:endParaRPr lang="en-US" baseline="0" dirty="0" smtClean="0"/>
          </a:p>
          <a:p>
            <a:r>
              <a:rPr lang="en-US" baseline="0" dirty="0" smtClean="0"/>
              <a:t>The first stage is when the team is just beginning to come together. This is a crucial stage to establish the team’s future. </a:t>
            </a:r>
          </a:p>
          <a:p>
            <a:endParaRPr lang="en-US" baseline="0" dirty="0" smtClean="0"/>
          </a:p>
          <a:p>
            <a:r>
              <a:rPr lang="en-US" baseline="0" dirty="0" smtClean="0"/>
              <a:t>Some call this the pseudo-community, a stage in which the team is visibly together, but not truly a team. In this stage, most members are uncomfortable and would prefer NOT to be in the team. </a:t>
            </a:r>
          </a:p>
          <a:p>
            <a:endParaRPr lang="en-US" baseline="0" dirty="0" smtClean="0"/>
          </a:p>
          <a:p>
            <a:r>
              <a:rPr lang="en-US" baseline="0" dirty="0" smtClean="0"/>
              <a:t>At this stage, the team is not a team, but rather a collection of individuals. Also, whenever something changes — new members, new tasks, etc. — teams move back to this stage, at least temporarily.</a:t>
            </a:r>
            <a:endParaRPr lang="en-US" b="1" u="sng" dirty="0" smtClean="0"/>
          </a:p>
          <a:p>
            <a:endParaRPr lang="en-US" b="0" u="sng"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4.1 and</a:t>
            </a:r>
            <a:r>
              <a:rPr lang="en-US" b="0" u="none" baseline="0" dirty="0" smtClean="0"/>
              <a:t> S</a:t>
            </a:r>
            <a:r>
              <a:rPr lang="en-US" b="0" u="none" dirty="0" smtClean="0"/>
              <a:t>lide #15.</a:t>
            </a:r>
          </a:p>
          <a:p>
            <a:endParaRPr lang="en-US" b="0" u="sng" dirty="0" smtClean="0"/>
          </a:p>
          <a:p>
            <a:r>
              <a:rPr lang="en-US" b="1" u="sng" dirty="0" smtClean="0"/>
              <a:t>Suggested comments: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the second stage, when teams are genuinely redefining</a:t>
            </a:r>
            <a:r>
              <a:rPr lang="en-US" baseline="0" dirty="0" smtClean="0"/>
              <a:t> themselves as team members rather than simply individuals in the group.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stage typically is accompanied by discomfort. When teams do not experience storming, they never genuinely coalesce into a team.</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4.1 and Slide #16.</a:t>
            </a:r>
          </a:p>
          <a:p>
            <a:endParaRPr lang="en-US" b="1" u="sng" dirty="0" smtClean="0"/>
          </a:p>
          <a:p>
            <a:r>
              <a:rPr lang="en-US" b="1" u="sng" dirty="0" smtClean="0"/>
              <a:t>Suggested comments:</a:t>
            </a:r>
          </a:p>
          <a:p>
            <a:r>
              <a:rPr lang="en-US" dirty="0" smtClean="0"/>
              <a:t>During the </a:t>
            </a:r>
            <a:r>
              <a:rPr lang="en-US" dirty="0" err="1" smtClean="0"/>
              <a:t>norming</a:t>
            </a:r>
            <a:r>
              <a:rPr lang="en-US" dirty="0" smtClean="0"/>
              <a:t> stage, the team begins to coalesce</a:t>
            </a:r>
            <a:r>
              <a:rPr lang="en-US" baseline="0" dirty="0" smtClean="0"/>
              <a:t> and find ways for members to begin to work effectively within the group.</a:t>
            </a:r>
          </a:p>
          <a:p>
            <a:endParaRPr lang="en-US" baseline="0" dirty="0" smtClean="0"/>
          </a:p>
          <a:p>
            <a:r>
              <a:rPr lang="en-US" baseline="0" dirty="0" smtClean="0"/>
              <a:t>As members begin to know one another, collegiality increases. At this stage, it feels as if team members are working toward the same goals and gaining relational trust with one another.</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4.1 and Slide #17.</a:t>
            </a:r>
          </a:p>
          <a:p>
            <a:endParaRPr lang="en-US" b="0" u="sng" dirty="0" smtClean="0"/>
          </a:p>
          <a:p>
            <a:r>
              <a:rPr lang="en-US" b="1" u="sng" dirty="0" smtClean="0"/>
              <a:t>Suggested comments:</a:t>
            </a:r>
          </a:p>
          <a:p>
            <a:r>
              <a:rPr lang="en-US" b="0" u="none" dirty="0" smtClean="0"/>
              <a:t>A high-performing team reaches the fourth stage, at which</a:t>
            </a:r>
            <a:r>
              <a:rPr lang="en-US" b="0" u="none" baseline="0" dirty="0" smtClean="0"/>
              <a:t> members understand that different viewpoints and constructive  disagreements are actually healthy for a team.</a:t>
            </a:r>
          </a:p>
          <a:p>
            <a:endParaRPr lang="en-US" b="0" u="none" baseline="0" dirty="0" smtClean="0"/>
          </a:p>
          <a:p>
            <a:r>
              <a:rPr lang="en-US" b="0" u="none" baseline="0" dirty="0" smtClean="0"/>
              <a:t>Team members recognize ways to use differences to increase productivity and understand that their differences are a strength rather than a reason for the team to dissolve into dysfunction.</a:t>
            </a:r>
          </a:p>
          <a:p>
            <a:endParaRPr lang="en-US" b="0" u="none" baseline="0" dirty="0" smtClean="0"/>
          </a:p>
          <a:p>
            <a:r>
              <a:rPr lang="en-US" b="0" u="none" baseline="0" dirty="0" smtClean="0"/>
              <a:t>Team members can focus on the team’s goals and effectively reach the outcomes they seek.</a:t>
            </a:r>
            <a:endParaRPr lang="en-US" b="0" u="none"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Slide #18.</a:t>
            </a:r>
          </a:p>
          <a:p>
            <a:endParaRPr lang="en-US" b="1" u="sng" dirty="0" smtClean="0"/>
          </a:p>
          <a:p>
            <a:r>
              <a:rPr lang="en-US" b="1" u="sng" dirty="0" smtClean="0"/>
              <a:t>Facilitator: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Invite participants to summarize their learning by completing the task with a partner — someone they have not spoken with today.</a:t>
            </a:r>
          </a:p>
          <a:p>
            <a:endParaRPr lang="en-US" b="1" u="sng"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r>
              <a:rPr lang="en-US" b="1" u="sng" baseline="0" dirty="0" smtClean="0"/>
              <a:t> </a:t>
            </a:r>
          </a:p>
          <a:p>
            <a:r>
              <a:rPr lang="en-US" b="0" u="none" baseline="0" dirty="0" smtClean="0"/>
              <a:t>Handout 5.1 and Slide #19.</a:t>
            </a:r>
          </a:p>
          <a:p>
            <a:endParaRPr lang="en-US" b="1" u="sng" baseline="0" dirty="0" smtClean="0"/>
          </a:p>
          <a:p>
            <a:r>
              <a:rPr lang="en-US" b="1" u="sng" dirty="0" smtClean="0"/>
              <a:t>Suggested comments: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we began</a:t>
            </a:r>
            <a:r>
              <a:rPr lang="en-US" baseline="0" dirty="0" smtClean="0"/>
              <a:t> today, we established some agreements about how we would work together.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Establishing agreements is an important part of initiating a team so that every member is comfortable and understands what the rules are for participating in the team.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Agreements define the expected behaviors for all team members and keep members’ interactions productive and comfortable.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When teams don’t set agreements, individual members may not know what is expected of them, and uncomfortable situations can arise.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Establishing common agreements early in the team’s development puts members more at ease, which can lead to increased engagement, greater willingness to take risks, and a stronger commitment to the team’s work.</a:t>
            </a:r>
          </a:p>
          <a:p>
            <a:endParaRPr lang="en-US" b="1" u="sng"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1.1 and Slide #2.</a:t>
            </a:r>
          </a:p>
          <a:p>
            <a:endParaRPr lang="en-US" b="1" u="sng" dirty="0" smtClean="0"/>
          </a:p>
          <a:p>
            <a:r>
              <a:rPr lang="en-US" b="1" u="sng" dirty="0" smtClean="0"/>
              <a:t>Facilitator:</a:t>
            </a:r>
          </a:p>
          <a:p>
            <a:r>
              <a:rPr lang="en-US" dirty="0" smtClean="0"/>
              <a:t>Welcome participants.</a:t>
            </a:r>
          </a:p>
          <a:p>
            <a:endParaRPr lang="en-US" dirty="0" smtClean="0"/>
          </a:p>
          <a:p>
            <a:r>
              <a:rPr lang="en-US" dirty="0" smtClean="0"/>
              <a:t>Introduce yourself.</a:t>
            </a:r>
          </a:p>
          <a:p>
            <a:endParaRPr lang="en-US" dirty="0" smtClean="0"/>
          </a:p>
          <a:p>
            <a:r>
              <a:rPr lang="en-US" dirty="0" smtClean="0"/>
              <a:t>Review objectives,</a:t>
            </a:r>
            <a:r>
              <a:rPr lang="en-US" baseline="0" dirty="0" smtClean="0"/>
              <a:t> referring to Handout 1.1</a:t>
            </a:r>
            <a:r>
              <a:rPr lang="en-US" dirty="0" smtClean="0"/>
              <a:t>.</a:t>
            </a:r>
          </a:p>
          <a:p>
            <a:endParaRPr lang="en-US" dirty="0" smtClean="0"/>
          </a:p>
          <a:p>
            <a:r>
              <a:rPr lang="en-US" dirty="0" smtClean="0"/>
              <a:t>Explain</a:t>
            </a:r>
            <a:r>
              <a:rPr lang="en-US" baseline="0" dirty="0" smtClean="0"/>
              <a:t> that teams require skillful facilitation to work at their peak performance.</a:t>
            </a:r>
          </a:p>
          <a:p>
            <a:endParaRPr lang="en-US" baseline="0" dirty="0" smtClean="0"/>
          </a:p>
          <a:p>
            <a:r>
              <a:rPr lang="en-US" baseline="0" dirty="0" smtClean="0"/>
              <a:t>Ask participants to remember a time when they were a member of a successful team. Keep this experience in mind to use as a frame of reference.</a:t>
            </a:r>
            <a:endParaRPr lang="en-US" dirty="0" smtClean="0"/>
          </a:p>
          <a:p>
            <a:endParaRPr lang="en-US" dirty="0" smtClean="0"/>
          </a:p>
          <a:p>
            <a:endParaRPr lang="en-US" b="1" u="sng"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a:t>
            </a:r>
            <a:r>
              <a:rPr lang="en-US" b="0" u="none" baseline="0" dirty="0" smtClean="0"/>
              <a:t> 5.2 and Slide #20.</a:t>
            </a:r>
          </a:p>
          <a:p>
            <a:endParaRPr lang="en-US" b="1" u="sng" baseline="0" dirty="0" smtClean="0"/>
          </a:p>
          <a:p>
            <a:r>
              <a:rPr lang="en-US" b="1" u="sng" dirty="0" smtClean="0"/>
              <a:t>Suggested comments: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greements are typically set in several areas. This list identifies these areas. Consider what questions are part of these areas.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Next, we’ll look at sample agreements to see how the samples address these areas.</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5.3, Slide</a:t>
            </a:r>
            <a:r>
              <a:rPr lang="en-US" b="0" u="none" baseline="0" dirty="0" smtClean="0"/>
              <a:t> </a:t>
            </a:r>
            <a:r>
              <a:rPr lang="en-US" b="0" u="none" dirty="0" smtClean="0"/>
              <a:t>#21.</a:t>
            </a:r>
          </a:p>
          <a:p>
            <a:endParaRPr lang="en-US" b="1" u="sng" dirty="0" smtClean="0"/>
          </a:p>
          <a:p>
            <a:r>
              <a:rPr lang="en-US" b="1" u="sng" dirty="0" smtClean="0"/>
              <a:t>Facilitator:</a:t>
            </a:r>
          </a:p>
          <a:p>
            <a:r>
              <a:rPr lang="en-US" dirty="0" smtClean="0"/>
              <a:t>Invite</a:t>
            </a:r>
            <a:r>
              <a:rPr lang="en-US" baseline="0" dirty="0" smtClean="0"/>
              <a:t> participants to complete the tasks outlined on the slide.</a:t>
            </a:r>
          </a:p>
          <a:p>
            <a:endParaRPr lang="en-US" baseline="0" dirty="0" smtClean="0"/>
          </a:p>
          <a:p>
            <a:r>
              <a:rPr lang="en-US" baseline="0" dirty="0" smtClean="0"/>
              <a:t>Review the task directions, check to be sure everyone knows what is expected, and then return to the previous slide so that participants can see the types of agreements teams typically set as they are reviewing the sample agreements.</a:t>
            </a:r>
          </a:p>
          <a:p>
            <a:endParaRPr lang="en-US" baseline="0" dirty="0" smtClean="0"/>
          </a:p>
          <a:p>
            <a:r>
              <a:rPr lang="en-US" baseline="0" dirty="0" smtClean="0"/>
              <a:t>Ask members to select one set of agreements from the sample agreements and label the type of each agreement.</a:t>
            </a:r>
          </a:p>
          <a:p>
            <a:endParaRPr lang="en-US" baseline="0" dirty="0" smtClean="0"/>
          </a:p>
          <a:p>
            <a:r>
              <a:rPr lang="en-US" baseline="0" dirty="0" smtClean="0"/>
              <a:t>Ask them to identify agreements that would help existing teams of which they are members.</a:t>
            </a:r>
          </a:p>
          <a:p>
            <a:r>
              <a:rPr lang="en-US" baseline="0" dirty="0" smtClean="0"/>
              <a:t> </a:t>
            </a:r>
          </a:p>
          <a:p>
            <a:r>
              <a:rPr lang="en-US" baseline="0" dirty="0" smtClean="0"/>
              <a:t>Ask each member to identify one agreement that would be useful to an existing team and the reason the agreement would be useful.</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5.4 and Slide #22.</a:t>
            </a:r>
          </a:p>
          <a:p>
            <a:endParaRPr lang="en-US" b="1" u="sng" dirty="0" smtClean="0"/>
          </a:p>
          <a:p>
            <a:r>
              <a:rPr lang="en-US" b="1" u="sng" dirty="0" smtClean="0"/>
              <a:t>Suggested comments:</a:t>
            </a:r>
          </a:p>
          <a:p>
            <a:r>
              <a:rPr lang="en-US" dirty="0" smtClean="0"/>
              <a:t>How teams</a:t>
            </a:r>
            <a:r>
              <a:rPr lang="en-US" baseline="0" dirty="0" smtClean="0"/>
              <a:t> establish agreements is critical, especially if team members are likely to work together over a long period. </a:t>
            </a:r>
          </a:p>
          <a:p>
            <a:endParaRPr lang="en-US" baseline="0" dirty="0" smtClean="0"/>
          </a:p>
          <a:p>
            <a:r>
              <a:rPr lang="en-US" baseline="0" dirty="0" smtClean="0"/>
              <a:t>This is true of department, grade-level, and subject specific teams, as well as whole faculties, school councils, leadership teams, etc. </a:t>
            </a:r>
          </a:p>
          <a:p>
            <a:endParaRPr lang="en-US" baseline="0" dirty="0" smtClean="0"/>
          </a:p>
          <a:p>
            <a:r>
              <a:rPr lang="en-US" baseline="0" dirty="0" smtClean="0"/>
              <a:t>When teams set agreements, they must also review and revise the agreements often to keep the agreements current and make sure they support the team’s work. </a:t>
            </a:r>
          </a:p>
          <a:p>
            <a:endParaRPr lang="en-US" baseline="0" dirty="0" smtClean="0"/>
          </a:p>
          <a:p>
            <a:r>
              <a:rPr lang="en-US" baseline="0" dirty="0" smtClean="0"/>
              <a:t>The agreements new teams use often are different than the agreements of teams that have been in place for a longer period.</a:t>
            </a:r>
          </a:p>
          <a:p>
            <a:endParaRPr lang="en-US" baseline="0" dirty="0" smtClean="0"/>
          </a:p>
          <a:p>
            <a:r>
              <a:rPr lang="en-US" baseline="0" dirty="0" smtClean="0"/>
              <a:t>This process helps teams form agreements. It can take up to up to 60 minutes or may be accomplished in a much shorter time if the team meets for only an hour or two.</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Slide #23.</a:t>
            </a:r>
          </a:p>
          <a:p>
            <a:endParaRPr lang="en-US" b="1" u="sng" dirty="0" smtClean="0"/>
          </a:p>
          <a:p>
            <a:r>
              <a:rPr lang="en-US" b="1" u="sng" dirty="0" smtClean="0"/>
              <a:t>Facilitator: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Invite participants to</a:t>
            </a:r>
            <a:r>
              <a:rPr lang="en-US" baseline="0" dirty="0" smtClean="0"/>
              <a:t> summarize their learning about agreements in triads.</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smtClean="0"/>
              <a:t>Materials:</a:t>
            </a:r>
          </a:p>
          <a:p>
            <a:r>
              <a:rPr lang="en-US" b="0" u="none" dirty="0" smtClean="0"/>
              <a:t>Handout 6.1 and Slide</a:t>
            </a:r>
            <a:r>
              <a:rPr lang="en-US" b="0" u="none" baseline="0" dirty="0" smtClean="0"/>
              <a:t> #24.</a:t>
            </a:r>
          </a:p>
          <a:p>
            <a:endParaRPr lang="en-US" b="1" u="sng" baseline="0" dirty="0" smtClean="0"/>
          </a:p>
          <a:p>
            <a:r>
              <a:rPr lang="en-US" b="1" u="sng" dirty="0" smtClean="0"/>
              <a:t>Suggested comments:</a:t>
            </a:r>
          </a:p>
          <a:p>
            <a:r>
              <a:rPr lang="en-US" dirty="0" smtClean="0"/>
              <a:t>Another important task that</a:t>
            </a:r>
            <a:r>
              <a:rPr lang="en-US" baseline="0" dirty="0" smtClean="0"/>
              <a:t> contributes to a team’s success is establishing the team’s purpose and </a:t>
            </a:r>
            <a:r>
              <a:rPr lang="en-US" baseline="0" dirty="0" err="1" smtClean="0"/>
              <a:t>nonpurpose</a:t>
            </a:r>
            <a:r>
              <a:rPr lang="en-US" baseline="0" dirty="0" smtClean="0"/>
              <a:t>. </a:t>
            </a:r>
          </a:p>
          <a:p>
            <a:endParaRPr lang="en-US" baseline="0" dirty="0" smtClean="0"/>
          </a:p>
          <a:p>
            <a:r>
              <a:rPr lang="en-US" baseline="0" dirty="0" smtClean="0"/>
              <a:t>The purpose describes the team’s primary goals or responsibilities. The </a:t>
            </a:r>
            <a:r>
              <a:rPr lang="en-US" baseline="0" dirty="0" err="1" smtClean="0"/>
              <a:t>nonpurpose</a:t>
            </a:r>
            <a:r>
              <a:rPr lang="en-US" baseline="0" dirty="0" smtClean="0"/>
              <a:t> describes what the team is not expected to do, yet frequently is behavior that derails the team from its primary purpose. </a:t>
            </a:r>
          </a:p>
          <a:p>
            <a:endParaRPr lang="en-US" baseline="0" dirty="0" smtClean="0"/>
          </a:p>
          <a:p>
            <a:r>
              <a:rPr lang="en-US" baseline="0" dirty="0" smtClean="0"/>
              <a:t>Any time people gather, individuals bring their own understanding or perspective about the team’s purpose. These interests or ideas sometimes take a team off focus.</a:t>
            </a:r>
          </a:p>
          <a:p>
            <a:endParaRPr lang="en-US" baseline="0" dirty="0" smtClean="0"/>
          </a:p>
          <a:p>
            <a:r>
              <a:rPr lang="en-US" baseline="0" dirty="0" smtClean="0"/>
              <a:t>Clearly defining a purpose allows the team to be efficient in its work and keeps at bay other foci that are not the team’s primary work.</a:t>
            </a:r>
          </a:p>
          <a:p>
            <a:r>
              <a:rPr lang="en-US" baseline="0" dirty="0" smtClean="0"/>
              <a:t> </a:t>
            </a:r>
          </a:p>
          <a:p>
            <a:r>
              <a:rPr lang="en-US" baseline="0" dirty="0" smtClean="0"/>
              <a:t>For example, a 7</a:t>
            </a:r>
            <a:r>
              <a:rPr lang="en-US" baseline="30000" dirty="0" smtClean="0"/>
              <a:t>th</a:t>
            </a:r>
            <a:r>
              <a:rPr lang="en-US" baseline="0" dirty="0" smtClean="0"/>
              <a:t>-grade team is learning to teach problem-solving strategies to students and gets sidetracked talking about how the elementary school teachers are not preparing students for the 7th-grade curriculum. Complaining about the elementary school curriculum or instruction will not change what the 7</a:t>
            </a:r>
            <a:r>
              <a:rPr lang="en-US" baseline="30000" dirty="0" smtClean="0"/>
              <a:t>th</a:t>
            </a:r>
            <a:r>
              <a:rPr lang="en-US" baseline="0" dirty="0" smtClean="0"/>
              <a:t>-grade teachers are addressing today. Keeping attention on the current issue will streamline the team’s work. </a:t>
            </a:r>
          </a:p>
          <a:p>
            <a:endParaRPr lang="en-US" baseline="0" dirty="0" smtClean="0"/>
          </a:p>
          <a:p>
            <a:r>
              <a:rPr lang="en-US" baseline="0" dirty="0" smtClean="0"/>
              <a:t>Through the process, team members may discover changes needed in earlier grades that they can share with the curriculum director, yet the team’s immediate and most important task is to figure out what group members need to learn and do differently to help students succeed now with problem solving.</a:t>
            </a:r>
            <a:endParaRPr lang="en-US" dirty="0" smtClean="0"/>
          </a:p>
          <a:p>
            <a:endParaRPr lang="en-US" baseline="0" dirty="0" smtClean="0"/>
          </a:p>
          <a:p>
            <a:r>
              <a:rPr lang="en-US" baseline="0" dirty="0" smtClean="0"/>
              <a:t>Clearly defining a purpose allows the team to be efficient and focused in its work and keeps at bay other areas that are not the team’s primary work.</a:t>
            </a:r>
          </a:p>
        </p:txBody>
      </p:sp>
      <p:sp>
        <p:nvSpPr>
          <p:cNvPr id="4" name="Slide Number Placeholder 3"/>
          <p:cNvSpPr>
            <a:spLocks noGrp="1"/>
          </p:cNvSpPr>
          <p:nvPr>
            <p:ph type="sldNum" sz="quarter" idx="10"/>
          </p:nvPr>
        </p:nvSpPr>
        <p:spPr/>
        <p:txBody>
          <a:bodyPr/>
          <a:lstStyle/>
          <a:p>
            <a:fld id="{F91271A1-B08E-EA44-A1E6-A01727A2E33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6.1 and Slide</a:t>
            </a:r>
            <a:r>
              <a:rPr lang="en-US" b="0" u="none" baseline="0" dirty="0" smtClean="0"/>
              <a:t> #25.</a:t>
            </a:r>
          </a:p>
          <a:p>
            <a:endParaRPr lang="en-US" b="1" u="sng" dirty="0" smtClean="0"/>
          </a:p>
          <a:p>
            <a:r>
              <a:rPr lang="en-US" b="1" u="sng" dirty="0" smtClean="0"/>
              <a:t>Facilitator:</a:t>
            </a:r>
          </a:p>
          <a:p>
            <a:r>
              <a:rPr lang="en-US" dirty="0" smtClean="0"/>
              <a:t>Invite participants to read the sample purposes</a:t>
            </a:r>
            <a:r>
              <a:rPr lang="en-US" baseline="0" dirty="0" smtClean="0"/>
              <a:t> and </a:t>
            </a:r>
            <a:r>
              <a:rPr lang="en-US" baseline="0" dirty="0" err="1" smtClean="0"/>
              <a:t>nonpurposes</a:t>
            </a:r>
            <a:r>
              <a:rPr lang="en-US" baseline="0" dirty="0" smtClean="0"/>
              <a:t> for a series of meetings on Handout 6.1.</a:t>
            </a:r>
          </a:p>
          <a:p>
            <a:endParaRPr lang="en-US" baseline="0" dirty="0" smtClean="0"/>
          </a:p>
          <a:p>
            <a:r>
              <a:rPr lang="en-US" baseline="0" dirty="0" smtClean="0"/>
              <a:t>Ask them to consider a series of meetings like this in their school and add other </a:t>
            </a:r>
            <a:r>
              <a:rPr lang="en-US" baseline="0" dirty="0" err="1" smtClean="0"/>
              <a:t>nonpurposes</a:t>
            </a:r>
            <a:r>
              <a:rPr lang="en-US" baseline="0" dirty="0" smtClean="0"/>
              <a:t> that might pop up or potentially sidetrack team members.</a:t>
            </a:r>
          </a:p>
          <a:p>
            <a:endParaRPr lang="en-US" baseline="0" dirty="0" smtClean="0"/>
          </a:p>
          <a:p>
            <a:r>
              <a:rPr lang="en-US" baseline="0" dirty="0" smtClean="0"/>
              <a:t>Ask the table group to write a single summary statement about the contribution of purposes and </a:t>
            </a:r>
            <a:r>
              <a:rPr lang="en-US" baseline="0" dirty="0" err="1" smtClean="0"/>
              <a:t>nonpurposes</a:t>
            </a:r>
            <a:r>
              <a:rPr lang="en-US" baseline="0" dirty="0" smtClean="0"/>
              <a:t> in team meetings.</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Slide</a:t>
            </a:r>
            <a:r>
              <a:rPr lang="en-US" b="0" u="none" baseline="0" dirty="0" smtClean="0"/>
              <a:t> #26.</a:t>
            </a:r>
          </a:p>
          <a:p>
            <a:endParaRPr lang="en-US" b="1" u="sng" dirty="0" smtClean="0"/>
          </a:p>
          <a:p>
            <a:r>
              <a:rPr lang="en-US" b="1" u="sng" dirty="0" smtClean="0"/>
              <a:t>Facilitator: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Invite participants to complete the culminating task.</a:t>
            </a:r>
          </a:p>
        </p:txBody>
      </p:sp>
      <p:sp>
        <p:nvSpPr>
          <p:cNvPr id="4" name="Slide Number Placeholder 3"/>
          <p:cNvSpPr>
            <a:spLocks noGrp="1"/>
          </p:cNvSpPr>
          <p:nvPr>
            <p:ph type="sldNum" sz="quarter" idx="10"/>
          </p:nvPr>
        </p:nvSpPr>
        <p:spPr/>
        <p:txBody>
          <a:bodyPr/>
          <a:lstStyle/>
          <a:p>
            <a:fld id="{F91271A1-B08E-EA44-A1E6-A01727A2E33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Slide</a:t>
            </a:r>
            <a:r>
              <a:rPr lang="en-US" b="0" u="none" baseline="0" dirty="0" smtClean="0"/>
              <a:t> #27.</a:t>
            </a:r>
          </a:p>
          <a:p>
            <a:endParaRPr lang="en-US" b="1" u="sng" dirty="0" smtClean="0"/>
          </a:p>
          <a:p>
            <a:r>
              <a:rPr lang="en-US" b="1" u="sng" dirty="0" smtClean="0"/>
              <a:t>Suggested comments:</a:t>
            </a:r>
          </a:p>
          <a:p>
            <a:r>
              <a:rPr lang="en-US" dirty="0" smtClean="0"/>
              <a:t>Teams</a:t>
            </a:r>
            <a:r>
              <a:rPr lang="en-US" baseline="0" dirty="0" smtClean="0"/>
              <a:t> are not without problems. Any number of things can derail a team’s efforts. </a:t>
            </a:r>
          </a:p>
          <a:p>
            <a:endParaRPr lang="en-US" baseline="0" dirty="0" smtClean="0"/>
          </a:p>
          <a:p>
            <a:r>
              <a:rPr lang="en-US" baseline="0" dirty="0" smtClean="0"/>
              <a:t>Recognizing some of the common challenges can help facilitators and team members anticipate what may occur and better handle situations when they do occur. </a:t>
            </a:r>
          </a:p>
          <a:p>
            <a:endParaRPr lang="en-US" baseline="0" dirty="0" smtClean="0"/>
          </a:p>
          <a:p>
            <a:r>
              <a:rPr lang="en-US" baseline="0" dirty="0" smtClean="0"/>
              <a:t>This list includes some of the typical challenges that occur in teams. </a:t>
            </a:r>
          </a:p>
          <a:p>
            <a:endParaRPr lang="en-US" baseline="0" dirty="0" smtClean="0"/>
          </a:p>
          <a:p>
            <a:r>
              <a:rPr lang="en-US" b="1" u="sng" baseline="0" dirty="0" smtClean="0"/>
              <a:t>Facilitator:</a:t>
            </a:r>
          </a:p>
          <a:p>
            <a:r>
              <a:rPr lang="en-US" baseline="0" dirty="0" smtClean="0"/>
              <a:t>Ask team members to generate other challenges that they would add to the list.</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smtClean="0"/>
              <a:t>Materials:</a:t>
            </a:r>
          </a:p>
          <a:p>
            <a:r>
              <a:rPr lang="en-US" b="0" u="none" dirty="0" smtClean="0"/>
              <a:t>Slide</a:t>
            </a:r>
            <a:r>
              <a:rPr lang="en-US" b="0" u="none" baseline="0" dirty="0" smtClean="0"/>
              <a:t> #28.</a:t>
            </a:r>
          </a:p>
          <a:p>
            <a:endParaRPr lang="en-US" b="0" u="sng" baseline="0" dirty="0" smtClean="0"/>
          </a:p>
          <a:p>
            <a:r>
              <a:rPr lang="en-US" b="1" u="sng" dirty="0" smtClean="0"/>
              <a:t>Suggested comments:</a:t>
            </a:r>
          </a:p>
          <a:p>
            <a:r>
              <a:rPr lang="en-US" dirty="0" smtClean="0"/>
              <a:t>The</a:t>
            </a:r>
            <a:r>
              <a:rPr lang="en-US" baseline="0" dirty="0" smtClean="0"/>
              <a:t> degree to which a team is likely to survive the kinds of challenges we have talked about depends on the facilitator’s skill in handling the challenge. </a:t>
            </a:r>
          </a:p>
          <a:p>
            <a:endParaRPr lang="en-US" baseline="0" dirty="0" smtClean="0"/>
          </a:p>
          <a:p>
            <a:r>
              <a:rPr lang="en-US" baseline="0" dirty="0" smtClean="0"/>
              <a:t>Ultimately, all team members should know how to apply these strategies; however, it is most critical for facilitators to apply them quickly and consistently. </a:t>
            </a:r>
          </a:p>
          <a:p>
            <a:endParaRPr lang="en-US" baseline="0" dirty="0" smtClean="0"/>
          </a:p>
          <a:p>
            <a:r>
              <a:rPr lang="en-US" baseline="0" dirty="0" smtClean="0"/>
              <a:t>The strategies are not difficult on the surface, but are hard to execute in the moment. The greatest challenge is human nature — getting caught up in the situation, potentially agreeing more with one party than another. </a:t>
            </a:r>
          </a:p>
          <a:p>
            <a:endParaRPr lang="en-US" baseline="0" dirty="0" smtClean="0"/>
          </a:p>
          <a:p>
            <a:r>
              <a:rPr lang="en-US" baseline="0" dirty="0" smtClean="0"/>
              <a:t>The facilitator must remember that he or she is responsible for the team’s success and use strategies with deliberation.</a:t>
            </a:r>
          </a:p>
          <a:p>
            <a:endParaRPr lang="en-US" baseline="0" dirty="0" smtClean="0"/>
          </a:p>
          <a:p>
            <a:r>
              <a:rPr lang="en-US" baseline="0" dirty="0" smtClean="0"/>
              <a:t>Remaining neutral is not natural in the face of conflict or disagreement, yet the effective facilitator must rise above the specifics of the situation and remember the facilitator’s role.</a:t>
            </a:r>
          </a:p>
          <a:p>
            <a:endParaRPr lang="en-US" baseline="0" dirty="0" smtClean="0"/>
          </a:p>
          <a:p>
            <a:r>
              <a:rPr lang="en-US" baseline="0" dirty="0" smtClean="0"/>
              <a:t>For example, listening is easy until there is tension in a team. Demonstrating effective listening means withholding responses, rebuttals, judgments, or solutions.</a:t>
            </a:r>
          </a:p>
          <a:p>
            <a:endParaRPr lang="en-US" baseline="0" dirty="0" smtClean="0"/>
          </a:p>
          <a:p>
            <a:r>
              <a:rPr lang="en-US" baseline="0" dirty="0" smtClean="0"/>
              <a:t>Seeking to understand the source of the challenge is particularly hard because the source often is not verbalized but is some value-based issue, such as whether a person feels appreciated or heard. </a:t>
            </a:r>
          </a:p>
          <a:p>
            <a:endParaRPr lang="en-US" baseline="0" dirty="0" smtClean="0"/>
          </a:p>
          <a:p>
            <a:r>
              <a:rPr lang="en-US" baseline="0" dirty="0" smtClean="0"/>
              <a:t>When a facilitator listens carefully, the real challenge emerges. </a:t>
            </a:r>
          </a:p>
          <a:p>
            <a:endParaRPr lang="en-US" baseline="0" dirty="0" smtClean="0"/>
          </a:p>
          <a:p>
            <a:r>
              <a:rPr lang="en-US" baseline="0" dirty="0" smtClean="0"/>
              <a:t>Challenges can be data, personal values or beliefs, procedures, or relationships.</a:t>
            </a:r>
          </a:p>
          <a:p>
            <a:endParaRPr lang="en-US" baseline="0" dirty="0" smtClean="0"/>
          </a:p>
          <a:p>
            <a:r>
              <a:rPr lang="en-US" baseline="0" dirty="0" smtClean="0"/>
              <a:t>Honoring the situation means that the facilitator must acknowledge that a challenge exists, express that it is natural for team members to feel uncomfortable, and remain committed to resolving the challenge in a way that addresses everyone’s concerns.</a:t>
            </a:r>
            <a:endParaRPr lang="en-US" dirty="0" smtClean="0"/>
          </a:p>
          <a:p>
            <a:endParaRPr lang="en-US" b="1" u="sng"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7.1 and Slide #</a:t>
            </a:r>
            <a:r>
              <a:rPr lang="en-US" b="0" u="none" baseline="0" dirty="0" smtClean="0"/>
              <a:t>29.</a:t>
            </a:r>
          </a:p>
          <a:p>
            <a:endParaRPr lang="en-US" b="1" u="sng" dirty="0" smtClean="0"/>
          </a:p>
          <a:p>
            <a:r>
              <a:rPr lang="en-US" b="1" u="sng" dirty="0" smtClean="0"/>
              <a:t>Facilitator: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Invite participants to read a list of strategies</a:t>
            </a:r>
            <a:r>
              <a:rPr lang="en-US" baseline="0" dirty="0" smtClean="0"/>
              <a:t> that facilitators typically use when challenges exist and to do a self-assessment of those strategies.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responses may remain private.</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r>
              <a:rPr lang="en-US" b="1" u="sng" dirty="0" smtClean="0"/>
              <a:t>Materials:</a:t>
            </a:r>
          </a:p>
          <a:p>
            <a:r>
              <a:rPr lang="en-US" dirty="0" smtClean="0"/>
              <a:t>Handout 1.2 and Slide # 3.</a:t>
            </a:r>
          </a:p>
          <a:p>
            <a:endParaRPr lang="en-US" dirty="0" smtClean="0"/>
          </a:p>
          <a:p>
            <a:r>
              <a:rPr lang="en-US" b="1" u="sng" dirty="0" smtClean="0"/>
              <a:t>Facilitator:</a:t>
            </a:r>
          </a:p>
          <a:p>
            <a:r>
              <a:rPr lang="en-US" dirty="0" smtClean="0"/>
              <a:t>Review agenda.</a:t>
            </a:r>
          </a:p>
          <a:p>
            <a:endParaRPr lang="en-US"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Slide</a:t>
            </a:r>
            <a:r>
              <a:rPr lang="en-US" b="0" u="none" baseline="0" dirty="0" smtClean="0"/>
              <a:t> #30.</a:t>
            </a:r>
          </a:p>
          <a:p>
            <a:endParaRPr lang="en-US" b="1" u="sng" dirty="0" smtClean="0"/>
          </a:p>
          <a:p>
            <a:r>
              <a:rPr lang="en-US" b="1" u="sng" dirty="0" smtClean="0"/>
              <a:t>Facilitator: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Invite participants to summarize their learning about handling challenges in teams by completing this</a:t>
            </a:r>
            <a:r>
              <a:rPr lang="en-US" dirty="0" smtClean="0"/>
              <a:t> task</a:t>
            </a:r>
            <a:r>
              <a:rPr lang="en-US" dirty="0" smtClean="0"/>
              <a:t>.</a:t>
            </a:r>
          </a:p>
        </p:txBody>
      </p:sp>
      <p:sp>
        <p:nvSpPr>
          <p:cNvPr id="4" name="Slide Number Placeholder 3"/>
          <p:cNvSpPr>
            <a:spLocks noGrp="1"/>
          </p:cNvSpPr>
          <p:nvPr>
            <p:ph type="sldNum" sz="quarter" idx="10"/>
          </p:nvPr>
        </p:nvSpPr>
        <p:spPr/>
        <p:txBody>
          <a:bodyPr/>
          <a:lstStyle/>
          <a:p>
            <a:fld id="{F91271A1-B08E-EA44-A1E6-A01727A2E33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Slide</a:t>
            </a:r>
            <a:r>
              <a:rPr lang="en-US" b="0" u="none" baseline="0" dirty="0" smtClean="0"/>
              <a:t> #31.</a:t>
            </a:r>
          </a:p>
          <a:p>
            <a:endParaRPr lang="en-US" b="1" u="sng" dirty="0" smtClean="0"/>
          </a:p>
          <a:p>
            <a:r>
              <a:rPr lang="en-US" b="1" u="sng" dirty="0" smtClean="0"/>
              <a:t>Suggested comments:</a:t>
            </a:r>
          </a:p>
          <a:p>
            <a:r>
              <a:rPr lang="en-US" dirty="0" smtClean="0"/>
              <a:t>To strengthen teams, </a:t>
            </a:r>
            <a:r>
              <a:rPr lang="en-US" baseline="0" dirty="0" smtClean="0"/>
              <a:t>it is important to assess them. </a:t>
            </a:r>
          </a:p>
          <a:p>
            <a:endParaRPr lang="en-US" baseline="0" dirty="0" smtClean="0"/>
          </a:p>
          <a:p>
            <a:r>
              <a:rPr lang="en-US" baseline="0" dirty="0" smtClean="0"/>
              <a:t>Team members assess their efforts in three areas:</a:t>
            </a:r>
          </a:p>
          <a:p>
            <a:pPr lvl="1">
              <a:buFont typeface="Arial"/>
              <a:buChar char="•"/>
            </a:pPr>
            <a:r>
              <a:rPr lang="en-US" baseline="0" dirty="0" smtClean="0"/>
              <a:t>Effectiveness—the results the team achieves;</a:t>
            </a:r>
          </a:p>
          <a:p>
            <a:pPr lvl="1">
              <a:buFont typeface="Arial"/>
              <a:buChar char="•"/>
            </a:pPr>
            <a:r>
              <a:rPr lang="en-US" baseline="0" dirty="0" smtClean="0"/>
              <a:t>Efficiency—how smoothly the team operates; and </a:t>
            </a:r>
          </a:p>
          <a:p>
            <a:pPr lvl="1">
              <a:buFont typeface="Arial"/>
              <a:buChar char="•"/>
            </a:pPr>
            <a:r>
              <a:rPr lang="en-US" baseline="0" dirty="0" smtClean="0"/>
              <a:t>Member contributions—how each member performs. </a:t>
            </a:r>
          </a:p>
          <a:p>
            <a:endParaRPr lang="en-US" baseline="0" dirty="0" smtClean="0"/>
          </a:p>
          <a:p>
            <a:r>
              <a:rPr lang="en-US" baseline="0" dirty="0" smtClean="0"/>
              <a:t>The last area frequently makes team members uncomfortable, yet this is the area in which a team is likely to learn the most and leverage the greatest improvement. </a:t>
            </a:r>
          </a:p>
          <a:p>
            <a:endParaRPr lang="en-US" baseline="0" dirty="0" smtClean="0"/>
          </a:p>
          <a:p>
            <a:r>
              <a:rPr lang="en-US" baseline="0" dirty="0" smtClean="0"/>
              <a:t>Teams should not be shy about assessing each member’s contribution, but before doing so, members may want experience assessing the first two areas. One way to address member contributions early in a team’s work is to identify positive contributions — a warm feedback process. </a:t>
            </a:r>
          </a:p>
        </p:txBody>
      </p:sp>
      <p:sp>
        <p:nvSpPr>
          <p:cNvPr id="4" name="Slide Number Placeholder 3"/>
          <p:cNvSpPr>
            <a:spLocks noGrp="1"/>
          </p:cNvSpPr>
          <p:nvPr>
            <p:ph type="sldNum" sz="quarter" idx="10"/>
          </p:nvPr>
        </p:nvSpPr>
        <p:spPr/>
        <p:txBody>
          <a:bodyPr/>
          <a:lstStyle/>
          <a:p>
            <a:fld id="{F91271A1-B08E-EA44-A1E6-A01727A2E33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Handouts 8.1-8.7</a:t>
            </a:r>
            <a:r>
              <a:rPr lang="en-US" b="0" u="none" baseline="0" dirty="0" smtClean="0"/>
              <a:t> and S</a:t>
            </a:r>
            <a:r>
              <a:rPr lang="en-US" b="0" u="none" dirty="0" smtClean="0"/>
              <a:t>lide</a:t>
            </a:r>
            <a:r>
              <a:rPr lang="en-US" b="0" u="none" baseline="0" dirty="0" smtClean="0"/>
              <a:t> #32.</a:t>
            </a:r>
          </a:p>
          <a:p>
            <a:endParaRPr lang="en-US" b="1" u="sng" baseline="0" dirty="0" smtClean="0"/>
          </a:p>
          <a:p>
            <a:r>
              <a:rPr lang="en-US" b="1" u="sng" baseline="0" dirty="0" smtClean="0"/>
              <a:t>Facilitator:</a:t>
            </a:r>
          </a:p>
          <a:p>
            <a:r>
              <a:rPr lang="en-US" baseline="0" dirty="0" smtClean="0"/>
              <a:t>Invite team members to review the tools included for assessing teams and to identify one they might use immediately with a team they currently belong to.</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Invite participants</a:t>
            </a:r>
            <a:r>
              <a:rPr lang="en-US" baseline="0" dirty="0" smtClean="0"/>
              <a:t> to summarize what they have learned about assessing teams.</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a:t>
            </a:r>
            <a:r>
              <a:rPr lang="en-US" b="0" u="none" baseline="0" dirty="0" smtClean="0"/>
              <a:t> 1.3 and S</a:t>
            </a:r>
            <a:r>
              <a:rPr lang="en-US" b="0" u="none" dirty="0" smtClean="0"/>
              <a:t>lide</a:t>
            </a:r>
            <a:r>
              <a:rPr lang="en-US" b="0" u="none" baseline="0" dirty="0" smtClean="0"/>
              <a:t> #33.</a:t>
            </a:r>
          </a:p>
          <a:p>
            <a:endParaRPr lang="en-US" b="1" u="sng" dirty="0" smtClean="0"/>
          </a:p>
          <a:p>
            <a:r>
              <a:rPr lang="en-US" b="1" u="sng" dirty="0" smtClean="0"/>
              <a:t>Facilitator:</a:t>
            </a:r>
          </a:p>
          <a:p>
            <a:r>
              <a:rPr lang="en-US" dirty="0" smtClean="0"/>
              <a:t>Invite participants to return to the essential questions on Handout 1.3.</a:t>
            </a:r>
          </a:p>
          <a:p>
            <a:endParaRPr lang="en-US" dirty="0" smtClean="0"/>
          </a:p>
          <a:p>
            <a:r>
              <a:rPr lang="en-US" dirty="0" smtClean="0"/>
              <a:t>Ask participants to meet with one partner</a:t>
            </a:r>
            <a:r>
              <a:rPr lang="en-US" baseline="0" dirty="0" smtClean="0"/>
              <a:t> and to answer one essential question together.</a:t>
            </a:r>
          </a:p>
          <a:p>
            <a:endParaRPr lang="en-US" baseline="0" dirty="0" smtClean="0"/>
          </a:p>
          <a:p>
            <a:r>
              <a:rPr lang="en-US" baseline="0" dirty="0" smtClean="0"/>
              <a:t>After two minutes, ask participants to rotate to another partner and answer a different essential question.</a:t>
            </a:r>
          </a:p>
          <a:p>
            <a:endParaRPr lang="en-US" baseline="0" dirty="0" smtClean="0"/>
          </a:p>
          <a:p>
            <a:r>
              <a:rPr lang="en-US" baseline="0" dirty="0" smtClean="0"/>
              <a:t>Repeat the process as many times as time allows.</a:t>
            </a:r>
          </a:p>
          <a:p>
            <a:endParaRPr lang="en-US" baseline="0" dirty="0" smtClean="0"/>
          </a:p>
          <a:p>
            <a:r>
              <a:rPr lang="en-US" baseline="0" dirty="0" smtClean="0"/>
              <a:t>Identify ways that you will continue to follow-up and support participants in applying their learning.</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a:t>
            </a:r>
            <a:r>
              <a:rPr lang="en-US" b="0" u="none" baseline="0" dirty="0" smtClean="0"/>
              <a:t> 1.3 and Slide #4.</a:t>
            </a:r>
          </a:p>
          <a:p>
            <a:endParaRPr lang="en-US" b="1" u="sng" baseline="0" dirty="0" smtClean="0"/>
          </a:p>
          <a:p>
            <a:r>
              <a:rPr lang="en-US" b="1" u="sng" dirty="0" smtClean="0"/>
              <a:t>Facilitator:</a:t>
            </a:r>
          </a:p>
          <a:p>
            <a:r>
              <a:rPr lang="en-US" dirty="0" smtClean="0"/>
              <a:t>Invite participants to take three minutes to review the questions and to check those that</a:t>
            </a:r>
            <a:r>
              <a:rPr lang="en-US" baseline="0" dirty="0" smtClean="0"/>
              <a:t> are of particular interest to them.</a:t>
            </a:r>
          </a:p>
          <a:p>
            <a:endParaRPr lang="en-US" baseline="0" dirty="0" smtClean="0"/>
          </a:p>
          <a:p>
            <a:r>
              <a:rPr lang="en-US" baseline="0" dirty="0" smtClean="0"/>
              <a:t>Ask participants to share with a partner one or two questions that are particularly important to them. </a:t>
            </a:r>
          </a:p>
          <a:p>
            <a:endParaRPr lang="en-US" baseline="0" dirty="0" smtClean="0"/>
          </a:p>
          <a:p>
            <a:r>
              <a:rPr lang="en-US" baseline="0" dirty="0" smtClean="0"/>
              <a:t>Have them explain why these questions are important.</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1.4 and Slide #5.</a:t>
            </a:r>
          </a:p>
          <a:p>
            <a:endParaRPr lang="en-US" b="1" u="sng" dirty="0" smtClean="0"/>
          </a:p>
          <a:p>
            <a:r>
              <a:rPr lang="en-US" b="1" u="sng" dirty="0" smtClean="0"/>
              <a:t>Facilitator:</a:t>
            </a:r>
          </a:p>
          <a:p>
            <a:r>
              <a:rPr lang="en-US" baseline="0" dirty="0" smtClean="0"/>
              <a:t>Ask if participants are comfortable keeping these agreements and if they want to offer others.</a:t>
            </a:r>
          </a:p>
          <a:p>
            <a:endParaRPr lang="en-US" baseline="0" dirty="0" smtClean="0"/>
          </a:p>
          <a:p>
            <a:r>
              <a:rPr lang="en-US" baseline="0" dirty="0" smtClean="0"/>
              <a:t>Seek a visible indication that they agree to the proposed and added agreements.</a:t>
            </a:r>
          </a:p>
          <a:p>
            <a:endParaRPr lang="en-US" baseline="0" dirty="0" smtClean="0"/>
          </a:p>
          <a:p>
            <a:r>
              <a:rPr lang="en-US" b="1" u="sng" baseline="0" dirty="0" smtClean="0"/>
              <a:t>Suggested comments: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Agreements help us feel comfortable when we work together.</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are proposed</a:t>
            </a:r>
            <a:r>
              <a:rPr lang="en-US" baseline="0" dirty="0" smtClean="0"/>
              <a:t> agreements for how we work together during this session.</a:t>
            </a:r>
          </a:p>
          <a:p>
            <a:endParaRPr lang="en-US" b="1" u="sng" baseline="0" dirty="0" smtClean="0"/>
          </a:p>
          <a:p>
            <a:endParaRPr lang="en-US" b="1" u="sng"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Facilitator: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Invite participants to identify</a:t>
            </a:r>
            <a:r>
              <a:rPr lang="en-US" baseline="0" dirty="0" smtClean="0"/>
              <a:t> and record the characteristics of effective and ineffective teams that they have been a part of on Handout 1.5.</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Ask participants to summarize the differences and hypothesize what might contribute to the differences.</a:t>
            </a:r>
            <a:endParaRPr lang="en-US" dirty="0" smtClean="0"/>
          </a:p>
          <a:p>
            <a:endParaRPr lang="en-US" b="1" u="sng"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2.1 and Slide #7.</a:t>
            </a:r>
          </a:p>
          <a:p>
            <a:endParaRPr lang="en-US" b="1" u="sng" dirty="0" smtClean="0"/>
          </a:p>
          <a:p>
            <a:r>
              <a:rPr lang="en-US" b="1" u="sng" dirty="0" smtClean="0"/>
              <a:t>Facilitator:</a:t>
            </a:r>
          </a:p>
          <a:p>
            <a:r>
              <a:rPr lang="en-US" baseline="0" dirty="0" smtClean="0"/>
              <a:t>Researchers identify common conditions that exist in effective teams. These six points emerge in numerous studies across multiple fields, including business, athletics, and education.</a:t>
            </a:r>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Slide</a:t>
            </a:r>
            <a:r>
              <a:rPr lang="en-US" b="0" u="none" baseline="0" dirty="0" smtClean="0"/>
              <a:t> #8.</a:t>
            </a:r>
          </a:p>
          <a:p>
            <a:endParaRPr lang="en-US" b="1" u="sng" baseline="0" dirty="0" smtClean="0"/>
          </a:p>
          <a:p>
            <a:r>
              <a:rPr lang="en-US" b="1" u="sng" dirty="0" smtClean="0"/>
              <a:t>Facilitator:</a:t>
            </a:r>
          </a:p>
          <a:p>
            <a:r>
              <a:rPr lang="en-US" baseline="0" dirty="0" smtClean="0"/>
              <a:t>Point out that the bulleted behaviors are associated with dialogue. While these behaviors seem simple, they often are difficult to do consistently.</a:t>
            </a:r>
          </a:p>
          <a:p>
            <a:r>
              <a:rPr lang="en-US" baseline="0" dirty="0" smtClean="0"/>
              <a:t> </a:t>
            </a:r>
          </a:p>
          <a:p>
            <a:r>
              <a:rPr lang="en-US" baseline="0" dirty="0" smtClean="0"/>
              <a:t>Invite participants to identify the behaviors that they will be able to follow with less effort and those they anticipate will be more difficult.</a:t>
            </a:r>
          </a:p>
          <a:p>
            <a:endParaRPr lang="en-US" baseline="0" dirty="0" smtClean="0"/>
          </a:p>
          <a:p>
            <a:r>
              <a:rPr lang="en-US" baseline="0" dirty="0" smtClean="0"/>
              <a:t>Ask participants to read the focus statement for the mini-dialogue in the right column.</a:t>
            </a:r>
            <a:endParaRPr lang="en-US" dirty="0" smtClean="0"/>
          </a:p>
          <a:p>
            <a:endParaRPr lang="en-US" b="1" u="sng"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Invite participants at their tables to join in a</a:t>
            </a:r>
            <a:r>
              <a:rPr lang="en-US" baseline="0" dirty="0" smtClean="0"/>
              <a:t> 7-minute</a:t>
            </a:r>
            <a:r>
              <a:rPr lang="en-US" dirty="0" smtClean="0"/>
              <a:t> mini-dialogue — a short exchange of ideas that does</a:t>
            </a:r>
            <a:r>
              <a:rPr lang="en-US" baseline="0" dirty="0" smtClean="0"/>
              <a:t> not require agreement or specific action.</a:t>
            </a:r>
          </a:p>
        </p:txBody>
      </p:sp>
      <p:sp>
        <p:nvSpPr>
          <p:cNvPr id="4" name="Slide Number Placeholder 3"/>
          <p:cNvSpPr>
            <a:spLocks noGrp="1"/>
          </p:cNvSpPr>
          <p:nvPr>
            <p:ph type="sldNum" sz="quarter" idx="10"/>
          </p:nvPr>
        </p:nvSpPr>
        <p:spPr/>
        <p:txBody>
          <a:bodyPr/>
          <a:lstStyle/>
          <a:p>
            <a:fld id="{F91271A1-B08E-EA44-A1E6-A01727A2E33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Materials:</a:t>
            </a:r>
          </a:p>
          <a:p>
            <a:r>
              <a:rPr lang="en-US" b="0" u="none" dirty="0" smtClean="0"/>
              <a:t>Handout 3.1 and Slide #9.</a:t>
            </a:r>
          </a:p>
          <a:p>
            <a:endParaRPr lang="en-US" b="1" u="sng" dirty="0" smtClean="0"/>
          </a:p>
          <a:p>
            <a:r>
              <a:rPr lang="en-US" b="1" u="sng" dirty="0" smtClean="0"/>
              <a:t>Facilitator:</a:t>
            </a:r>
          </a:p>
          <a:p>
            <a:r>
              <a:rPr lang="en-US" dirty="0" smtClean="0"/>
              <a:t>Invite participants to read the definition.</a:t>
            </a:r>
          </a:p>
          <a:p>
            <a:endParaRPr lang="en-US" dirty="0" smtClean="0"/>
          </a:p>
          <a:p>
            <a:r>
              <a:rPr lang="en-US" dirty="0" smtClean="0"/>
              <a:t>Ask the participants to add other ideas to the definition.</a:t>
            </a:r>
          </a:p>
          <a:p>
            <a:endParaRPr lang="en-US" dirty="0" smtClean="0"/>
          </a:p>
          <a:p>
            <a:r>
              <a:rPr lang="en-US" dirty="0" smtClean="0"/>
              <a:t>Describe</a:t>
            </a:r>
            <a:r>
              <a:rPr lang="en-US" baseline="0" dirty="0" smtClean="0"/>
              <a:t> how facilitators differ from presenters and trainers.</a:t>
            </a:r>
          </a:p>
        </p:txBody>
      </p:sp>
      <p:sp>
        <p:nvSpPr>
          <p:cNvPr id="4" name="Slide Number Placeholder 3"/>
          <p:cNvSpPr>
            <a:spLocks noGrp="1"/>
          </p:cNvSpPr>
          <p:nvPr>
            <p:ph type="sldNum" sz="quarter" idx="10"/>
          </p:nvPr>
        </p:nvSpPr>
        <p:spPr/>
        <p:txBody>
          <a:bodyPr/>
          <a:lstStyle/>
          <a:p>
            <a:fld id="{F91271A1-B08E-EA44-A1E6-A01727A2E33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7F9A8B-6AB9-7E4D-B5DD-7DA2B96AB432}"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689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F9A8B-6AB9-7E4D-B5DD-7DA2B96AB432}"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4314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F9A8B-6AB9-7E4D-B5DD-7DA2B96AB432}"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9259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F9A8B-6AB9-7E4D-B5DD-7DA2B96AB432}"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974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F9A8B-6AB9-7E4D-B5DD-7DA2B96AB432}"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378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7F9A8B-6AB9-7E4D-B5DD-7DA2B96AB432}" type="datetimeFigureOut">
              <a:rPr lang="en-US" smtClean="0"/>
              <a:pPr/>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4157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7F9A8B-6AB9-7E4D-B5DD-7DA2B96AB432}" type="datetimeFigureOut">
              <a:rPr lang="en-US" smtClean="0"/>
              <a:pPr/>
              <a:t>2/28/13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691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7F9A8B-6AB9-7E4D-B5DD-7DA2B96AB432}" type="datetimeFigureOut">
              <a:rPr lang="en-US" smtClean="0"/>
              <a:pPr/>
              <a:t>2/28/13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3705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F9A8B-6AB9-7E4D-B5DD-7DA2B96AB432}" type="datetimeFigureOut">
              <a:rPr lang="en-US" smtClean="0"/>
              <a:pPr/>
              <a:t>2/28/13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0884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F9A8B-6AB9-7E4D-B5DD-7DA2B96AB432}" type="datetimeFigureOut">
              <a:rPr lang="en-US" smtClean="0"/>
              <a:pPr/>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5881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F9A8B-6AB9-7E4D-B5DD-7DA2B96AB432}" type="datetimeFigureOut">
              <a:rPr lang="en-US" smtClean="0"/>
              <a:pPr/>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85956128"/>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NUL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png"/><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F9A8B-6AB9-7E4D-B5DD-7DA2B96AB432}" type="datetimeFigureOut">
              <a:rPr lang="en-US" smtClean="0"/>
              <a:pPr/>
              <a:t>2/28/13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6789F-6B81-4A44-BBEE-B70105E83F9B}" type="slidenum">
              <a:rPr lang="en-US" smtClean="0"/>
              <a:pPr/>
              <a:t>‹#›</a:t>
            </a:fld>
            <a:endParaRPr lang="en-US"/>
          </a:p>
        </p:txBody>
      </p:sp>
      <p:pic>
        <p:nvPicPr>
          <p:cNvPr id="7" name="Picture 6" descr="logoOnly-2.tif"/>
          <p:cNvPicPr>
            <a:picLocks noChangeAspect="1"/>
          </p:cNvPicPr>
          <p:nvPr userDrawn="1"/>
        </p:nvPicPr>
        <p:blipFill>
          <a:blip r:embed="rId1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8568" y="310762"/>
            <a:ext cx="4956048" cy="192024"/>
          </a:xfrm>
          <a:prstGeom prst="rect">
            <a:avLst/>
          </a:prstGeom>
        </p:spPr>
      </p:pic>
      <p:pic>
        <p:nvPicPr>
          <p:cNvPr id="9" name="Picture 8" descr="TPL logo.psd"/>
          <p:cNvPicPr>
            <a:picLocks noChangeAspect="1"/>
          </p:cNvPicPr>
          <p:nvPr userDrawn="1"/>
        </p:nvPicPr>
        <p:blipFill>
          <a:blip r:embed="rId1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58000" y="304800"/>
            <a:ext cx="1859025" cy="685800"/>
          </a:xfrm>
          <a:prstGeom prst="rect">
            <a:avLst/>
          </a:prstGeom>
        </p:spPr>
      </p:pic>
      <p:pic>
        <p:nvPicPr>
          <p:cNvPr id="12" name="P 6" descr="Screen Shot 2013-01-28 at 12.32.17 PM.png"/>
          <p:cNvPicPr/>
          <p:nvPr userDrawn="1"/>
        </p:nvPicPr>
        <p:blipFill>
          <a:blip r:embed="rId15">
            <a:extLst>
              <a:ext uri="{28A0092B-C50C-407E-A947-70E740481C1C}">
                <a14:useLocalDpi xmlns:pic="http://schemas.openxmlformats.org/drawingml/2006/pictur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xmlns:lc="http://schemas.openxmlformats.org/drawingml/2006/lockedCanvas" val="0"/>
              </a:ext>
            </a:extLst>
          </a:blip>
          <a:stretch>
            <a:fillRect/>
          </a:stretch>
        </p:blipFill>
        <p:spPr>
          <a:xfrm>
            <a:off x="457200" y="27621"/>
            <a:ext cx="1425210" cy="96297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824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NUL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tiff"/></Relationships>
</file>

<file path=ppt/slides/_rels/slide15.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tiff"/></Relationships>
</file>

<file path=ppt/slides/_rels/slide16.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tiff"/></Relationships>
</file>

<file path=ppt/slides/_rels/slide17.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3.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3-01-28 at 12.32.17 PM.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3968" y="1167926"/>
            <a:ext cx="6808940" cy="4600635"/>
          </a:xfrm>
          <a:prstGeom prst="rect">
            <a:avLst/>
          </a:prstGeom>
        </p:spPr>
      </p:pic>
      <p:sp>
        <p:nvSpPr>
          <p:cNvPr id="2" name="Title 1"/>
          <p:cNvSpPr>
            <a:spLocks noGrp="1"/>
          </p:cNvSpPr>
          <p:nvPr>
            <p:ph type="ctrTitle"/>
          </p:nvPr>
        </p:nvSpPr>
        <p:spPr>
          <a:xfrm>
            <a:off x="4891030" y="4021131"/>
            <a:ext cx="6883721" cy="1470025"/>
          </a:xfrm>
        </p:spPr>
        <p:txBody>
          <a:bodyPr>
            <a:normAutofit fontScale="90000"/>
          </a:bodyPr>
          <a:lstStyle/>
          <a:p>
            <a:pPr algn="l"/>
            <a:r>
              <a:rPr lang="en-US" sz="7222" dirty="0" smtClean="0">
                <a:solidFill>
                  <a:srgbClr val="0000FF"/>
                </a:solidFill>
                <a:latin typeface="Arial"/>
                <a:cs typeface="PT Sans"/>
              </a:rPr>
              <a:t>Facilitating</a:t>
            </a:r>
            <a:r>
              <a:rPr lang="en-US" sz="7222" dirty="0" smtClean="0">
                <a:solidFill>
                  <a:srgbClr val="0000FF"/>
                </a:solidFill>
                <a:latin typeface="Arial"/>
              </a:rPr>
              <a:t> </a:t>
            </a:r>
            <a:r>
              <a:rPr lang="en-US" dirty="0" smtClean="0">
                <a:solidFill>
                  <a:srgbClr val="0000FF"/>
                </a:solidFill>
                <a:latin typeface="Arial"/>
              </a:rPr>
              <a:t/>
            </a:r>
            <a:br>
              <a:rPr lang="en-US" dirty="0" smtClean="0">
                <a:solidFill>
                  <a:srgbClr val="0000FF"/>
                </a:solidFill>
                <a:latin typeface="Arial"/>
              </a:rPr>
            </a:br>
            <a:r>
              <a:rPr lang="en-US" sz="7200" b="1" dirty="0">
                <a:solidFill>
                  <a:srgbClr val="0000FF"/>
                </a:solidFill>
                <a:latin typeface="Arial"/>
                <a:cs typeface="Helvetica"/>
              </a:rPr>
              <a:t>L</a:t>
            </a:r>
            <a:r>
              <a:rPr lang="en-US" sz="7200" b="1" dirty="0" smtClean="0">
                <a:solidFill>
                  <a:srgbClr val="0000FF"/>
                </a:solidFill>
                <a:latin typeface="Arial"/>
                <a:cs typeface="Helvetica"/>
              </a:rPr>
              <a:t>earning </a:t>
            </a:r>
            <a:br>
              <a:rPr lang="en-US" sz="7200" b="1" dirty="0" smtClean="0">
                <a:solidFill>
                  <a:srgbClr val="0000FF"/>
                </a:solidFill>
                <a:latin typeface="Arial"/>
                <a:cs typeface="Helvetica"/>
              </a:rPr>
            </a:br>
            <a:r>
              <a:rPr lang="en-US" sz="7200" b="1" dirty="0" smtClean="0">
                <a:solidFill>
                  <a:srgbClr val="0000FF"/>
                </a:solidFill>
                <a:latin typeface="Arial"/>
                <a:cs typeface="Helvetica"/>
              </a:rPr>
              <a:t>Teams</a:t>
            </a:r>
            <a:endParaRPr lang="en-US" sz="7200" b="1" dirty="0">
              <a:solidFill>
                <a:srgbClr val="0000FF"/>
              </a:solidFill>
              <a:latin typeface="Arial"/>
              <a:cs typeface="Helvetica"/>
            </a:endParaRPr>
          </a:p>
        </p:txBody>
      </p:sp>
      <p:pic>
        <p:nvPicPr>
          <p:cNvPr id="8" name="Picture 7" descr="logoOnly-2.tif"/>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3968" y="310762"/>
            <a:ext cx="4956048" cy="192024"/>
          </a:xfrm>
          <a:prstGeom prst="rect">
            <a:avLst/>
          </a:prstGeom>
        </p:spPr>
      </p:pic>
      <p:sp>
        <p:nvSpPr>
          <p:cNvPr id="3" name="TextBox 2"/>
          <p:cNvSpPr txBox="1"/>
          <p:nvPr/>
        </p:nvSpPr>
        <p:spPr>
          <a:xfrm>
            <a:off x="457200" y="84671"/>
            <a:ext cx="1862667" cy="923330"/>
          </a:xfrm>
          <a:prstGeom prst="rect">
            <a:avLst/>
          </a:prstGeom>
          <a:solidFill>
            <a:srgbClr val="FFFFFF"/>
          </a:solidFill>
        </p:spPr>
        <p:txBody>
          <a:bodyPr wrap="square" rtlCol="0">
            <a:spAutoFit/>
          </a:bodyPr>
          <a:lstStyle/>
          <a:p>
            <a:endParaRPr lang="en-US" dirty="0" smtClean="0"/>
          </a:p>
          <a:p>
            <a:endParaRPr lang="en-US" dirty="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76486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2583081"/>
            <a:ext cx="8229600" cy="2852507"/>
          </a:xfrm>
        </p:spPr>
        <p:txBody>
          <a:bodyPr>
            <a:noAutofit/>
          </a:bodyPr>
          <a:lstStyle/>
          <a:p>
            <a:pPr marL="0" indent="0">
              <a:lnSpc>
                <a:spcPct val="90000"/>
              </a:lnSpc>
              <a:spcBef>
                <a:spcPts val="72"/>
              </a:spcBef>
              <a:buNone/>
            </a:pPr>
            <a:r>
              <a:rPr lang="en-US" dirty="0" smtClean="0">
                <a:latin typeface="Times"/>
                <a:cs typeface="Garamond"/>
              </a:rPr>
              <a:t>After reading the list of facilitator responsibilities, generate a list of what facilitators need to know, do, and believe </a:t>
            </a:r>
          </a:p>
          <a:p>
            <a:pPr marL="0" indent="0">
              <a:lnSpc>
                <a:spcPct val="90000"/>
              </a:lnSpc>
              <a:spcBef>
                <a:spcPts val="72"/>
              </a:spcBef>
              <a:buNone/>
            </a:pPr>
            <a:r>
              <a:rPr lang="en-US" dirty="0" smtClean="0">
                <a:latin typeface="Times"/>
                <a:cs typeface="Garamond"/>
              </a:rPr>
              <a:t>to accomplish their responsibilities.</a:t>
            </a:r>
          </a:p>
          <a:p>
            <a:pPr marL="0" indent="0">
              <a:lnSpc>
                <a:spcPct val="50000"/>
              </a:lnSpc>
              <a:spcBef>
                <a:spcPts val="72"/>
              </a:spcBef>
              <a:buNone/>
            </a:pPr>
            <a:endParaRPr lang="en-US" dirty="0" smtClean="0">
              <a:latin typeface="Times"/>
              <a:cs typeface="Garamond"/>
            </a:endParaRPr>
          </a:p>
          <a:p>
            <a:pPr marL="0" indent="0">
              <a:spcBef>
                <a:spcPts val="72"/>
              </a:spcBef>
              <a:buNone/>
            </a:pPr>
            <a:r>
              <a:rPr lang="en-US" dirty="0" smtClean="0">
                <a:latin typeface="Times"/>
                <a:cs typeface="Garamond"/>
              </a:rPr>
              <a:t>Use Handout 3.2 to record your ideas.</a:t>
            </a:r>
          </a:p>
          <a:p>
            <a:endParaRPr lang="en-US" dirty="0"/>
          </a:p>
        </p:txBody>
      </p:sp>
      <p:pic>
        <p:nvPicPr>
          <p:cNvPr id="7" name="Picture 6"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041396"/>
            <a:ext cx="533400" cy="807720"/>
          </a:xfrm>
          <a:prstGeom prst="rect">
            <a:avLst/>
          </a:prstGeom>
        </p:spPr>
      </p:pic>
      <p:sp>
        <p:nvSpPr>
          <p:cNvPr id="2" name="Title 1"/>
          <p:cNvSpPr>
            <a:spLocks noGrp="1"/>
          </p:cNvSpPr>
          <p:nvPr>
            <p:ph type="title"/>
          </p:nvPr>
        </p:nvSpPr>
        <p:spPr>
          <a:xfrm>
            <a:off x="491066" y="1174978"/>
            <a:ext cx="8229600" cy="1143000"/>
          </a:xfrm>
        </p:spPr>
        <p:txBody>
          <a:bodyPr>
            <a:noAutofit/>
          </a:bodyPr>
          <a:lstStyle/>
          <a:p>
            <a:pPr algn="l"/>
            <a:r>
              <a:rPr lang="en-US" b="1" dirty="0" smtClean="0">
                <a:solidFill>
                  <a:srgbClr val="0000FF"/>
                </a:solidFill>
                <a:latin typeface="Arial"/>
                <a:cs typeface="Trebuchet MS"/>
              </a:rPr>
              <a:t>What facilitators know, </a:t>
            </a:r>
            <a:br>
              <a:rPr lang="en-US" b="1" dirty="0" smtClean="0">
                <a:solidFill>
                  <a:srgbClr val="0000FF"/>
                </a:solidFill>
                <a:latin typeface="Arial"/>
                <a:cs typeface="Trebuchet MS"/>
              </a:rPr>
            </a:br>
            <a:r>
              <a:rPr lang="en-US" b="1" dirty="0" smtClean="0">
                <a:solidFill>
                  <a:srgbClr val="0000FF"/>
                </a:solidFill>
                <a:latin typeface="Arial"/>
                <a:cs typeface="Trebuchet MS"/>
              </a:rPr>
              <a:t>do, and believe</a:t>
            </a:r>
            <a:endParaRPr lang="en-US" b="1" dirty="0">
              <a:solidFill>
                <a:srgbClr val="0000FF"/>
              </a:solidFill>
              <a:latin typeface="Arial"/>
              <a:cs typeface="Trebuchet MS"/>
            </a:endParaRPr>
          </a:p>
        </p:txBody>
      </p:sp>
      <p:sp>
        <p:nvSpPr>
          <p:cNvPr id="12" name="TextBox 11"/>
          <p:cNvSpPr txBox="1"/>
          <p:nvPr/>
        </p:nvSpPr>
        <p:spPr>
          <a:xfrm>
            <a:off x="8458200" y="6420936"/>
            <a:ext cx="340658" cy="276999"/>
          </a:xfrm>
          <a:prstGeom prst="rect">
            <a:avLst/>
          </a:prstGeom>
          <a:noFill/>
        </p:spPr>
        <p:txBody>
          <a:bodyPr wrap="none" rtlCol="0">
            <a:spAutoFit/>
          </a:bodyPr>
          <a:lstStyle/>
          <a:p>
            <a:r>
              <a:rPr lang="en-US" sz="1200" dirty="0" smtClean="0"/>
              <a:t>10</a:t>
            </a:r>
            <a:endParaRPr lang="en-US" sz="1200" dirty="0"/>
          </a:p>
        </p:txBody>
      </p:sp>
      <p:sp>
        <p:nvSpPr>
          <p:cNvPr id="8" name="Footer Placeholder 4"/>
          <p:cNvSpPr>
            <a:spLocks noGrp="1"/>
          </p:cNvSpPr>
          <p:nvPr>
            <p:ph type="ftr" sz="quarter" idx="11"/>
          </p:nvPr>
        </p:nvSpPr>
        <p:spPr>
          <a:xfrm>
            <a:off x="135471"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07280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081" y="1634066"/>
            <a:ext cx="8229600" cy="4800600"/>
          </a:xfrm>
        </p:spPr>
        <p:txBody>
          <a:bodyPr>
            <a:noAutofit/>
          </a:bodyPr>
          <a:lstStyle/>
          <a:p>
            <a:pPr marL="457200" indent="-457200">
              <a:lnSpc>
                <a:spcPts val="3840"/>
              </a:lnSpc>
              <a:buClr>
                <a:srgbClr val="008000"/>
              </a:buClr>
              <a:buSzPct val="100000"/>
            </a:pPr>
            <a:r>
              <a:rPr lang="en-US" dirty="0" smtClean="0">
                <a:latin typeface="Times"/>
                <a:cs typeface="Garamond"/>
              </a:rPr>
              <a:t>Assign roles to your team members.</a:t>
            </a:r>
          </a:p>
          <a:p>
            <a:pPr marL="0" indent="0">
              <a:lnSpc>
                <a:spcPct val="50000"/>
              </a:lnSpc>
              <a:buClr>
                <a:srgbClr val="008000"/>
              </a:buClr>
              <a:buSzPct val="100000"/>
              <a:buNone/>
            </a:pPr>
            <a:endParaRPr lang="en-US" dirty="0" smtClean="0">
              <a:latin typeface="Times"/>
              <a:cs typeface="Garamond"/>
            </a:endParaRPr>
          </a:p>
          <a:p>
            <a:pPr marL="457200" indent="-457200">
              <a:lnSpc>
                <a:spcPct val="90000"/>
              </a:lnSpc>
              <a:spcAft>
                <a:spcPts val="600"/>
              </a:spcAft>
              <a:buClr>
                <a:srgbClr val="008000"/>
              </a:buClr>
              <a:buSzPct val="100000"/>
            </a:pPr>
            <a:r>
              <a:rPr lang="en-US" dirty="0" smtClean="0">
                <a:latin typeface="Times"/>
                <a:cs typeface="Garamond"/>
              </a:rPr>
              <a:t>Read one or more role descriptions and share with your team:</a:t>
            </a:r>
          </a:p>
          <a:p>
            <a:pPr marL="457200" indent="-457200">
              <a:lnSpc>
                <a:spcPct val="50000"/>
              </a:lnSpc>
              <a:buClr>
                <a:srgbClr val="008000"/>
              </a:buClr>
              <a:buSzPct val="100000"/>
              <a:buNone/>
            </a:pPr>
            <a:r>
              <a:rPr lang="en-US" dirty="0">
                <a:latin typeface="Times"/>
                <a:cs typeface="Garamond"/>
              </a:rPr>
              <a:t>	</a:t>
            </a:r>
            <a:r>
              <a:rPr lang="en-US" dirty="0" smtClean="0">
                <a:latin typeface="Times"/>
                <a:cs typeface="Garamond"/>
              </a:rPr>
              <a:t>	- A description of the role.</a:t>
            </a:r>
          </a:p>
          <a:p>
            <a:pPr marL="457200" indent="-457200">
              <a:lnSpc>
                <a:spcPct val="50000"/>
              </a:lnSpc>
              <a:buClr>
                <a:srgbClr val="008000"/>
              </a:buClr>
              <a:buSzPct val="100000"/>
              <a:buNone/>
            </a:pPr>
            <a:endParaRPr lang="en-US" dirty="0" smtClean="0">
              <a:latin typeface="Times"/>
              <a:cs typeface="Garamond"/>
            </a:endParaRPr>
          </a:p>
          <a:p>
            <a:pPr marL="457200" lvl="1" indent="-457200">
              <a:lnSpc>
                <a:spcPct val="60000"/>
              </a:lnSpc>
              <a:buClr>
                <a:srgbClr val="008000"/>
              </a:buClr>
              <a:buNone/>
            </a:pPr>
            <a:r>
              <a:rPr lang="en-US" sz="3200" dirty="0" smtClean="0">
                <a:latin typeface="Times"/>
                <a:cs typeface="Garamond"/>
              </a:rPr>
              <a:t>		- An explanation of how this role helps the</a:t>
            </a:r>
          </a:p>
          <a:p>
            <a:pPr marL="457200" lvl="1" indent="-457200">
              <a:lnSpc>
                <a:spcPct val="60000"/>
              </a:lnSpc>
              <a:spcAft>
                <a:spcPts val="3000"/>
              </a:spcAft>
              <a:buClr>
                <a:srgbClr val="008000"/>
              </a:buClr>
              <a:buNone/>
            </a:pPr>
            <a:r>
              <a:rPr lang="en-US" sz="3200" dirty="0">
                <a:latin typeface="Times"/>
                <a:cs typeface="Garamond"/>
              </a:rPr>
              <a:t> </a:t>
            </a:r>
            <a:r>
              <a:rPr lang="en-US" sz="3200" dirty="0" smtClean="0">
                <a:latin typeface="Times"/>
                <a:cs typeface="Garamond"/>
              </a:rPr>
              <a:t>          team be effective and efficient.</a:t>
            </a:r>
          </a:p>
          <a:p>
            <a:pPr marL="457200" lvl="1" indent="-457200">
              <a:lnSpc>
                <a:spcPct val="80000"/>
              </a:lnSpc>
              <a:spcBef>
                <a:spcPts val="768"/>
              </a:spcBef>
              <a:spcAft>
                <a:spcPts val="600"/>
              </a:spcAft>
              <a:buClr>
                <a:srgbClr val="008000"/>
              </a:buClr>
              <a:buFont typeface="Arial"/>
              <a:buChar char="•"/>
            </a:pPr>
            <a:r>
              <a:rPr lang="en-US" sz="3200" dirty="0" smtClean="0">
                <a:latin typeface="Times"/>
                <a:cs typeface="Garamond"/>
              </a:rPr>
              <a:t>Determine which roles are priorities for your                team.</a:t>
            </a:r>
          </a:p>
          <a:p>
            <a:pPr lvl="1"/>
            <a:endParaRPr lang="en-US" sz="3200" dirty="0" smtClean="0">
              <a:latin typeface="Garamond"/>
              <a:cs typeface="Garamond"/>
            </a:endParaRPr>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72012" y="676841"/>
            <a:ext cx="8229600" cy="1143000"/>
          </a:xfrm>
        </p:spPr>
        <p:txBody>
          <a:bodyPr/>
          <a:lstStyle/>
          <a:p>
            <a:pPr algn="l"/>
            <a:r>
              <a:rPr lang="en-US" b="1" dirty="0" smtClean="0">
                <a:solidFill>
                  <a:srgbClr val="0000FF"/>
                </a:solidFill>
                <a:latin typeface="Arial"/>
                <a:cs typeface="Trebuchet MS"/>
              </a:rPr>
              <a:t>Team roles</a:t>
            </a:r>
            <a:endParaRPr lang="en-US" b="1" dirty="0">
              <a:solidFill>
                <a:srgbClr val="0000FF"/>
              </a:solidFill>
              <a:latin typeface="Arial"/>
              <a:cs typeface="Trebuchet MS"/>
            </a:endParaRPr>
          </a:p>
        </p:txBody>
      </p:sp>
      <p:sp>
        <p:nvSpPr>
          <p:cNvPr id="11" name="TextBox 10"/>
          <p:cNvSpPr txBox="1"/>
          <p:nvPr/>
        </p:nvSpPr>
        <p:spPr>
          <a:xfrm>
            <a:off x="8458200" y="6376203"/>
            <a:ext cx="340658" cy="276999"/>
          </a:xfrm>
          <a:prstGeom prst="rect">
            <a:avLst/>
          </a:prstGeom>
          <a:noFill/>
        </p:spPr>
        <p:txBody>
          <a:bodyPr wrap="none" rtlCol="0">
            <a:spAutoFit/>
          </a:bodyPr>
          <a:lstStyle/>
          <a:p>
            <a:r>
              <a:rPr lang="en-US" sz="1200" dirty="0" smtClean="0"/>
              <a:t>11</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13457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74837"/>
            <a:ext cx="8229600" cy="4525963"/>
          </a:xfrm>
        </p:spPr>
        <p:txBody>
          <a:bodyPr>
            <a:normAutofit/>
          </a:bodyPr>
          <a:lstStyle/>
          <a:p>
            <a:pPr marL="461772" indent="-457200">
              <a:lnSpc>
                <a:spcPts val="3250"/>
              </a:lnSpc>
              <a:spcBef>
                <a:spcPts val="0"/>
              </a:spcBef>
              <a:buClr>
                <a:srgbClr val="008000"/>
              </a:buClr>
              <a:buSzPct val="100000"/>
            </a:pPr>
            <a:r>
              <a:rPr lang="en-US" dirty="0">
                <a:latin typeface="Times"/>
                <a:cs typeface="Times"/>
              </a:rPr>
              <a:t>At your table,</a:t>
            </a:r>
            <a:r>
              <a:rPr lang="en-US" dirty="0" smtClean="0">
                <a:latin typeface="Times"/>
                <a:cs typeface="Times"/>
              </a:rPr>
              <a:t> discuss how </a:t>
            </a:r>
            <a:r>
              <a:rPr lang="en-US" dirty="0">
                <a:latin typeface="Times"/>
                <a:cs typeface="Times"/>
              </a:rPr>
              <a:t>assigning</a:t>
            </a:r>
            <a:r>
              <a:rPr lang="en-US" dirty="0" smtClean="0">
                <a:latin typeface="Times"/>
                <a:cs typeface="Times"/>
              </a:rPr>
              <a:t> team members to specific roles increases </a:t>
            </a:r>
            <a:r>
              <a:rPr lang="en-US" dirty="0">
                <a:latin typeface="Times"/>
                <a:cs typeface="Times"/>
              </a:rPr>
              <a:t>the team’s effectiveness and efficiency.</a:t>
            </a:r>
            <a:r>
              <a:rPr lang="en-US" dirty="0" smtClean="0">
                <a:latin typeface="Times"/>
                <a:cs typeface="Times"/>
              </a:rPr>
              <a:t> </a:t>
            </a:r>
          </a:p>
          <a:p>
            <a:pPr marL="347472" indent="0">
              <a:lnSpc>
                <a:spcPts val="3250"/>
              </a:lnSpc>
              <a:spcBef>
                <a:spcPts val="0"/>
              </a:spcBef>
              <a:buClr>
                <a:srgbClr val="008000"/>
              </a:buClr>
              <a:buSzPct val="100000"/>
              <a:buNone/>
            </a:pPr>
            <a:endParaRPr lang="en-US" dirty="0" smtClean="0">
              <a:latin typeface="Times"/>
              <a:cs typeface="Times"/>
            </a:endParaRPr>
          </a:p>
          <a:p>
            <a:pPr marL="461772" indent="-457200">
              <a:lnSpc>
                <a:spcPts val="3250"/>
              </a:lnSpc>
              <a:spcBef>
                <a:spcPts val="0"/>
              </a:spcBef>
              <a:buClr>
                <a:srgbClr val="008000"/>
              </a:buClr>
              <a:buSzPct val="100000"/>
            </a:pPr>
            <a:r>
              <a:rPr lang="en-US" dirty="0" smtClean="0">
                <a:latin typeface="Times"/>
                <a:cs typeface="Times"/>
              </a:rPr>
              <a:t>Discuss the potential downside of assigning team members to specific roles.</a:t>
            </a:r>
          </a:p>
          <a:p>
            <a:pPr marL="4572" indent="0">
              <a:lnSpc>
                <a:spcPts val="3250"/>
              </a:lnSpc>
              <a:spcBef>
                <a:spcPts val="0"/>
              </a:spcBef>
              <a:buClr>
                <a:srgbClr val="008000"/>
              </a:buClr>
              <a:buSzPct val="100000"/>
              <a:buNone/>
            </a:pPr>
            <a:endParaRPr lang="en-US" dirty="0" smtClean="0">
              <a:latin typeface="Times"/>
              <a:cs typeface="Times"/>
            </a:endParaRPr>
          </a:p>
          <a:p>
            <a:pPr marL="461772" indent="-457200">
              <a:lnSpc>
                <a:spcPts val="3250"/>
              </a:lnSpc>
              <a:spcBef>
                <a:spcPts val="0"/>
              </a:spcBef>
              <a:buClr>
                <a:srgbClr val="008000"/>
              </a:buClr>
              <a:buSzPct val="100000"/>
            </a:pPr>
            <a:r>
              <a:rPr lang="en-US" dirty="0" smtClean="0">
                <a:latin typeface="Times"/>
                <a:cs typeface="Times"/>
              </a:rPr>
              <a:t>Identify possible ways to address the downsides. </a:t>
            </a:r>
          </a:p>
          <a:p>
            <a:pPr marL="0" indent="0">
              <a:buNone/>
            </a:pPr>
            <a:r>
              <a:rPr lang="en-US" sz="2400" dirty="0" smtClean="0">
                <a:latin typeface="Garamond"/>
                <a:cs typeface="Garamond"/>
              </a:rPr>
              <a:t>	</a:t>
            </a:r>
            <a:endParaRPr lang="en-US" sz="2400" i="1" dirty="0">
              <a:latin typeface="Garamond"/>
              <a:cs typeface="Garamond"/>
            </a:endParaRPr>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645099"/>
            <a:ext cx="8229600" cy="1143000"/>
          </a:xfrm>
        </p:spPr>
        <p:txBody>
          <a:bodyPr/>
          <a:lstStyle/>
          <a:p>
            <a:pPr algn="l"/>
            <a:r>
              <a:rPr lang="en-US" b="1" dirty="0" smtClean="0">
                <a:solidFill>
                  <a:srgbClr val="0000FF"/>
                </a:solidFill>
                <a:latin typeface="Arial"/>
                <a:cs typeface="Trebuchet MS"/>
              </a:rPr>
              <a:t>Learning </a:t>
            </a:r>
            <a:r>
              <a:rPr lang="en-US" b="1" dirty="0" smtClean="0">
                <a:solidFill>
                  <a:srgbClr val="0000FF"/>
                </a:solidFill>
                <a:latin typeface="Arial"/>
                <a:cs typeface="Trebuchet MS"/>
              </a:rPr>
              <a:t>task 1</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12</a:t>
            </a:r>
            <a:endParaRPr lang="en-US" sz="1200" dirty="0"/>
          </a:p>
        </p:txBody>
      </p:sp>
      <p:sp>
        <p:nvSpPr>
          <p:cNvPr id="12"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03054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69692"/>
            <a:ext cx="7772400" cy="4525963"/>
          </a:xfrm>
        </p:spPr>
        <p:txBody>
          <a:bodyPr/>
          <a:lstStyle/>
          <a:p>
            <a:pPr>
              <a:lnSpc>
                <a:spcPts val="3250"/>
              </a:lnSpc>
              <a:spcBef>
                <a:spcPts val="0"/>
              </a:spcBef>
              <a:buClr>
                <a:srgbClr val="008000"/>
              </a:buClr>
              <a:buSzPct val="100000"/>
            </a:pPr>
            <a:r>
              <a:rPr lang="en-US" dirty="0">
                <a:latin typeface="Times"/>
                <a:cs typeface="Garamond"/>
              </a:rPr>
              <a:t>Privately, assess your own strengths and areas for growth as a facilitator.</a:t>
            </a:r>
            <a:r>
              <a:rPr lang="en-US" dirty="0" smtClean="0">
                <a:latin typeface="Times"/>
                <a:cs typeface="Garamond"/>
              </a:rPr>
              <a:t> </a:t>
            </a:r>
          </a:p>
          <a:p>
            <a:pPr marL="0" indent="0">
              <a:lnSpc>
                <a:spcPts val="325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Name </a:t>
            </a:r>
            <a:r>
              <a:rPr lang="en-US" dirty="0">
                <a:latin typeface="Times"/>
                <a:cs typeface="Garamond"/>
              </a:rPr>
              <a:t>two strengths you have and how you know they are strengths.</a:t>
            </a:r>
            <a:r>
              <a:rPr lang="en-US" dirty="0" smtClean="0">
                <a:latin typeface="Times"/>
                <a:cs typeface="Garamond"/>
              </a:rPr>
              <a:t> </a:t>
            </a:r>
          </a:p>
          <a:p>
            <a:pPr marL="0" indent="0">
              <a:lnSpc>
                <a:spcPts val="3250"/>
              </a:lnSpc>
              <a:spcBef>
                <a:spcPts val="0"/>
              </a:spcBef>
              <a:buClr>
                <a:srgbClr val="008000"/>
              </a:buClr>
              <a:buSzPct val="100000"/>
              <a:buNone/>
            </a:pPr>
            <a:endParaRPr lang="en-US" dirty="0" smtClean="0">
              <a:latin typeface="Times"/>
              <a:cs typeface="Garamond"/>
            </a:endParaRPr>
          </a:p>
          <a:p>
            <a:pPr lvl="0">
              <a:lnSpc>
                <a:spcPts val="3250"/>
              </a:lnSpc>
              <a:spcBef>
                <a:spcPts val="0"/>
              </a:spcBef>
              <a:buClr>
                <a:srgbClr val="008000"/>
              </a:buClr>
              <a:buSzPct val="100000"/>
            </a:pPr>
            <a:r>
              <a:rPr lang="en-US" dirty="0" smtClean="0">
                <a:latin typeface="Times"/>
                <a:cs typeface="Garamond"/>
              </a:rPr>
              <a:t>Identify one area you want to develop and steps you might take to do so.</a:t>
            </a:r>
          </a:p>
          <a:p>
            <a:pPr marL="0" indent="0">
              <a:buNone/>
            </a:pPr>
            <a:endParaRPr lang="en-US" dirty="0" smtClean="0"/>
          </a:p>
        </p:txBody>
      </p:sp>
      <p:pic>
        <p:nvPicPr>
          <p:cNvPr id="7" name="Picture 6"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662740"/>
            <a:ext cx="8229600" cy="1143000"/>
          </a:xfrm>
        </p:spPr>
        <p:txBody>
          <a:bodyPr/>
          <a:lstStyle/>
          <a:p>
            <a:pPr algn="l"/>
            <a:r>
              <a:rPr lang="en-US" b="1" dirty="0" smtClean="0">
                <a:solidFill>
                  <a:srgbClr val="0000FF"/>
                </a:solidFill>
                <a:latin typeface="Arial"/>
                <a:cs typeface="Trebuchet MS"/>
              </a:rPr>
              <a:t>Learning </a:t>
            </a:r>
            <a:r>
              <a:rPr lang="en-US" b="1" dirty="0" smtClean="0">
                <a:solidFill>
                  <a:srgbClr val="0000FF"/>
                </a:solidFill>
                <a:latin typeface="Arial"/>
                <a:cs typeface="Trebuchet MS"/>
              </a:rPr>
              <a:t>task 2</a:t>
            </a:r>
            <a:endParaRPr lang="en-US" b="1" dirty="0">
              <a:solidFill>
                <a:srgbClr val="0000FF"/>
              </a:solidFill>
              <a:latin typeface="Arial"/>
              <a:cs typeface="Trebuchet MS"/>
            </a:endParaRPr>
          </a:p>
        </p:txBody>
      </p:sp>
      <p:sp>
        <p:nvSpPr>
          <p:cNvPr id="9" name="TextBox 8"/>
          <p:cNvSpPr txBox="1"/>
          <p:nvPr/>
        </p:nvSpPr>
        <p:spPr>
          <a:xfrm>
            <a:off x="7382933" y="1337733"/>
            <a:ext cx="184666" cy="369332"/>
          </a:xfrm>
          <a:prstGeom prst="rect">
            <a:avLst/>
          </a:prstGeom>
          <a:noFill/>
        </p:spPr>
        <p:txBody>
          <a:bodyPr wrap="none" rtlCol="0">
            <a:spAutoFit/>
          </a:bodyPr>
          <a:lstStyle/>
          <a:p>
            <a:endParaRPr lang="en-US" dirty="0"/>
          </a:p>
        </p:txBody>
      </p:sp>
      <p:sp>
        <p:nvSpPr>
          <p:cNvPr id="13" name="TextBox 12"/>
          <p:cNvSpPr txBox="1"/>
          <p:nvPr/>
        </p:nvSpPr>
        <p:spPr>
          <a:xfrm>
            <a:off x="8458200" y="6420936"/>
            <a:ext cx="340658" cy="276999"/>
          </a:xfrm>
          <a:prstGeom prst="rect">
            <a:avLst/>
          </a:prstGeom>
          <a:noFill/>
        </p:spPr>
        <p:txBody>
          <a:bodyPr wrap="none" rtlCol="0">
            <a:spAutoFit/>
          </a:bodyPr>
          <a:lstStyle/>
          <a:p>
            <a:r>
              <a:rPr lang="en-US" sz="1200" dirty="0" smtClean="0"/>
              <a:t>13</a:t>
            </a:r>
            <a:endParaRPr lang="en-US" sz="1200" dirty="0"/>
          </a:p>
        </p:txBody>
      </p:sp>
      <p:sp>
        <p:nvSpPr>
          <p:cNvPr id="10"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8103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18338"/>
            <a:ext cx="2382798" cy="821267"/>
          </a:xfrm>
        </p:spPr>
        <p:txBody>
          <a:bodyPr/>
          <a:lstStyle/>
          <a:p>
            <a:pPr marL="0" indent="0" algn="ctr">
              <a:buNone/>
            </a:pPr>
            <a:r>
              <a:rPr lang="en-US" b="1" dirty="0" smtClean="0">
                <a:latin typeface="Times"/>
                <a:cs typeface="Garamond"/>
              </a:rPr>
              <a:t>Forming</a:t>
            </a:r>
            <a:endParaRPr lang="en-US" b="1" dirty="0">
              <a:latin typeface="Times"/>
              <a:cs typeface="Garamond"/>
            </a:endParaRPr>
          </a:p>
        </p:txBody>
      </p:sp>
      <p:sp>
        <p:nvSpPr>
          <p:cNvPr id="4" name="TextBox 3"/>
          <p:cNvSpPr txBox="1"/>
          <p:nvPr/>
        </p:nvSpPr>
        <p:spPr>
          <a:xfrm>
            <a:off x="4116834" y="2882905"/>
            <a:ext cx="6009293" cy="3066224"/>
          </a:xfrm>
          <a:prstGeom prst="rect">
            <a:avLst/>
          </a:prstGeom>
          <a:noFill/>
        </p:spPr>
        <p:txBody>
          <a:bodyPr wrap="square" rtlCol="0">
            <a:spAutoFit/>
          </a:bodyPr>
          <a:lstStyle/>
          <a:p>
            <a:pPr marL="803275" indent="-520700">
              <a:lnSpc>
                <a:spcPts val="3250"/>
              </a:lnSpc>
              <a:buClr>
                <a:srgbClr val="008000"/>
              </a:buClr>
              <a:buSzPct val="100000"/>
              <a:buFont typeface="Arial"/>
              <a:buChar char="•"/>
            </a:pPr>
            <a:r>
              <a:rPr lang="en-US" sz="3200" dirty="0" smtClean="0">
                <a:latin typeface="Times"/>
                <a:cs typeface="Garamond"/>
              </a:rPr>
              <a:t>High concern for </a:t>
            </a:r>
          </a:p>
          <a:p>
            <a:pPr marL="508000" indent="-225425">
              <a:lnSpc>
                <a:spcPts val="3250"/>
              </a:lnSpc>
              <a:buClr>
                <a:srgbClr val="008000"/>
              </a:buClr>
              <a:buSzPct val="100000"/>
            </a:pPr>
            <a:r>
              <a:rPr lang="en-US" sz="3200" dirty="0">
                <a:latin typeface="Times"/>
                <a:cs typeface="Garamond"/>
              </a:rPr>
              <a:t>	 </a:t>
            </a:r>
            <a:r>
              <a:rPr lang="en-US" sz="3200" dirty="0" smtClean="0">
                <a:latin typeface="Times"/>
                <a:cs typeface="Garamond"/>
              </a:rPr>
              <a:t>  authority and rules</a:t>
            </a:r>
          </a:p>
          <a:p>
            <a:pPr marL="803275" indent="-457200">
              <a:lnSpc>
                <a:spcPts val="3250"/>
              </a:lnSpc>
              <a:buClr>
                <a:srgbClr val="008000"/>
              </a:buClr>
              <a:buFont typeface="Arial"/>
              <a:buChar char="•"/>
            </a:pPr>
            <a:endParaRPr lang="en-US" sz="3200" dirty="0">
              <a:latin typeface="Times"/>
              <a:cs typeface="Garamond"/>
            </a:endParaRPr>
          </a:p>
          <a:p>
            <a:pPr marL="803275" indent="-457200">
              <a:lnSpc>
                <a:spcPts val="3250"/>
              </a:lnSpc>
              <a:buClr>
                <a:srgbClr val="008000"/>
              </a:buClr>
              <a:buFont typeface="Arial"/>
              <a:buChar char="•"/>
            </a:pPr>
            <a:r>
              <a:rPr lang="en-US" sz="3200" dirty="0" smtClean="0">
                <a:latin typeface="Times"/>
                <a:cs typeface="Garamond"/>
              </a:rPr>
              <a:t>Push to conform</a:t>
            </a:r>
          </a:p>
          <a:p>
            <a:pPr marL="804672" indent="-457200">
              <a:lnSpc>
                <a:spcPts val="3250"/>
              </a:lnSpc>
              <a:buClr>
                <a:srgbClr val="008000"/>
              </a:buClr>
              <a:buSzPct val="100000"/>
              <a:buFont typeface="Arial"/>
              <a:buChar char="•"/>
            </a:pPr>
            <a:endParaRPr lang="en-US" sz="3200" dirty="0">
              <a:latin typeface="Times"/>
              <a:cs typeface="Garamond"/>
            </a:endParaRPr>
          </a:p>
          <a:p>
            <a:pPr marL="804672" indent="-457200">
              <a:lnSpc>
                <a:spcPts val="3250"/>
              </a:lnSpc>
              <a:buClr>
                <a:srgbClr val="008000"/>
              </a:buClr>
              <a:buSzPct val="100000"/>
              <a:buFont typeface="Arial"/>
              <a:buChar char="•"/>
            </a:pPr>
            <a:r>
              <a:rPr lang="en-US" sz="3200" dirty="0" smtClean="0">
                <a:latin typeface="Times"/>
                <a:cs typeface="Garamond"/>
              </a:rPr>
              <a:t>Team members display </a:t>
            </a:r>
          </a:p>
          <a:p>
            <a:pPr marL="347472">
              <a:lnSpc>
                <a:spcPts val="3250"/>
              </a:lnSpc>
              <a:buClr>
                <a:srgbClr val="008000"/>
              </a:buClr>
              <a:buSzPct val="100000"/>
            </a:pPr>
            <a:r>
              <a:rPr lang="en-US" altLang="ja-JP" sz="3200" dirty="0" smtClean="0">
                <a:latin typeface="Times"/>
                <a:cs typeface="Garamond"/>
              </a:rPr>
              <a:t>	    </a:t>
            </a:r>
            <a:r>
              <a:rPr lang="ja-JP" altLang="en-US" sz="3200" dirty="0" smtClean="0">
                <a:latin typeface="Times"/>
                <a:cs typeface="Garamond"/>
              </a:rPr>
              <a:t>“</a:t>
            </a:r>
            <a:r>
              <a:rPr lang="en-US" sz="3200" dirty="0" smtClean="0">
                <a:latin typeface="Times"/>
                <a:cs typeface="Garamond"/>
              </a:rPr>
              <a:t>nice</a:t>
            </a:r>
            <a:r>
              <a:rPr lang="ja-JP" altLang="en-US" sz="3200" dirty="0" smtClean="0">
                <a:latin typeface="Times"/>
                <a:cs typeface="Garamond"/>
              </a:rPr>
              <a:t>”</a:t>
            </a:r>
            <a:r>
              <a:rPr lang="en-US" sz="3200" dirty="0" smtClean="0">
                <a:latin typeface="Times"/>
                <a:cs typeface="Garamond"/>
              </a:rPr>
              <a:t> behavior</a:t>
            </a:r>
            <a:endParaRPr lang="en-US" sz="3200" dirty="0">
              <a:latin typeface="Times"/>
              <a:cs typeface="Garamond"/>
            </a:endParaRPr>
          </a:p>
        </p:txBody>
      </p:sp>
      <p:pic>
        <p:nvPicPr>
          <p:cNvPr id="7" name="Picture 6"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694482"/>
            <a:ext cx="8229600" cy="1143000"/>
          </a:xfrm>
        </p:spPr>
        <p:txBody>
          <a:bodyPr/>
          <a:lstStyle/>
          <a:p>
            <a:pPr algn="l"/>
            <a:r>
              <a:rPr lang="en-US" b="1" dirty="0" smtClean="0">
                <a:solidFill>
                  <a:srgbClr val="0000FF"/>
                </a:solidFill>
                <a:latin typeface="Arial"/>
                <a:cs typeface="Trebuchet MS"/>
              </a:rPr>
              <a:t>Stages of team development</a:t>
            </a:r>
            <a:endParaRPr lang="en-US" b="1" dirty="0">
              <a:solidFill>
                <a:srgbClr val="0000FF"/>
              </a:solidFill>
              <a:latin typeface="Arial"/>
              <a:cs typeface="Trebuchet MS"/>
            </a:endParaRPr>
          </a:p>
        </p:txBody>
      </p:sp>
      <p:sp>
        <p:nvSpPr>
          <p:cNvPr id="13" name="TextBox 12"/>
          <p:cNvSpPr txBox="1"/>
          <p:nvPr/>
        </p:nvSpPr>
        <p:spPr>
          <a:xfrm>
            <a:off x="8458200" y="6420936"/>
            <a:ext cx="340658" cy="276999"/>
          </a:xfrm>
          <a:prstGeom prst="rect">
            <a:avLst/>
          </a:prstGeom>
          <a:noFill/>
        </p:spPr>
        <p:txBody>
          <a:bodyPr wrap="none" rtlCol="0">
            <a:spAutoFit/>
          </a:bodyPr>
          <a:lstStyle/>
          <a:p>
            <a:r>
              <a:rPr lang="en-US" sz="1200" dirty="0" smtClean="0"/>
              <a:t>14</a:t>
            </a:r>
            <a:endParaRPr lang="en-US" sz="1200" dirty="0"/>
          </a:p>
        </p:txBody>
      </p:sp>
      <p:sp>
        <p:nvSpPr>
          <p:cNvPr id="14"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pic>
        <p:nvPicPr>
          <p:cNvPr id="10" name="Picture 9" descr="Forming slide art.jpg"/>
          <p:cNvPicPr>
            <a:picLocks noChangeAspect="1"/>
          </p:cNvPicPr>
          <p:nvPr/>
        </p:nvPicPr>
        <p:blipFill>
          <a:blip r:embed="rId4"/>
          <a:stretch>
            <a:fillRect/>
          </a:stretch>
        </p:blipFill>
        <p:spPr>
          <a:xfrm>
            <a:off x="635005" y="2501275"/>
            <a:ext cx="3278633" cy="367913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07181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9015" y="2371667"/>
            <a:ext cx="2370667" cy="887203"/>
          </a:xfrm>
        </p:spPr>
        <p:txBody>
          <a:bodyPr/>
          <a:lstStyle/>
          <a:p>
            <a:pPr marL="0" indent="0" algn="ctr">
              <a:buNone/>
            </a:pPr>
            <a:r>
              <a:rPr lang="en-US" b="1" dirty="0" smtClean="0">
                <a:latin typeface="Times"/>
                <a:cs typeface="Garamond"/>
              </a:rPr>
              <a:t>Storming</a:t>
            </a:r>
            <a:endParaRPr lang="en-US" b="1" dirty="0">
              <a:latin typeface="Times"/>
              <a:cs typeface="Garamond"/>
            </a:endParaRPr>
          </a:p>
        </p:txBody>
      </p:sp>
      <p:sp>
        <p:nvSpPr>
          <p:cNvPr id="4" name="TextBox 3"/>
          <p:cNvSpPr txBox="1"/>
          <p:nvPr/>
        </p:nvSpPr>
        <p:spPr>
          <a:xfrm>
            <a:off x="4563499" y="2307936"/>
            <a:ext cx="5952101" cy="4373761"/>
          </a:xfrm>
          <a:prstGeom prst="rect">
            <a:avLst/>
          </a:prstGeom>
          <a:noFill/>
        </p:spPr>
        <p:txBody>
          <a:bodyPr wrap="square" rtlCol="0">
            <a:spAutoFit/>
          </a:bodyPr>
          <a:lstStyle/>
          <a:p>
            <a:pPr marL="457200" indent="-457200">
              <a:lnSpc>
                <a:spcPct val="80000"/>
              </a:lnSpc>
              <a:buClr>
                <a:srgbClr val="008000"/>
              </a:buClr>
              <a:buSzPct val="100000"/>
              <a:buFont typeface="Arial"/>
              <a:buChar char="•"/>
            </a:pPr>
            <a:r>
              <a:rPr lang="en-US" sz="3200" dirty="0" smtClean="0">
                <a:latin typeface="Times"/>
                <a:cs typeface="Garamond"/>
              </a:rPr>
              <a:t>Primary concern is </a:t>
            </a:r>
          </a:p>
          <a:p>
            <a:pPr>
              <a:lnSpc>
                <a:spcPct val="80000"/>
              </a:lnSpc>
              <a:buClr>
                <a:srgbClr val="008000"/>
              </a:buClr>
              <a:buSzPct val="100000"/>
            </a:pPr>
            <a:r>
              <a:rPr lang="en-US" sz="3200" dirty="0">
                <a:latin typeface="Times"/>
                <a:cs typeface="Garamond"/>
              </a:rPr>
              <a:t>	</a:t>
            </a:r>
            <a:r>
              <a:rPr lang="en-US" sz="3200" dirty="0" smtClean="0">
                <a:latin typeface="Times"/>
                <a:cs typeface="Garamond"/>
              </a:rPr>
              <a:t>personal and individual </a:t>
            </a:r>
          </a:p>
          <a:p>
            <a:pPr>
              <a:lnSpc>
                <a:spcPct val="80000"/>
              </a:lnSpc>
              <a:buClr>
                <a:srgbClr val="008000"/>
              </a:buClr>
              <a:buSzPct val="100000"/>
            </a:pPr>
            <a:r>
              <a:rPr lang="en-US" sz="3200" dirty="0">
                <a:latin typeface="Times"/>
                <a:cs typeface="Garamond"/>
              </a:rPr>
              <a:t>	</a:t>
            </a:r>
            <a:r>
              <a:rPr lang="en-US" sz="3200" dirty="0" smtClean="0">
                <a:latin typeface="Times"/>
                <a:cs typeface="Garamond"/>
              </a:rPr>
              <a:t>survival </a:t>
            </a:r>
          </a:p>
          <a:p>
            <a:pPr marL="457200" indent="-457200">
              <a:lnSpc>
                <a:spcPct val="50000"/>
              </a:lnSpc>
              <a:buClr>
                <a:srgbClr val="008000"/>
              </a:buClr>
              <a:buSzPct val="100000"/>
            </a:pPr>
            <a:endParaRPr lang="en-US" sz="3200" dirty="0" smtClean="0">
              <a:latin typeface="Times"/>
              <a:cs typeface="Garamond"/>
            </a:endParaRPr>
          </a:p>
          <a:p>
            <a:pPr marL="457200" indent="-457200">
              <a:lnSpc>
                <a:spcPts val="3250"/>
              </a:lnSpc>
              <a:buClr>
                <a:srgbClr val="008000"/>
              </a:buClr>
              <a:buSzPct val="100000"/>
              <a:buFont typeface="Arial"/>
              <a:buChar char="•"/>
            </a:pPr>
            <a:r>
              <a:rPr lang="en-US" sz="3200" dirty="0" smtClean="0">
                <a:latin typeface="Times"/>
                <a:cs typeface="Garamond"/>
              </a:rPr>
              <a:t>Fight/flight or counter dependent behavior</a:t>
            </a:r>
          </a:p>
          <a:p>
            <a:pPr>
              <a:lnSpc>
                <a:spcPct val="50000"/>
              </a:lnSpc>
              <a:buClr>
                <a:srgbClr val="008000"/>
              </a:buClr>
              <a:buSzPct val="100000"/>
            </a:pPr>
            <a:endParaRPr lang="en-US" sz="3200" dirty="0" smtClean="0">
              <a:latin typeface="Times"/>
              <a:cs typeface="Garamond"/>
            </a:endParaRPr>
          </a:p>
          <a:p>
            <a:pPr marL="457200" indent="-457200">
              <a:lnSpc>
                <a:spcPts val="3250"/>
              </a:lnSpc>
              <a:buClr>
                <a:srgbClr val="008000"/>
              </a:buClr>
              <a:buSzPct val="100000"/>
              <a:buFont typeface="Arial"/>
              <a:buChar char="•"/>
            </a:pPr>
            <a:r>
              <a:rPr lang="en-US" sz="3200" dirty="0" smtClean="0">
                <a:latin typeface="Times"/>
                <a:cs typeface="Garamond"/>
              </a:rPr>
              <a:t>Multiple sources of </a:t>
            </a:r>
          </a:p>
          <a:p>
            <a:pPr>
              <a:lnSpc>
                <a:spcPts val="3250"/>
              </a:lnSpc>
              <a:buClr>
                <a:srgbClr val="008000"/>
              </a:buClr>
              <a:buSzPct val="100000"/>
            </a:pPr>
            <a:r>
              <a:rPr lang="en-US" sz="3200" dirty="0">
                <a:latin typeface="Times"/>
                <a:cs typeface="Garamond"/>
              </a:rPr>
              <a:t>	</a:t>
            </a:r>
            <a:r>
              <a:rPr lang="en-US" sz="3200" dirty="0" smtClean="0">
                <a:latin typeface="Times"/>
                <a:cs typeface="Garamond"/>
              </a:rPr>
              <a:t>tension</a:t>
            </a:r>
          </a:p>
          <a:p>
            <a:pPr marL="457200" indent="-457200">
              <a:lnSpc>
                <a:spcPct val="50000"/>
              </a:lnSpc>
              <a:buClr>
                <a:srgbClr val="008000"/>
              </a:buClr>
              <a:buSzPct val="100000"/>
            </a:pPr>
            <a:endParaRPr lang="en-US" sz="3200" dirty="0" smtClean="0">
              <a:latin typeface="Times"/>
              <a:cs typeface="Garamond"/>
            </a:endParaRPr>
          </a:p>
          <a:p>
            <a:pPr marL="457200" indent="-457200">
              <a:lnSpc>
                <a:spcPts val="3250"/>
              </a:lnSpc>
              <a:buClr>
                <a:srgbClr val="008000"/>
              </a:buClr>
              <a:buSzPct val="100000"/>
              <a:buFont typeface="Arial"/>
              <a:buChar char="•"/>
            </a:pPr>
            <a:r>
              <a:rPr lang="en-US" sz="3200" dirty="0" smtClean="0">
                <a:latin typeface="Times"/>
                <a:cs typeface="Garamond"/>
              </a:rPr>
              <a:t>Disagreement</a:t>
            </a:r>
          </a:p>
          <a:p>
            <a:endParaRPr lang="en-US" dirty="0"/>
          </a:p>
        </p:txBody>
      </p:sp>
      <p:pic>
        <p:nvPicPr>
          <p:cNvPr id="7" name="Picture 6"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05932"/>
            <a:ext cx="533400" cy="807720"/>
          </a:xfrm>
          <a:prstGeom prst="rect">
            <a:avLst/>
          </a:prstGeom>
        </p:spPr>
      </p:pic>
      <p:sp>
        <p:nvSpPr>
          <p:cNvPr id="2" name="Title 1"/>
          <p:cNvSpPr>
            <a:spLocks noGrp="1"/>
          </p:cNvSpPr>
          <p:nvPr>
            <p:ph type="title"/>
          </p:nvPr>
        </p:nvSpPr>
        <p:spPr>
          <a:xfrm>
            <a:off x="190482" y="742742"/>
            <a:ext cx="8229600" cy="1143000"/>
          </a:xfrm>
        </p:spPr>
        <p:txBody>
          <a:bodyPr/>
          <a:lstStyle/>
          <a:p>
            <a:r>
              <a:rPr lang="en-US" b="1" dirty="0" smtClean="0">
                <a:solidFill>
                  <a:srgbClr val="0000FF"/>
                </a:solidFill>
                <a:latin typeface="Arial"/>
                <a:cs typeface="Trebuchet MS"/>
              </a:rPr>
              <a:t>Stages of team development</a:t>
            </a:r>
            <a:endParaRPr lang="en-US" b="1" dirty="0">
              <a:solidFill>
                <a:srgbClr val="0000FF"/>
              </a:solidFill>
              <a:latin typeface="Arial"/>
              <a:cs typeface="Trebuchet MS"/>
            </a:endParaRPr>
          </a:p>
        </p:txBody>
      </p:sp>
      <p:sp>
        <p:nvSpPr>
          <p:cNvPr id="12" name="TextBox 11"/>
          <p:cNvSpPr txBox="1"/>
          <p:nvPr/>
        </p:nvSpPr>
        <p:spPr>
          <a:xfrm>
            <a:off x="8458200" y="6420936"/>
            <a:ext cx="340658" cy="276999"/>
          </a:xfrm>
          <a:prstGeom prst="rect">
            <a:avLst/>
          </a:prstGeom>
          <a:noFill/>
        </p:spPr>
        <p:txBody>
          <a:bodyPr wrap="none" rtlCol="0">
            <a:spAutoFit/>
          </a:bodyPr>
          <a:lstStyle/>
          <a:p>
            <a:r>
              <a:rPr lang="en-US" sz="1200" dirty="0" smtClean="0"/>
              <a:t>15</a:t>
            </a:r>
            <a:endParaRPr lang="en-US" sz="1200" dirty="0"/>
          </a:p>
        </p:txBody>
      </p:sp>
      <p:sp>
        <p:nvSpPr>
          <p:cNvPr id="9"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pic>
        <p:nvPicPr>
          <p:cNvPr id="10" name="Picture 9" descr="Storming slide art.jpg"/>
          <p:cNvPicPr>
            <a:picLocks noChangeAspect="1"/>
          </p:cNvPicPr>
          <p:nvPr/>
        </p:nvPicPr>
        <p:blipFill>
          <a:blip r:embed="rId4"/>
          <a:stretch>
            <a:fillRect/>
          </a:stretch>
        </p:blipFill>
        <p:spPr>
          <a:xfrm>
            <a:off x="533400" y="2981047"/>
            <a:ext cx="3753226" cy="298880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84242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598" y="2118030"/>
            <a:ext cx="2252133" cy="905933"/>
          </a:xfrm>
        </p:spPr>
        <p:txBody>
          <a:bodyPr/>
          <a:lstStyle/>
          <a:p>
            <a:pPr marL="0" indent="0" algn="ctr">
              <a:buNone/>
            </a:pPr>
            <a:r>
              <a:rPr lang="en-US" b="1" dirty="0" smtClean="0">
                <a:latin typeface="Times"/>
                <a:cs typeface="Garamond"/>
              </a:rPr>
              <a:t>Norming</a:t>
            </a:r>
            <a:endParaRPr lang="en-US" b="1" dirty="0">
              <a:latin typeface="Times"/>
              <a:cs typeface="Garamond"/>
            </a:endParaRPr>
          </a:p>
        </p:txBody>
      </p:sp>
      <p:sp>
        <p:nvSpPr>
          <p:cNvPr id="4" name="TextBox 3"/>
          <p:cNvSpPr txBox="1"/>
          <p:nvPr/>
        </p:nvSpPr>
        <p:spPr>
          <a:xfrm>
            <a:off x="4402654" y="2118030"/>
            <a:ext cx="5367867" cy="4177853"/>
          </a:xfrm>
          <a:prstGeom prst="rect">
            <a:avLst/>
          </a:prstGeom>
          <a:noFill/>
        </p:spPr>
        <p:txBody>
          <a:bodyPr wrap="square" rtlCol="0">
            <a:spAutoFit/>
          </a:bodyPr>
          <a:lstStyle/>
          <a:p>
            <a:pPr marL="457200" indent="-457200">
              <a:lnSpc>
                <a:spcPts val="3250"/>
              </a:lnSpc>
              <a:buClr>
                <a:srgbClr val="008000"/>
              </a:buClr>
              <a:buSzPct val="100000"/>
              <a:buFont typeface="Arial"/>
              <a:buChar char="•"/>
            </a:pPr>
            <a:r>
              <a:rPr lang="en-US" sz="3200" dirty="0" smtClean="0">
                <a:latin typeface="Times"/>
                <a:cs typeface="Garamond"/>
              </a:rPr>
              <a:t>Commitment to </a:t>
            </a:r>
          </a:p>
          <a:p>
            <a:pPr>
              <a:lnSpc>
                <a:spcPts val="3250"/>
              </a:lnSpc>
              <a:buClr>
                <a:srgbClr val="008000"/>
              </a:buClr>
              <a:buSzPct val="100000"/>
            </a:pPr>
            <a:r>
              <a:rPr lang="en-US" sz="3200" dirty="0">
                <a:latin typeface="Times"/>
                <a:cs typeface="Garamond"/>
              </a:rPr>
              <a:t>	</a:t>
            </a:r>
            <a:r>
              <a:rPr lang="en-US" sz="3200" dirty="0" smtClean="0">
                <a:latin typeface="Times"/>
                <a:cs typeface="Garamond"/>
              </a:rPr>
              <a:t>agreements</a:t>
            </a:r>
          </a:p>
          <a:p>
            <a:pPr>
              <a:lnSpc>
                <a:spcPct val="50000"/>
              </a:lnSpc>
              <a:buClr>
                <a:srgbClr val="008000"/>
              </a:buClr>
              <a:buSzPct val="100000"/>
            </a:pPr>
            <a:endParaRPr lang="en-US" sz="3200" dirty="0" smtClean="0">
              <a:latin typeface="Times"/>
              <a:cs typeface="Garamond"/>
            </a:endParaRPr>
          </a:p>
          <a:p>
            <a:pPr marL="457200" indent="-457200">
              <a:lnSpc>
                <a:spcPts val="3250"/>
              </a:lnSpc>
              <a:buClr>
                <a:srgbClr val="008000"/>
              </a:buClr>
              <a:buSzPct val="100000"/>
              <a:buFont typeface="Arial"/>
              <a:buChar char="•"/>
            </a:pPr>
            <a:r>
              <a:rPr lang="en-US" sz="3200" dirty="0" smtClean="0">
                <a:latin typeface="Times"/>
                <a:cs typeface="Garamond"/>
              </a:rPr>
              <a:t>Structures and process leading to smooth </a:t>
            </a:r>
          </a:p>
          <a:p>
            <a:pPr>
              <a:lnSpc>
                <a:spcPts val="3250"/>
              </a:lnSpc>
              <a:buClr>
                <a:srgbClr val="008000"/>
              </a:buClr>
              <a:buSzPct val="100000"/>
            </a:pPr>
            <a:r>
              <a:rPr lang="en-US" sz="3200" dirty="0">
                <a:latin typeface="Times"/>
                <a:cs typeface="Garamond"/>
              </a:rPr>
              <a:t>	</a:t>
            </a:r>
            <a:r>
              <a:rPr lang="en-US" sz="3200" dirty="0" smtClean="0">
                <a:latin typeface="Times"/>
                <a:cs typeface="Garamond"/>
              </a:rPr>
              <a:t>operation</a:t>
            </a:r>
          </a:p>
          <a:p>
            <a:pPr>
              <a:lnSpc>
                <a:spcPct val="50000"/>
              </a:lnSpc>
              <a:buClr>
                <a:srgbClr val="008000"/>
              </a:buClr>
            </a:pPr>
            <a:endParaRPr lang="en-US" sz="3200" dirty="0" smtClean="0">
              <a:latin typeface="Times"/>
              <a:cs typeface="Garamond"/>
            </a:endParaRPr>
          </a:p>
          <a:p>
            <a:pPr marL="457200" indent="-457200">
              <a:lnSpc>
                <a:spcPts val="3250"/>
              </a:lnSpc>
              <a:buClr>
                <a:srgbClr val="008000"/>
              </a:buClr>
              <a:buSzPct val="100000"/>
              <a:buFont typeface="Arial"/>
              <a:buChar char="•"/>
            </a:pPr>
            <a:r>
              <a:rPr lang="en-US" sz="3200" dirty="0" smtClean="0">
                <a:latin typeface="Times"/>
                <a:cs typeface="Garamond"/>
              </a:rPr>
              <a:t>Increased collegiality</a:t>
            </a:r>
          </a:p>
          <a:p>
            <a:pPr>
              <a:lnSpc>
                <a:spcPct val="50000"/>
              </a:lnSpc>
              <a:buClr>
                <a:srgbClr val="008000"/>
              </a:buClr>
              <a:buSzPct val="100000"/>
            </a:pPr>
            <a:endParaRPr lang="en-US" sz="3200" dirty="0" smtClean="0">
              <a:latin typeface="Times"/>
              <a:cs typeface="Garamond"/>
            </a:endParaRPr>
          </a:p>
          <a:p>
            <a:pPr marL="457200" indent="-457200">
              <a:lnSpc>
                <a:spcPts val="3250"/>
              </a:lnSpc>
              <a:buClr>
                <a:srgbClr val="008000"/>
              </a:buClr>
              <a:buSzPct val="100000"/>
              <a:buFont typeface="Arial"/>
              <a:buChar char="•"/>
            </a:pPr>
            <a:r>
              <a:rPr lang="en-US" sz="3200" dirty="0" smtClean="0">
                <a:latin typeface="Times"/>
                <a:cs typeface="Garamond"/>
              </a:rPr>
              <a:t>Increased attention to achieving goals</a:t>
            </a:r>
            <a:endParaRPr lang="en-US" sz="3200" dirty="0">
              <a:latin typeface="Times"/>
              <a:cs typeface="Garamond"/>
            </a:endParaRPr>
          </a:p>
        </p:txBody>
      </p:sp>
      <p:pic>
        <p:nvPicPr>
          <p:cNvPr id="7" name="Picture 6"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88999"/>
            <a:ext cx="533400" cy="807720"/>
          </a:xfrm>
          <a:prstGeom prst="rect">
            <a:avLst/>
          </a:prstGeom>
        </p:spPr>
      </p:pic>
      <p:sp>
        <p:nvSpPr>
          <p:cNvPr id="2" name="Title 1"/>
          <p:cNvSpPr>
            <a:spLocks noGrp="1"/>
          </p:cNvSpPr>
          <p:nvPr>
            <p:ph type="title"/>
          </p:nvPr>
        </p:nvSpPr>
        <p:spPr>
          <a:xfrm>
            <a:off x="206707" y="727225"/>
            <a:ext cx="8229600" cy="1143000"/>
          </a:xfrm>
        </p:spPr>
        <p:txBody>
          <a:bodyPr/>
          <a:lstStyle/>
          <a:p>
            <a:r>
              <a:rPr lang="en-US" b="1" dirty="0" smtClean="0">
                <a:solidFill>
                  <a:srgbClr val="0000FF"/>
                </a:solidFill>
                <a:latin typeface="Arial"/>
                <a:cs typeface="Trebuchet MS"/>
              </a:rPr>
              <a:t>Stages of team development</a:t>
            </a:r>
            <a:endParaRPr lang="en-US" b="1" dirty="0">
              <a:solidFill>
                <a:srgbClr val="0000FF"/>
              </a:solidFill>
              <a:latin typeface="Arial"/>
              <a:cs typeface="Trebuchet MS"/>
            </a:endParaRPr>
          </a:p>
        </p:txBody>
      </p:sp>
      <p:sp>
        <p:nvSpPr>
          <p:cNvPr id="12" name="TextBox 11"/>
          <p:cNvSpPr txBox="1"/>
          <p:nvPr/>
        </p:nvSpPr>
        <p:spPr>
          <a:xfrm>
            <a:off x="8458200" y="6420936"/>
            <a:ext cx="392656" cy="338554"/>
          </a:xfrm>
          <a:prstGeom prst="rect">
            <a:avLst/>
          </a:prstGeom>
          <a:noFill/>
        </p:spPr>
        <p:txBody>
          <a:bodyPr wrap="none" rtlCol="0">
            <a:spAutoFit/>
          </a:bodyPr>
          <a:lstStyle/>
          <a:p>
            <a:r>
              <a:rPr lang="en-US" sz="1600" dirty="0" smtClean="0"/>
              <a:t>16</a:t>
            </a:r>
            <a:endParaRPr lang="en-US" sz="1600" dirty="0"/>
          </a:p>
        </p:txBody>
      </p:sp>
      <p:sp>
        <p:nvSpPr>
          <p:cNvPr id="9"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pic>
        <p:nvPicPr>
          <p:cNvPr id="10" name="Picture 9" descr="Norming slide art.jpg"/>
          <p:cNvPicPr>
            <a:picLocks noChangeAspect="1"/>
          </p:cNvPicPr>
          <p:nvPr/>
        </p:nvPicPr>
        <p:blipFill>
          <a:blip r:embed="rId4"/>
          <a:stretch>
            <a:fillRect/>
          </a:stretch>
        </p:blipFill>
        <p:spPr>
          <a:xfrm>
            <a:off x="601132" y="2803829"/>
            <a:ext cx="3434146" cy="277942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77536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71" y="1882947"/>
            <a:ext cx="3370623" cy="1109133"/>
          </a:xfrm>
        </p:spPr>
        <p:txBody>
          <a:bodyPr/>
          <a:lstStyle/>
          <a:p>
            <a:pPr marL="0" indent="0" algn="ctr">
              <a:buNone/>
            </a:pPr>
            <a:r>
              <a:rPr lang="en-US" b="1" dirty="0" smtClean="0">
                <a:latin typeface="Times"/>
                <a:cs typeface="Garamond"/>
              </a:rPr>
              <a:t>Performing</a:t>
            </a:r>
            <a:endParaRPr lang="en-US" b="1" dirty="0">
              <a:latin typeface="Times"/>
              <a:cs typeface="Garamond"/>
            </a:endParaRPr>
          </a:p>
        </p:txBody>
      </p:sp>
      <p:sp>
        <p:nvSpPr>
          <p:cNvPr id="4" name="TextBox 3"/>
          <p:cNvSpPr txBox="1"/>
          <p:nvPr/>
        </p:nvSpPr>
        <p:spPr>
          <a:xfrm>
            <a:off x="4088141" y="2200000"/>
            <a:ext cx="6004126" cy="4013407"/>
          </a:xfrm>
          <a:prstGeom prst="rect">
            <a:avLst/>
          </a:prstGeom>
          <a:noFill/>
        </p:spPr>
        <p:txBody>
          <a:bodyPr wrap="square" rtlCol="0">
            <a:spAutoFit/>
          </a:bodyPr>
          <a:lstStyle/>
          <a:p>
            <a:pPr marL="457200" indent="-457200">
              <a:lnSpc>
                <a:spcPct val="90000"/>
              </a:lnSpc>
              <a:buClr>
                <a:srgbClr val="008000"/>
              </a:buClr>
              <a:buSzPct val="100000"/>
              <a:buFont typeface="Arial"/>
              <a:buChar char="•"/>
            </a:pPr>
            <a:r>
              <a:rPr lang="en-US" sz="3200" dirty="0" smtClean="0">
                <a:latin typeface="Times"/>
                <a:cs typeface="Garamond"/>
              </a:rPr>
              <a:t>Genuine opportunity to </a:t>
            </a:r>
          </a:p>
          <a:p>
            <a:pPr>
              <a:lnSpc>
                <a:spcPct val="90000"/>
              </a:lnSpc>
              <a:buClr>
                <a:srgbClr val="008000"/>
              </a:buClr>
              <a:buSzPct val="100000"/>
            </a:pPr>
            <a:r>
              <a:rPr lang="en-US" sz="3200" dirty="0">
                <a:latin typeface="Times"/>
                <a:cs typeface="Garamond"/>
              </a:rPr>
              <a:t>	</a:t>
            </a:r>
            <a:r>
              <a:rPr lang="en-US" sz="3200" dirty="0" smtClean="0">
                <a:latin typeface="Times"/>
                <a:cs typeface="Garamond"/>
              </a:rPr>
              <a:t>learn</a:t>
            </a:r>
            <a:r>
              <a:rPr lang="en-US" sz="3200" dirty="0">
                <a:latin typeface="Times"/>
                <a:cs typeface="Garamond"/>
              </a:rPr>
              <a:t> </a:t>
            </a:r>
            <a:r>
              <a:rPr lang="en-US" sz="3200" dirty="0" smtClean="0">
                <a:latin typeface="Times"/>
                <a:cs typeface="Garamond"/>
              </a:rPr>
              <a:t>and discover best </a:t>
            </a:r>
            <a:endParaRPr lang="en-US" sz="3200" dirty="0">
              <a:latin typeface="Times"/>
              <a:cs typeface="Garamond"/>
            </a:endParaRPr>
          </a:p>
          <a:p>
            <a:pPr>
              <a:lnSpc>
                <a:spcPct val="90000"/>
              </a:lnSpc>
              <a:buClr>
                <a:srgbClr val="008000"/>
              </a:buClr>
              <a:buSzPct val="100000"/>
            </a:pPr>
            <a:r>
              <a:rPr lang="en-US" sz="3200" dirty="0" smtClean="0">
                <a:latin typeface="Times"/>
                <a:cs typeface="Garamond"/>
              </a:rPr>
              <a:t>	solutions</a:t>
            </a:r>
          </a:p>
          <a:p>
            <a:pPr>
              <a:lnSpc>
                <a:spcPct val="50000"/>
              </a:lnSpc>
              <a:buClr>
                <a:srgbClr val="008000"/>
              </a:buClr>
            </a:pPr>
            <a:endParaRPr lang="en-US" sz="3200" dirty="0" smtClean="0">
              <a:latin typeface="Times"/>
              <a:cs typeface="Garamond"/>
            </a:endParaRPr>
          </a:p>
          <a:p>
            <a:pPr marL="457200" indent="-457200">
              <a:lnSpc>
                <a:spcPct val="90000"/>
              </a:lnSpc>
              <a:buClr>
                <a:srgbClr val="008000"/>
              </a:buClr>
              <a:buSzPct val="100000"/>
              <a:buFont typeface="Arial"/>
              <a:buChar char="•"/>
            </a:pPr>
            <a:r>
              <a:rPr lang="en-US" sz="3200" dirty="0" smtClean="0">
                <a:latin typeface="Times"/>
                <a:cs typeface="Garamond"/>
              </a:rPr>
              <a:t>Shared believe that</a:t>
            </a:r>
          </a:p>
          <a:p>
            <a:pPr>
              <a:lnSpc>
                <a:spcPct val="90000"/>
              </a:lnSpc>
              <a:buClr>
                <a:srgbClr val="008000"/>
              </a:buClr>
              <a:buSzPct val="100000"/>
            </a:pPr>
            <a:r>
              <a:rPr lang="en-US" sz="3200" dirty="0">
                <a:latin typeface="Times"/>
                <a:cs typeface="Garamond"/>
              </a:rPr>
              <a:t>	</a:t>
            </a:r>
            <a:r>
              <a:rPr lang="en-US" sz="3200" dirty="0" smtClean="0">
                <a:latin typeface="Times"/>
                <a:cs typeface="Garamond"/>
              </a:rPr>
              <a:t>difference + conflict = 				strength</a:t>
            </a:r>
          </a:p>
          <a:p>
            <a:pPr>
              <a:lnSpc>
                <a:spcPct val="50000"/>
              </a:lnSpc>
              <a:buClr>
                <a:srgbClr val="008000"/>
              </a:buClr>
            </a:pPr>
            <a:endParaRPr lang="en-US" sz="3200" dirty="0" smtClean="0">
              <a:latin typeface="Times"/>
              <a:cs typeface="Garamond"/>
            </a:endParaRPr>
          </a:p>
          <a:p>
            <a:pPr marL="457200" indent="-457200">
              <a:lnSpc>
                <a:spcPts val="3840"/>
              </a:lnSpc>
              <a:buClr>
                <a:srgbClr val="008000"/>
              </a:buClr>
              <a:buFont typeface="Arial"/>
              <a:buChar char="•"/>
            </a:pPr>
            <a:r>
              <a:rPr lang="en-US" sz="3200" dirty="0" smtClean="0">
                <a:latin typeface="Times"/>
                <a:cs typeface="Garamond"/>
              </a:rPr>
              <a:t>Focus on goals</a:t>
            </a:r>
          </a:p>
          <a:p>
            <a:endParaRPr lang="en-US" dirty="0"/>
          </a:p>
        </p:txBody>
      </p:sp>
      <p:pic>
        <p:nvPicPr>
          <p:cNvPr id="7" name="Picture 6"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172839" y="662740"/>
            <a:ext cx="8229600" cy="1143000"/>
          </a:xfrm>
        </p:spPr>
        <p:txBody>
          <a:bodyPr/>
          <a:lstStyle/>
          <a:p>
            <a:r>
              <a:rPr lang="en-US" b="1" dirty="0" smtClean="0">
                <a:solidFill>
                  <a:srgbClr val="0000FF"/>
                </a:solidFill>
                <a:latin typeface="Arial"/>
                <a:cs typeface="Trebuchet MS"/>
              </a:rPr>
              <a:t>Stages of team development</a:t>
            </a:r>
            <a:endParaRPr lang="en-US" b="1" dirty="0">
              <a:solidFill>
                <a:srgbClr val="0000FF"/>
              </a:solidFill>
              <a:latin typeface="Arial"/>
              <a:cs typeface="Trebuchet MS"/>
            </a:endParaRPr>
          </a:p>
        </p:txBody>
      </p:sp>
      <p:sp>
        <p:nvSpPr>
          <p:cNvPr id="12" name="TextBox 11"/>
          <p:cNvSpPr txBox="1"/>
          <p:nvPr/>
        </p:nvSpPr>
        <p:spPr>
          <a:xfrm>
            <a:off x="8458200" y="6420936"/>
            <a:ext cx="340658" cy="276999"/>
          </a:xfrm>
          <a:prstGeom prst="rect">
            <a:avLst/>
          </a:prstGeom>
          <a:noFill/>
        </p:spPr>
        <p:txBody>
          <a:bodyPr wrap="none" rtlCol="0">
            <a:spAutoFit/>
          </a:bodyPr>
          <a:lstStyle/>
          <a:p>
            <a:r>
              <a:rPr lang="en-US" sz="1200" dirty="0" smtClean="0"/>
              <a:t>17</a:t>
            </a:r>
            <a:endParaRPr lang="en-US" sz="1200" dirty="0"/>
          </a:p>
        </p:txBody>
      </p:sp>
      <p:sp>
        <p:nvSpPr>
          <p:cNvPr id="9"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pic>
        <p:nvPicPr>
          <p:cNvPr id="11" name="Picture 10" descr="Performing slide art.jpg"/>
          <p:cNvPicPr>
            <a:picLocks noChangeAspect="1"/>
          </p:cNvPicPr>
          <p:nvPr/>
        </p:nvPicPr>
        <p:blipFill>
          <a:blip r:embed="rId4"/>
          <a:stretch>
            <a:fillRect/>
          </a:stretch>
        </p:blipFill>
        <p:spPr>
          <a:xfrm>
            <a:off x="206705" y="2585680"/>
            <a:ext cx="3754902" cy="271492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33386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353" y="1922615"/>
            <a:ext cx="8229600" cy="4525963"/>
          </a:xfrm>
        </p:spPr>
        <p:txBody>
          <a:bodyPr>
            <a:noAutofit/>
          </a:bodyPr>
          <a:lstStyle/>
          <a:p>
            <a:pPr>
              <a:lnSpc>
                <a:spcPts val="3250"/>
              </a:lnSpc>
              <a:spcBef>
                <a:spcPts val="0"/>
              </a:spcBef>
              <a:buClr>
                <a:srgbClr val="008000"/>
              </a:buClr>
              <a:buSzPct val="100000"/>
            </a:pPr>
            <a:r>
              <a:rPr lang="en-US" dirty="0">
                <a:latin typeface="Times"/>
                <a:cs typeface="Garamond"/>
              </a:rPr>
              <a:t>With a partner,</a:t>
            </a:r>
            <a:r>
              <a:rPr lang="en-US" dirty="0" smtClean="0">
                <a:latin typeface="Times"/>
                <a:cs typeface="Garamond"/>
              </a:rPr>
              <a:t> briefly describe a </a:t>
            </a:r>
            <a:r>
              <a:rPr lang="en-US" dirty="0">
                <a:latin typeface="Times"/>
                <a:cs typeface="Garamond"/>
              </a:rPr>
              <a:t>team</a:t>
            </a:r>
            <a:r>
              <a:rPr lang="en-US" dirty="0" smtClean="0">
                <a:latin typeface="Times"/>
                <a:cs typeface="Garamond"/>
              </a:rPr>
              <a:t> outside your school that you </a:t>
            </a:r>
            <a:r>
              <a:rPr lang="en-US" dirty="0">
                <a:latin typeface="Times"/>
                <a:cs typeface="Garamond"/>
              </a:rPr>
              <a:t>are a member of and the team’s current stage of development.</a:t>
            </a:r>
            <a:r>
              <a:rPr lang="en-US" dirty="0" smtClean="0">
                <a:latin typeface="Times"/>
                <a:cs typeface="Garamond"/>
              </a:rPr>
              <a:t> </a:t>
            </a:r>
          </a:p>
          <a:p>
            <a:pPr>
              <a:lnSpc>
                <a:spcPct val="5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Explain </a:t>
            </a:r>
            <a:r>
              <a:rPr lang="en-US" dirty="0">
                <a:latin typeface="Times"/>
                <a:cs typeface="Garamond"/>
              </a:rPr>
              <a:t>what evidence you used to</a:t>
            </a:r>
            <a:r>
              <a:rPr lang="en-US" dirty="0" smtClean="0">
                <a:latin typeface="Times"/>
                <a:cs typeface="Garamond"/>
              </a:rPr>
              <a:t> determine the team’s stage of development. </a:t>
            </a:r>
          </a:p>
          <a:p>
            <a:pPr>
              <a:lnSpc>
                <a:spcPct val="5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Identify </a:t>
            </a:r>
            <a:r>
              <a:rPr lang="en-US" dirty="0">
                <a:latin typeface="Times"/>
                <a:cs typeface="Garamond"/>
              </a:rPr>
              <a:t>one action you think is needed to move the team to the next stage of development.</a:t>
            </a:r>
          </a:p>
          <a:p>
            <a:pPr marL="0" indent="0">
              <a:buNone/>
            </a:pPr>
            <a:endParaRPr lang="en-US" dirty="0"/>
          </a:p>
        </p:txBody>
      </p:sp>
      <p:pic>
        <p:nvPicPr>
          <p:cNvPr id="7" name="Picture 6"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726692"/>
            <a:ext cx="8229600" cy="1143000"/>
          </a:xfrm>
        </p:spPr>
        <p:txBody>
          <a:bodyPr/>
          <a:lstStyle/>
          <a:p>
            <a:pPr algn="l"/>
            <a:r>
              <a:rPr lang="en-US" b="1" dirty="0" smtClean="0">
                <a:solidFill>
                  <a:srgbClr val="0000FF"/>
                </a:solidFill>
                <a:latin typeface="Arial"/>
                <a:cs typeface="Trebuchet MS"/>
              </a:rPr>
              <a:t>Learning </a:t>
            </a:r>
            <a:r>
              <a:rPr lang="en-US" b="1" dirty="0" smtClean="0">
                <a:solidFill>
                  <a:srgbClr val="0000FF"/>
                </a:solidFill>
                <a:latin typeface="Arial"/>
                <a:cs typeface="Trebuchet MS"/>
              </a:rPr>
              <a:t>task</a:t>
            </a:r>
            <a:endParaRPr lang="en-US" b="1" dirty="0">
              <a:solidFill>
                <a:srgbClr val="0000FF"/>
              </a:solidFill>
              <a:latin typeface="Arial"/>
              <a:cs typeface="Trebuchet MS"/>
            </a:endParaRPr>
          </a:p>
        </p:txBody>
      </p:sp>
      <p:sp>
        <p:nvSpPr>
          <p:cNvPr id="12" name="TextBox 11"/>
          <p:cNvSpPr txBox="1"/>
          <p:nvPr/>
        </p:nvSpPr>
        <p:spPr>
          <a:xfrm>
            <a:off x="8458200" y="6420936"/>
            <a:ext cx="340658" cy="276999"/>
          </a:xfrm>
          <a:prstGeom prst="rect">
            <a:avLst/>
          </a:prstGeom>
          <a:noFill/>
        </p:spPr>
        <p:txBody>
          <a:bodyPr wrap="none" rtlCol="0">
            <a:spAutoFit/>
          </a:bodyPr>
          <a:lstStyle/>
          <a:p>
            <a:r>
              <a:rPr lang="en-US" sz="1200" dirty="0" smtClean="0"/>
              <a:t>18</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61144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34410"/>
            <a:ext cx="8229600" cy="4525963"/>
          </a:xfrm>
        </p:spPr>
        <p:txBody>
          <a:bodyPr/>
          <a:lstStyle/>
          <a:p>
            <a:pPr>
              <a:lnSpc>
                <a:spcPts val="3250"/>
              </a:lnSpc>
              <a:spcBef>
                <a:spcPts val="0"/>
              </a:spcBef>
              <a:buClr>
                <a:srgbClr val="008000"/>
              </a:buClr>
              <a:buSzPct val="100000"/>
            </a:pPr>
            <a:r>
              <a:rPr lang="en-US" dirty="0" smtClean="0">
                <a:latin typeface="Times"/>
                <a:cs typeface="Garamond"/>
              </a:rPr>
              <a:t>Agreements </a:t>
            </a:r>
            <a:r>
              <a:rPr lang="en-US" dirty="0">
                <a:latin typeface="Times"/>
                <a:cs typeface="Garamond"/>
              </a:rPr>
              <a:t>are the explicit promises members of a team make to one another about how they operate as a team</a:t>
            </a:r>
            <a:r>
              <a:rPr lang="en-US" dirty="0" smtClean="0">
                <a:latin typeface="Times"/>
                <a:cs typeface="Garamond"/>
              </a:rPr>
              <a:t>.</a:t>
            </a:r>
          </a:p>
          <a:p>
            <a:pPr marL="0" indent="0">
              <a:lnSpc>
                <a:spcPct val="50000"/>
              </a:lnSpc>
              <a:spcBef>
                <a:spcPts val="0"/>
              </a:spcBef>
              <a:buClr>
                <a:srgbClr val="008000"/>
              </a:buClr>
              <a:buSzPct val="100000"/>
              <a:buNone/>
            </a:pPr>
            <a:endParaRPr lang="en-US" dirty="0" smtClean="0">
              <a:latin typeface="Times"/>
              <a:cs typeface="Garamond"/>
            </a:endParaRPr>
          </a:p>
          <a:p>
            <a:pPr>
              <a:lnSpc>
                <a:spcPct val="50000"/>
              </a:lnSpc>
              <a:spcBef>
                <a:spcPts val="0"/>
              </a:spcBef>
              <a:buClr>
                <a:srgbClr val="008000"/>
              </a:buClr>
              <a:buSzPct val="100000"/>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Agreements describe how team members will interact and what they want from each other to maintain safety, trust, and respect, as well as to be effective and efficient in accomplishing their work. </a:t>
            </a:r>
            <a:endParaRPr lang="en-US" dirty="0">
              <a:latin typeface="Times"/>
              <a:cs typeface="Garamond"/>
            </a:endParaRPr>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98120" y="660954"/>
            <a:ext cx="8229600" cy="1143000"/>
          </a:xfrm>
        </p:spPr>
        <p:txBody>
          <a:bodyPr/>
          <a:lstStyle/>
          <a:p>
            <a:pPr algn="l"/>
            <a:r>
              <a:rPr lang="en-US" b="1" dirty="0" smtClean="0">
                <a:solidFill>
                  <a:srgbClr val="0000FF"/>
                </a:solidFill>
                <a:latin typeface="Arial"/>
                <a:cs typeface="Trebuchet MS"/>
              </a:rPr>
              <a:t>Agreements</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19</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28824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66" y="1464737"/>
            <a:ext cx="4622800" cy="584200"/>
          </a:xfrm>
        </p:spPr>
        <p:txBody>
          <a:bodyPr>
            <a:noAutofit/>
          </a:bodyPr>
          <a:lstStyle/>
          <a:p>
            <a:pPr>
              <a:buNone/>
            </a:pPr>
            <a:r>
              <a:rPr lang="en-US" dirty="0" smtClean="0">
                <a:solidFill>
                  <a:srgbClr val="0000FF"/>
                </a:solidFill>
                <a:latin typeface="Times"/>
                <a:cs typeface="Garamond"/>
              </a:rPr>
              <a:t>Learners will be able to…</a:t>
            </a:r>
          </a:p>
          <a:p>
            <a:pPr marL="0" indent="0">
              <a:buNone/>
            </a:pPr>
            <a:endParaRPr lang="en-US" dirty="0"/>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630231"/>
            <a:ext cx="8229600" cy="1143000"/>
          </a:xfrm>
        </p:spPr>
        <p:txBody>
          <a:bodyPr/>
          <a:lstStyle/>
          <a:p>
            <a:pPr algn="l"/>
            <a:r>
              <a:rPr lang="en-US" b="1" dirty="0" smtClean="0">
                <a:solidFill>
                  <a:srgbClr val="0000FF"/>
                </a:solidFill>
                <a:latin typeface="Arial"/>
                <a:cs typeface="Trebuchet MS"/>
              </a:rPr>
              <a:t>Learning objectives</a:t>
            </a:r>
            <a:endParaRPr lang="en-US" b="1" dirty="0">
              <a:solidFill>
                <a:srgbClr val="0000FF"/>
              </a:solidFill>
              <a:latin typeface="Arial"/>
              <a:cs typeface="Trebuchet MS"/>
            </a:endParaRPr>
          </a:p>
        </p:txBody>
      </p:sp>
      <p:sp>
        <p:nvSpPr>
          <p:cNvPr id="8" name="Content Placeholder 2"/>
          <p:cNvSpPr txBox="1">
            <a:spLocks/>
          </p:cNvSpPr>
          <p:nvPr/>
        </p:nvSpPr>
        <p:spPr>
          <a:xfrm>
            <a:off x="465668" y="2104482"/>
            <a:ext cx="8229600" cy="7579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50"/>
              </a:lnSpc>
              <a:spcBef>
                <a:spcPts val="0"/>
              </a:spcBef>
              <a:buClr>
                <a:srgbClr val="008000"/>
              </a:buClr>
              <a:buSzPct val="100000"/>
            </a:pPr>
            <a:r>
              <a:rPr lang="en-US" sz="2400" dirty="0" smtClean="0">
                <a:latin typeface="Times"/>
                <a:cs typeface="Garamond"/>
              </a:rPr>
              <a:t>Understand the responsibilities and skills needed by facilitators and other roles that contribute to a team’s success.</a:t>
            </a:r>
          </a:p>
          <a:p>
            <a:pPr marL="0" indent="0">
              <a:buNone/>
            </a:pPr>
            <a:endParaRPr lang="en-US" sz="2400" dirty="0"/>
          </a:p>
        </p:txBody>
      </p:sp>
      <p:sp>
        <p:nvSpPr>
          <p:cNvPr id="9" name="Content Placeholder 2"/>
          <p:cNvSpPr txBox="1">
            <a:spLocks/>
          </p:cNvSpPr>
          <p:nvPr/>
        </p:nvSpPr>
        <p:spPr>
          <a:xfrm>
            <a:off x="485429" y="3776195"/>
            <a:ext cx="8229600" cy="134682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50"/>
              </a:lnSpc>
              <a:spcBef>
                <a:spcPts val="0"/>
              </a:spcBef>
              <a:buClr>
                <a:srgbClr val="008000"/>
              </a:buClr>
              <a:buSzPct val="100000"/>
            </a:pPr>
            <a:r>
              <a:rPr lang="en-US" sz="2400" dirty="0" smtClean="0">
                <a:latin typeface="Times"/>
                <a:cs typeface="Garamond"/>
              </a:rPr>
              <a:t>Acquire skills and strategies for facilitating learning teams, such as forming agreements, using purpose and </a:t>
            </a:r>
            <a:r>
              <a:rPr lang="en-US" sz="2400" dirty="0" err="1" smtClean="0">
                <a:latin typeface="Times"/>
                <a:cs typeface="Garamond"/>
              </a:rPr>
              <a:t>nonpurpose</a:t>
            </a:r>
            <a:r>
              <a:rPr lang="en-US" sz="2400" dirty="0" smtClean="0">
                <a:latin typeface="Times"/>
                <a:cs typeface="Garamond"/>
              </a:rPr>
              <a:t>, managing challenging situations, and assessing team effectiveness and efficiency.</a:t>
            </a:r>
          </a:p>
          <a:p>
            <a:endParaRPr lang="en-US" dirty="0"/>
          </a:p>
        </p:txBody>
      </p:sp>
      <p:sp>
        <p:nvSpPr>
          <p:cNvPr id="10" name="Content Placeholder 2"/>
          <p:cNvSpPr txBox="1">
            <a:spLocks/>
          </p:cNvSpPr>
          <p:nvPr/>
        </p:nvSpPr>
        <p:spPr>
          <a:xfrm>
            <a:off x="485429" y="2947061"/>
            <a:ext cx="8229600" cy="13038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50"/>
              </a:lnSpc>
              <a:spcBef>
                <a:spcPts val="0"/>
              </a:spcBef>
              <a:buClr>
                <a:srgbClr val="008000"/>
              </a:buClr>
              <a:buSzPct val="100000"/>
            </a:pPr>
            <a:r>
              <a:rPr lang="en-US" sz="2400" dirty="0" smtClean="0">
                <a:latin typeface="Times"/>
                <a:cs typeface="Garamond"/>
              </a:rPr>
              <a:t>Understand how groups develop in order to be able to address members’ needs at each stage of team development.</a:t>
            </a:r>
          </a:p>
        </p:txBody>
      </p:sp>
      <p:sp>
        <p:nvSpPr>
          <p:cNvPr id="11" name="Rectangle 10"/>
          <p:cNvSpPr/>
          <p:nvPr/>
        </p:nvSpPr>
        <p:spPr>
          <a:xfrm>
            <a:off x="485429" y="5269984"/>
            <a:ext cx="8133639" cy="1098591"/>
          </a:xfrm>
          <a:prstGeom prst="rect">
            <a:avLst/>
          </a:prstGeom>
        </p:spPr>
        <p:txBody>
          <a:bodyPr wrap="square">
            <a:spAutoFit/>
          </a:bodyPr>
          <a:lstStyle/>
          <a:p>
            <a:pPr marL="342900" indent="-342900">
              <a:lnSpc>
                <a:spcPts val="2550"/>
              </a:lnSpc>
              <a:spcBef>
                <a:spcPts val="0"/>
              </a:spcBef>
              <a:buClr>
                <a:srgbClr val="008000"/>
              </a:buClr>
              <a:buSzPct val="100000"/>
              <a:buFont typeface="Arial"/>
              <a:buChar char="•"/>
            </a:pPr>
            <a:r>
              <a:rPr lang="en-US" sz="2400" dirty="0" smtClean="0">
                <a:latin typeface="Times"/>
                <a:cs typeface="Garamond"/>
              </a:rPr>
              <a:t>Develop </a:t>
            </a:r>
            <a:r>
              <a:rPr lang="en-US" sz="2400" dirty="0">
                <a:latin typeface="Times"/>
                <a:cs typeface="Garamond"/>
              </a:rPr>
              <a:t>strategies for assessing learning team members’ </a:t>
            </a:r>
            <a:endParaRPr lang="en-US" sz="2400" dirty="0" smtClean="0">
              <a:latin typeface="Times"/>
              <a:cs typeface="Garamond"/>
            </a:endParaRPr>
          </a:p>
          <a:p>
            <a:pPr>
              <a:lnSpc>
                <a:spcPts val="2550"/>
              </a:lnSpc>
              <a:spcBef>
                <a:spcPts val="0"/>
              </a:spcBef>
              <a:buClr>
                <a:srgbClr val="008000"/>
              </a:buClr>
              <a:buSzPct val="100000"/>
            </a:pPr>
            <a:r>
              <a:rPr lang="en-US" sz="2400" dirty="0">
                <a:latin typeface="Times"/>
                <a:cs typeface="Garamond"/>
              </a:rPr>
              <a:t> </a:t>
            </a:r>
            <a:r>
              <a:rPr lang="en-US" sz="2400" dirty="0" smtClean="0">
                <a:latin typeface="Times"/>
                <a:cs typeface="Garamond"/>
              </a:rPr>
              <a:t>   contributions</a:t>
            </a:r>
            <a:r>
              <a:rPr lang="en-US" sz="2400" dirty="0">
                <a:latin typeface="Times"/>
                <a:cs typeface="Garamond"/>
              </a:rPr>
              <a:t>, the team’s effectiveness, and the results of </a:t>
            </a:r>
            <a:r>
              <a:rPr lang="en-US" sz="2400" dirty="0" smtClean="0">
                <a:latin typeface="Times"/>
                <a:cs typeface="Garamond"/>
              </a:rPr>
              <a:t>the</a:t>
            </a:r>
          </a:p>
          <a:p>
            <a:pPr>
              <a:lnSpc>
                <a:spcPts val="2550"/>
              </a:lnSpc>
              <a:spcBef>
                <a:spcPts val="0"/>
              </a:spcBef>
              <a:buClr>
                <a:srgbClr val="008000"/>
              </a:buClr>
              <a:buSzPct val="100000"/>
            </a:pPr>
            <a:r>
              <a:rPr lang="en-US" sz="2400" dirty="0" smtClean="0">
                <a:latin typeface="Times"/>
                <a:cs typeface="Garamond"/>
              </a:rPr>
              <a:t>    team’s </a:t>
            </a:r>
            <a:r>
              <a:rPr lang="en-US" sz="2400" dirty="0">
                <a:latin typeface="Times"/>
                <a:cs typeface="Garamond"/>
              </a:rPr>
              <a:t>work.</a:t>
            </a:r>
          </a:p>
        </p:txBody>
      </p:sp>
      <p:sp>
        <p:nvSpPr>
          <p:cNvPr id="16" name="TextBox 15"/>
          <p:cNvSpPr txBox="1"/>
          <p:nvPr/>
        </p:nvSpPr>
        <p:spPr>
          <a:xfrm>
            <a:off x="8458200" y="6437869"/>
            <a:ext cx="262662" cy="276999"/>
          </a:xfrm>
          <a:prstGeom prst="rect">
            <a:avLst/>
          </a:prstGeom>
          <a:noFill/>
        </p:spPr>
        <p:txBody>
          <a:bodyPr wrap="none" rtlCol="0">
            <a:spAutoFit/>
          </a:bodyPr>
          <a:lstStyle/>
          <a:p>
            <a:r>
              <a:rPr lang="en-US" sz="1200" dirty="0" smtClean="0"/>
              <a:t>2</a:t>
            </a:r>
            <a:endParaRPr lang="en-US" sz="1200" dirty="0"/>
          </a:p>
        </p:txBody>
      </p:sp>
      <p:sp>
        <p:nvSpPr>
          <p:cNvPr id="12" name="Footer Placeholder 4"/>
          <p:cNvSpPr>
            <a:spLocks noGrp="1"/>
          </p:cNvSpPr>
          <p:nvPr>
            <p:ph type="ftr" sz="quarter" idx="11"/>
          </p:nvPr>
        </p:nvSpPr>
        <p:spPr>
          <a:xfrm>
            <a:off x="84672"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8511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94752397"/>
              </p:ext>
            </p:extLst>
          </p:nvPr>
        </p:nvGraphicFramePr>
        <p:xfrm>
          <a:off x="533400" y="2129434"/>
          <a:ext cx="7535333" cy="2926080"/>
        </p:xfrm>
        <a:graphic>
          <a:graphicData uri="http://schemas.openxmlformats.org/drawingml/2006/table">
            <a:tbl>
              <a:tblPr firstRow="1" bandRow="1">
                <a:tableStyleId>{5C22544A-7EE6-4342-B048-85BDC9FD1C3A}</a:tableStyleId>
              </a:tblPr>
              <a:tblGrid>
                <a:gridCol w="3708400"/>
                <a:gridCol w="3826933"/>
              </a:tblGrid>
              <a:tr h="370840">
                <a:tc>
                  <a:txBody>
                    <a:bodyPr/>
                    <a:lstStyle/>
                    <a:p>
                      <a:pPr marL="0" marR="0">
                        <a:spcBef>
                          <a:spcPts val="0"/>
                        </a:spcBef>
                        <a:spcAft>
                          <a:spcPts val="1000"/>
                        </a:spcAft>
                      </a:pPr>
                      <a:r>
                        <a:rPr lang="en-US" sz="3200" b="0" dirty="0">
                          <a:solidFill>
                            <a:schemeClr val="tx1"/>
                          </a:solidFill>
                          <a:effectLst/>
                          <a:latin typeface="Times"/>
                          <a:ea typeface="ＭＳ 明朝"/>
                          <a:cs typeface="Times New Roman"/>
                        </a:rPr>
                        <a:t>Decision making</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1000"/>
                        </a:spcAft>
                      </a:pPr>
                      <a:r>
                        <a:rPr lang="en-US" sz="3200" b="0" dirty="0" smtClean="0">
                          <a:solidFill>
                            <a:schemeClr val="tx1"/>
                          </a:solidFill>
                          <a:effectLst/>
                          <a:latin typeface="Times"/>
                          <a:ea typeface="ＭＳ 明朝"/>
                          <a:cs typeface="Times New Roman"/>
                        </a:rPr>
                        <a:t>Interaction/support</a:t>
                      </a:r>
                      <a:endParaRPr lang="en-US" sz="3200" b="0" dirty="0">
                        <a:solidFill>
                          <a:schemeClr val="tx1"/>
                        </a:solidFill>
                        <a:effectLst/>
                        <a:latin typeface="Times"/>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1000"/>
                        </a:spcAft>
                      </a:pPr>
                      <a:r>
                        <a:rPr lang="en-US" sz="3200" b="0" dirty="0">
                          <a:solidFill>
                            <a:schemeClr val="tx1"/>
                          </a:solidFill>
                          <a:effectLst/>
                          <a:latin typeface="Times"/>
                          <a:ea typeface="ＭＳ 明朝"/>
                          <a:cs typeface="Times New Roman"/>
                        </a:rPr>
                        <a:t>Problem solving</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1000"/>
                        </a:spcAft>
                      </a:pPr>
                      <a:r>
                        <a:rPr lang="en-US" sz="3200" b="0" dirty="0" smtClean="0">
                          <a:solidFill>
                            <a:schemeClr val="tx1"/>
                          </a:solidFill>
                          <a:effectLst/>
                          <a:latin typeface="Times"/>
                          <a:ea typeface="ＭＳ 明朝"/>
                          <a:cs typeface="Times New Roman"/>
                        </a:rPr>
                        <a:t>Communication and participation</a:t>
                      </a:r>
                      <a:endParaRPr lang="en-US" sz="3200" b="0" dirty="0">
                        <a:solidFill>
                          <a:schemeClr val="tx1"/>
                        </a:solidFill>
                        <a:effectLst/>
                        <a:latin typeface="Times"/>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1000"/>
                        </a:spcAft>
                      </a:pPr>
                      <a:r>
                        <a:rPr lang="en-US" sz="3200" b="0" dirty="0" smtClean="0">
                          <a:solidFill>
                            <a:schemeClr val="tx1"/>
                          </a:solidFill>
                          <a:effectLst/>
                          <a:latin typeface="Times"/>
                          <a:ea typeface="ＭＳ 明朝"/>
                          <a:cs typeface="Times New Roman"/>
                        </a:rPr>
                        <a:t>Disagreement/ </a:t>
                      </a:r>
                      <a:r>
                        <a:rPr lang="en-US" sz="3200" b="0" dirty="0">
                          <a:solidFill>
                            <a:schemeClr val="tx1"/>
                          </a:solidFill>
                          <a:effectLst/>
                          <a:latin typeface="Times"/>
                          <a:ea typeface="ＭＳ 明朝"/>
                          <a:cs typeface="Times New Roman"/>
                        </a:rPr>
                        <a:t>conflict</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1000"/>
                        </a:spcAft>
                      </a:pPr>
                      <a:r>
                        <a:rPr lang="en-US" sz="3200" b="0" dirty="0" smtClean="0">
                          <a:solidFill>
                            <a:schemeClr val="tx1"/>
                          </a:solidFill>
                          <a:effectLst/>
                          <a:latin typeface="Times"/>
                          <a:ea typeface="ＭＳ 明朝"/>
                          <a:cs typeface="Times New Roman"/>
                        </a:rPr>
                        <a:t>Time and attendance</a:t>
                      </a:r>
                      <a:endParaRPr lang="en-US" sz="3200" b="0" dirty="0">
                        <a:solidFill>
                          <a:schemeClr val="tx1"/>
                        </a:solidFill>
                        <a:effectLst/>
                        <a:latin typeface="Times"/>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1000"/>
                        </a:spcAft>
                      </a:pPr>
                      <a:r>
                        <a:rPr lang="en-US" sz="3200" b="0" dirty="0">
                          <a:solidFill>
                            <a:schemeClr val="tx1"/>
                          </a:solidFill>
                          <a:effectLst/>
                          <a:latin typeface="Times"/>
                          <a:ea typeface="ＭＳ 明朝"/>
                          <a:cs typeface="Times New Roman"/>
                        </a:rPr>
                        <a:t>Confidentiality</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1000"/>
                        </a:spcAft>
                      </a:pPr>
                      <a:r>
                        <a:rPr lang="en-US" sz="3200" b="0" dirty="0" smtClean="0">
                          <a:solidFill>
                            <a:schemeClr val="tx1"/>
                          </a:solidFill>
                          <a:effectLst/>
                          <a:latin typeface="Times"/>
                          <a:ea typeface="ＭＳ 明朝"/>
                          <a:cs typeface="Times New Roman"/>
                        </a:rPr>
                        <a:t>Productivity</a:t>
                      </a:r>
                      <a:endParaRPr lang="en-US" sz="3200" b="0" dirty="0">
                        <a:solidFill>
                          <a:schemeClr val="tx1"/>
                        </a:solidFill>
                        <a:effectLst/>
                        <a:latin typeface="Times"/>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pic>
        <p:nvPicPr>
          <p:cNvPr id="7" name="Picture 6"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711708"/>
            <a:ext cx="8229600" cy="1143000"/>
          </a:xfrm>
        </p:spPr>
        <p:txBody>
          <a:bodyPr/>
          <a:lstStyle/>
          <a:p>
            <a:pPr algn="l"/>
            <a:r>
              <a:rPr lang="en-US" b="1" dirty="0" smtClean="0">
                <a:solidFill>
                  <a:srgbClr val="0000FF"/>
                </a:solidFill>
                <a:latin typeface="Arial"/>
                <a:cs typeface="Trebuchet MS"/>
              </a:rPr>
              <a:t>Areas for agreements</a:t>
            </a:r>
            <a:endParaRPr lang="en-US" b="1" dirty="0">
              <a:solidFill>
                <a:srgbClr val="0000FF"/>
              </a:solidFill>
              <a:latin typeface="Arial"/>
              <a:cs typeface="Trebuchet MS"/>
            </a:endParaRPr>
          </a:p>
        </p:txBody>
      </p:sp>
      <p:sp>
        <p:nvSpPr>
          <p:cNvPr id="12" name="TextBox 11"/>
          <p:cNvSpPr txBox="1"/>
          <p:nvPr/>
        </p:nvSpPr>
        <p:spPr>
          <a:xfrm>
            <a:off x="8458200" y="6420936"/>
            <a:ext cx="340658" cy="276999"/>
          </a:xfrm>
          <a:prstGeom prst="rect">
            <a:avLst/>
          </a:prstGeom>
          <a:noFill/>
        </p:spPr>
        <p:txBody>
          <a:bodyPr wrap="none" rtlCol="0">
            <a:spAutoFit/>
          </a:bodyPr>
          <a:lstStyle/>
          <a:p>
            <a:r>
              <a:rPr lang="en-US" sz="1200" dirty="0" smtClean="0"/>
              <a:t>20</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25264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840" y="1991713"/>
            <a:ext cx="8229600" cy="4525963"/>
          </a:xfrm>
        </p:spPr>
        <p:txBody>
          <a:bodyPr/>
          <a:lstStyle/>
          <a:p>
            <a:pPr>
              <a:lnSpc>
                <a:spcPts val="3250"/>
              </a:lnSpc>
              <a:spcBef>
                <a:spcPts val="0"/>
              </a:spcBef>
              <a:buClr>
                <a:srgbClr val="008000"/>
              </a:buClr>
              <a:buSzPct val="100000"/>
            </a:pPr>
            <a:r>
              <a:rPr lang="en-US" dirty="0" smtClean="0">
                <a:latin typeface="Times"/>
                <a:cs typeface="Garamond"/>
              </a:rPr>
              <a:t>Read the sample agreements in Handout 5.3.</a:t>
            </a:r>
          </a:p>
          <a:p>
            <a:pPr>
              <a:lnSpc>
                <a:spcPct val="50000"/>
              </a:lnSpc>
              <a:spcBef>
                <a:spcPts val="0"/>
              </a:spcBef>
              <a:buClr>
                <a:srgbClr val="008000"/>
              </a:buClr>
              <a:buSzPct val="100000"/>
              <a:buNone/>
            </a:pPr>
            <a:endParaRPr lang="en-US" dirty="0" smtClean="0">
              <a:latin typeface="Times"/>
              <a:cs typeface="Garamond"/>
            </a:endParaRPr>
          </a:p>
          <a:p>
            <a:pPr>
              <a:lnSpc>
                <a:spcPct val="50000"/>
              </a:lnSpc>
              <a:spcBef>
                <a:spcPts val="0"/>
              </a:spcBef>
              <a:buClr>
                <a:srgbClr val="008000"/>
              </a:buClr>
              <a:buSzPct val="100000"/>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Label each agreement in one set of agreements by the type of agreement.</a:t>
            </a:r>
          </a:p>
          <a:p>
            <a:pPr>
              <a:lnSpc>
                <a:spcPts val="325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Consider which areas are not addressed, and recommend agreements for those areas for this type of team.</a:t>
            </a:r>
          </a:p>
          <a:p>
            <a:pPr marL="0" indent="0">
              <a:buNone/>
            </a:pPr>
            <a:endParaRPr lang="en-US" dirty="0"/>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72066"/>
            <a:ext cx="533400" cy="807720"/>
          </a:xfrm>
          <a:prstGeom prst="rect">
            <a:avLst/>
          </a:prstGeom>
        </p:spPr>
      </p:pic>
      <p:sp>
        <p:nvSpPr>
          <p:cNvPr id="2" name="Title 1"/>
          <p:cNvSpPr>
            <a:spLocks noGrp="1"/>
          </p:cNvSpPr>
          <p:nvPr>
            <p:ph type="title"/>
          </p:nvPr>
        </p:nvSpPr>
        <p:spPr>
          <a:xfrm>
            <a:off x="457200" y="670395"/>
            <a:ext cx="8229600" cy="1143000"/>
          </a:xfrm>
        </p:spPr>
        <p:txBody>
          <a:bodyPr/>
          <a:lstStyle/>
          <a:p>
            <a:pPr algn="l"/>
            <a:r>
              <a:rPr lang="en-US" b="1" dirty="0" smtClean="0">
                <a:solidFill>
                  <a:srgbClr val="0000FF"/>
                </a:solidFill>
                <a:latin typeface="Arial"/>
                <a:cs typeface="Trebuchet MS"/>
              </a:rPr>
              <a:t>Sample agreements</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21</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8799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1575356"/>
            <a:ext cx="8229600" cy="4525963"/>
          </a:xfrm>
        </p:spPr>
        <p:txBody>
          <a:bodyPr>
            <a:noAutofit/>
          </a:bodyPr>
          <a:lstStyle/>
          <a:p>
            <a:pPr marL="457200" indent="-457200">
              <a:lnSpc>
                <a:spcPct val="130000"/>
              </a:lnSpc>
              <a:spcBef>
                <a:spcPts val="0"/>
              </a:spcBef>
              <a:buClr>
                <a:srgbClr val="008000"/>
              </a:buClr>
            </a:pPr>
            <a:r>
              <a:rPr lang="en-US" sz="2800" dirty="0" smtClean="0">
                <a:latin typeface="Times"/>
                <a:cs typeface="Garamond"/>
              </a:rPr>
              <a:t>Identify and share individual needs.</a:t>
            </a:r>
          </a:p>
          <a:p>
            <a:pPr marL="457200" indent="-457200">
              <a:lnSpc>
                <a:spcPct val="130000"/>
              </a:lnSpc>
              <a:spcBef>
                <a:spcPts val="0"/>
              </a:spcBef>
              <a:buClr>
                <a:srgbClr val="008000"/>
              </a:buClr>
            </a:pPr>
            <a:r>
              <a:rPr lang="en-US" sz="2800" dirty="0" smtClean="0">
                <a:latin typeface="Times"/>
                <a:cs typeface="Garamond"/>
              </a:rPr>
              <a:t>Clarify what abstract norms look like and sound like.</a:t>
            </a:r>
          </a:p>
          <a:p>
            <a:pPr marL="457200" indent="-457200">
              <a:lnSpc>
                <a:spcPct val="130000"/>
              </a:lnSpc>
              <a:spcBef>
                <a:spcPts val="0"/>
              </a:spcBef>
              <a:buClr>
                <a:srgbClr val="008000"/>
              </a:buClr>
            </a:pPr>
            <a:r>
              <a:rPr lang="en-US" sz="2800" dirty="0" smtClean="0">
                <a:latin typeface="Times"/>
                <a:cs typeface="Garamond"/>
              </a:rPr>
              <a:t>Ask for missing norms. Recommend some or </a:t>
            </a:r>
            <a:endParaRPr lang="en-US" sz="2800" dirty="0">
              <a:latin typeface="Times"/>
              <a:cs typeface="Garamond"/>
            </a:endParaRPr>
          </a:p>
          <a:p>
            <a:pPr marL="457200" indent="-457200">
              <a:lnSpc>
                <a:spcPct val="80000"/>
              </a:lnSpc>
              <a:spcBef>
                <a:spcPts val="0"/>
              </a:spcBef>
              <a:buClr>
                <a:srgbClr val="008000"/>
              </a:buClr>
              <a:buNone/>
            </a:pPr>
            <a:r>
              <a:rPr lang="en-US" sz="2800" dirty="0" smtClean="0">
                <a:latin typeface="Times"/>
                <a:cs typeface="Garamond"/>
              </a:rPr>
              <a:t>	prompt others to do so.</a:t>
            </a:r>
          </a:p>
          <a:p>
            <a:pPr marL="457200" indent="-457200">
              <a:lnSpc>
                <a:spcPct val="130000"/>
              </a:lnSpc>
              <a:spcBef>
                <a:spcPts val="0"/>
              </a:spcBef>
              <a:buClr>
                <a:srgbClr val="008000"/>
              </a:buClr>
            </a:pPr>
            <a:r>
              <a:rPr lang="en-US" sz="2800" dirty="0" smtClean="0">
                <a:latin typeface="Times"/>
                <a:cs typeface="Garamond"/>
              </a:rPr>
              <a:t>Ask for the total team to agree.</a:t>
            </a:r>
          </a:p>
          <a:p>
            <a:pPr marL="457200" indent="-457200">
              <a:lnSpc>
                <a:spcPct val="130000"/>
              </a:lnSpc>
              <a:spcBef>
                <a:spcPts val="0"/>
              </a:spcBef>
              <a:buClr>
                <a:srgbClr val="008000"/>
              </a:buClr>
            </a:pPr>
            <a:r>
              <a:rPr lang="en-US" sz="2800" dirty="0" smtClean="0">
                <a:latin typeface="Times"/>
                <a:cs typeface="Garamond"/>
              </a:rPr>
              <a:t>Work toward consensus with the norms.</a:t>
            </a:r>
          </a:p>
          <a:p>
            <a:pPr marL="457200" indent="-457200">
              <a:lnSpc>
                <a:spcPct val="130000"/>
              </a:lnSpc>
              <a:spcBef>
                <a:spcPts val="0"/>
              </a:spcBef>
              <a:buClr>
                <a:srgbClr val="008000"/>
              </a:buClr>
            </a:pPr>
            <a:r>
              <a:rPr lang="en-US" sz="2800" dirty="0" smtClean="0">
                <a:latin typeface="Times"/>
                <a:cs typeface="Garamond"/>
              </a:rPr>
              <a:t>Commit to giving feedback. </a:t>
            </a:r>
          </a:p>
          <a:p>
            <a:pPr marL="457200" indent="-457200">
              <a:lnSpc>
                <a:spcPct val="130000"/>
              </a:lnSpc>
              <a:spcBef>
                <a:spcPts val="0"/>
              </a:spcBef>
              <a:buClr>
                <a:srgbClr val="008000"/>
              </a:buClr>
            </a:pPr>
            <a:r>
              <a:rPr lang="en-US" sz="2800" dirty="0" smtClean="0">
                <a:latin typeface="Times"/>
                <a:cs typeface="Garamond"/>
              </a:rPr>
              <a:t>Have all members pledge to follow the norms.</a:t>
            </a:r>
          </a:p>
          <a:p>
            <a:pPr marL="457200" indent="-457200">
              <a:lnSpc>
                <a:spcPct val="130000"/>
              </a:lnSpc>
              <a:spcBef>
                <a:spcPts val="0"/>
              </a:spcBef>
              <a:buClr>
                <a:srgbClr val="008000"/>
              </a:buClr>
            </a:pPr>
            <a:r>
              <a:rPr lang="en-US" sz="2800" dirty="0" smtClean="0">
                <a:latin typeface="Times"/>
                <a:cs typeface="Garamond"/>
              </a:rPr>
              <a:t>Post the norms and review them frequently.</a:t>
            </a:r>
          </a:p>
          <a:p>
            <a:pPr marL="457200" indent="-457200">
              <a:lnSpc>
                <a:spcPts val="3840"/>
              </a:lnSpc>
            </a:pPr>
            <a:endParaRPr lang="en-US" dirty="0"/>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55133"/>
            <a:ext cx="533400" cy="807720"/>
          </a:xfrm>
          <a:prstGeom prst="rect">
            <a:avLst/>
          </a:prstGeom>
        </p:spPr>
      </p:pic>
      <p:sp>
        <p:nvSpPr>
          <p:cNvPr id="2" name="Title 1"/>
          <p:cNvSpPr>
            <a:spLocks noGrp="1"/>
          </p:cNvSpPr>
          <p:nvPr>
            <p:ph type="title"/>
          </p:nvPr>
        </p:nvSpPr>
        <p:spPr>
          <a:xfrm>
            <a:off x="457200" y="678622"/>
            <a:ext cx="8229600" cy="1143000"/>
          </a:xfrm>
        </p:spPr>
        <p:txBody>
          <a:bodyPr/>
          <a:lstStyle/>
          <a:p>
            <a:pPr algn="l"/>
            <a:r>
              <a:rPr lang="en-US" b="1" dirty="0" smtClean="0">
                <a:solidFill>
                  <a:srgbClr val="0000FF"/>
                </a:solidFill>
                <a:latin typeface="Arial"/>
                <a:cs typeface="Trebuchet MS"/>
              </a:rPr>
              <a:t>Forming agreements</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22</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31713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1740620"/>
            <a:ext cx="8229600" cy="4525963"/>
          </a:xfrm>
        </p:spPr>
        <p:txBody>
          <a:bodyPr>
            <a:noAutofit/>
          </a:bodyPr>
          <a:lstStyle/>
          <a:p>
            <a:pPr>
              <a:lnSpc>
                <a:spcPct val="90000"/>
              </a:lnSpc>
              <a:spcBef>
                <a:spcPts val="0"/>
              </a:spcBef>
              <a:buClr>
                <a:srgbClr val="008000"/>
              </a:buClr>
              <a:buSzPct val="100000"/>
            </a:pPr>
            <a:r>
              <a:rPr lang="en-US" dirty="0">
                <a:latin typeface="Times"/>
                <a:cs typeface="Garamond"/>
              </a:rPr>
              <a:t>In</a:t>
            </a:r>
            <a:r>
              <a:rPr lang="en-US" dirty="0" smtClean="0">
                <a:latin typeface="Times"/>
                <a:cs typeface="Garamond"/>
              </a:rPr>
              <a:t> triads, </a:t>
            </a:r>
            <a:r>
              <a:rPr lang="en-US" dirty="0">
                <a:latin typeface="Times"/>
                <a:cs typeface="Garamond"/>
              </a:rPr>
              <a:t>discuss the value of </a:t>
            </a:r>
            <a:r>
              <a:rPr lang="en-US" dirty="0" smtClean="0">
                <a:latin typeface="Times"/>
                <a:cs typeface="Garamond"/>
              </a:rPr>
              <a:t>agreements </a:t>
            </a:r>
          </a:p>
          <a:p>
            <a:pPr marL="338138" indent="-338138">
              <a:lnSpc>
                <a:spcPct val="90000"/>
              </a:lnSpc>
              <a:spcBef>
                <a:spcPts val="0"/>
              </a:spcBef>
              <a:buClr>
                <a:srgbClr val="008000"/>
              </a:buClr>
              <a:buSzPct val="100000"/>
              <a:buNone/>
            </a:pPr>
            <a:r>
              <a:rPr lang="en-US" dirty="0" smtClean="0">
                <a:latin typeface="Times"/>
                <a:cs typeface="Garamond"/>
              </a:rPr>
              <a:t>	and what </a:t>
            </a:r>
            <a:r>
              <a:rPr lang="en-US" dirty="0">
                <a:latin typeface="Times"/>
                <a:cs typeface="Garamond"/>
              </a:rPr>
              <a:t>happens in teams when agreements </a:t>
            </a:r>
            <a:r>
              <a:rPr lang="en-US" dirty="0" smtClean="0">
                <a:latin typeface="Times"/>
                <a:cs typeface="Garamond"/>
              </a:rPr>
              <a:t>are absent or broken</a:t>
            </a:r>
            <a:r>
              <a:rPr lang="en-US" dirty="0">
                <a:latin typeface="Times"/>
                <a:cs typeface="Garamond"/>
              </a:rPr>
              <a:t>.</a:t>
            </a:r>
            <a:r>
              <a:rPr lang="en-US" dirty="0" smtClean="0">
                <a:latin typeface="Times"/>
                <a:cs typeface="Garamond"/>
              </a:rPr>
              <a:t> </a:t>
            </a:r>
          </a:p>
          <a:p>
            <a:pPr marL="0" indent="0">
              <a:lnSpc>
                <a:spcPct val="90000"/>
              </a:lnSpc>
              <a:spcBef>
                <a:spcPts val="0"/>
              </a:spcBef>
              <a:buClr>
                <a:srgbClr val="008000"/>
              </a:buClr>
              <a:buSzPct val="100000"/>
              <a:buNone/>
            </a:pPr>
            <a:endParaRPr lang="en-US" dirty="0" smtClean="0">
              <a:latin typeface="Times"/>
              <a:cs typeface="Garamond"/>
            </a:endParaRPr>
          </a:p>
          <a:p>
            <a:pPr>
              <a:lnSpc>
                <a:spcPct val="90000"/>
              </a:lnSpc>
              <a:spcBef>
                <a:spcPts val="0"/>
              </a:spcBef>
              <a:buClr>
                <a:srgbClr val="008000"/>
              </a:buClr>
              <a:buSzPct val="100000"/>
            </a:pPr>
            <a:r>
              <a:rPr lang="en-US" dirty="0" smtClean="0">
                <a:latin typeface="Times"/>
                <a:cs typeface="Garamond"/>
              </a:rPr>
              <a:t>Identify </a:t>
            </a:r>
            <a:r>
              <a:rPr lang="en-US" dirty="0">
                <a:latin typeface="Times"/>
                <a:cs typeface="Garamond"/>
              </a:rPr>
              <a:t>several ways facilitators can gently remind team members about their agreements if</a:t>
            </a:r>
            <a:r>
              <a:rPr lang="en-US" dirty="0" smtClean="0">
                <a:latin typeface="Times"/>
                <a:cs typeface="Garamond"/>
              </a:rPr>
              <a:t> agreements are </a:t>
            </a:r>
            <a:r>
              <a:rPr lang="en-US" dirty="0">
                <a:latin typeface="Times"/>
                <a:cs typeface="Garamond"/>
              </a:rPr>
              <a:t>broken</a:t>
            </a:r>
            <a:r>
              <a:rPr lang="en-US" dirty="0" smtClean="0">
                <a:latin typeface="Times"/>
                <a:cs typeface="Garamond"/>
              </a:rPr>
              <a:t>.</a:t>
            </a:r>
          </a:p>
          <a:p>
            <a:pPr marL="0" indent="0">
              <a:lnSpc>
                <a:spcPts val="3250"/>
              </a:lnSpc>
              <a:spcBef>
                <a:spcPts val="0"/>
              </a:spcBef>
              <a:buSzPct val="100000"/>
              <a:buNone/>
            </a:pPr>
            <a:endParaRPr lang="en-US" dirty="0" smtClean="0">
              <a:latin typeface="Garamond"/>
              <a:cs typeface="Garamond"/>
            </a:endParaRPr>
          </a:p>
          <a:p>
            <a:pPr marL="0" indent="0">
              <a:buNone/>
            </a:pPr>
            <a:r>
              <a:rPr lang="en-US" dirty="0" smtClean="0">
                <a:latin typeface="Garamond"/>
                <a:cs typeface="Garamond"/>
              </a:rPr>
              <a:t>    </a:t>
            </a:r>
            <a:endParaRPr lang="en-US" sz="2400" i="1" dirty="0">
              <a:latin typeface="Garamond"/>
              <a:cs typeface="Garamond"/>
            </a:endParaRPr>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55133"/>
            <a:ext cx="533400" cy="807720"/>
          </a:xfrm>
          <a:prstGeom prst="rect">
            <a:avLst/>
          </a:prstGeom>
        </p:spPr>
      </p:pic>
      <p:sp>
        <p:nvSpPr>
          <p:cNvPr id="2" name="Title 1"/>
          <p:cNvSpPr>
            <a:spLocks noGrp="1"/>
          </p:cNvSpPr>
          <p:nvPr>
            <p:ph type="title"/>
          </p:nvPr>
        </p:nvSpPr>
        <p:spPr>
          <a:xfrm>
            <a:off x="472719" y="710337"/>
            <a:ext cx="8229600" cy="1143000"/>
          </a:xfrm>
        </p:spPr>
        <p:txBody>
          <a:bodyPr/>
          <a:lstStyle/>
          <a:p>
            <a:pPr algn="l"/>
            <a:r>
              <a:rPr lang="en-US" b="1" dirty="0" smtClean="0">
                <a:solidFill>
                  <a:srgbClr val="0000FF"/>
                </a:solidFill>
                <a:latin typeface="Arial"/>
                <a:cs typeface="Trebuchet MS"/>
              </a:rPr>
              <a:t>Learning </a:t>
            </a:r>
            <a:r>
              <a:rPr lang="en-US" b="1" dirty="0" smtClean="0">
                <a:solidFill>
                  <a:srgbClr val="0000FF"/>
                </a:solidFill>
                <a:latin typeface="Arial"/>
                <a:cs typeface="Trebuchet MS"/>
              </a:rPr>
              <a:t>task</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23</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91653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84910" y="1658787"/>
            <a:ext cx="4639251" cy="4525963"/>
          </a:xfrm>
        </p:spPr>
        <p:txBody>
          <a:bodyPr lIns="0">
            <a:noAutofit/>
          </a:bodyPr>
          <a:lstStyle/>
          <a:p>
            <a:pPr>
              <a:buClr>
                <a:srgbClr val="008000"/>
              </a:buClr>
            </a:pPr>
            <a:r>
              <a:rPr lang="en-US" b="1" dirty="0">
                <a:latin typeface="Times"/>
                <a:cs typeface="Garamond"/>
              </a:rPr>
              <a:t>Purpose</a:t>
            </a:r>
            <a:r>
              <a:rPr lang="en-US" dirty="0">
                <a:latin typeface="Times"/>
                <a:cs typeface="Garamond"/>
              </a:rPr>
              <a:t>:</a:t>
            </a:r>
            <a:r>
              <a:rPr lang="en-US" dirty="0" smtClean="0">
                <a:latin typeface="Times"/>
                <a:cs typeface="Garamond"/>
              </a:rPr>
              <a:t> A description of the meeting’s focus, </a:t>
            </a:r>
            <a:r>
              <a:rPr lang="en-US" dirty="0">
                <a:latin typeface="Times"/>
                <a:cs typeface="Garamond"/>
              </a:rPr>
              <a:t>the objective</a:t>
            </a:r>
            <a:r>
              <a:rPr lang="en-US" dirty="0" smtClean="0">
                <a:latin typeface="Times"/>
                <a:cs typeface="Garamond"/>
              </a:rPr>
              <a:t> the group wants to accomplish, </a:t>
            </a:r>
            <a:r>
              <a:rPr lang="en-US" dirty="0">
                <a:latin typeface="Times"/>
                <a:cs typeface="Garamond"/>
              </a:rPr>
              <a:t>and</a:t>
            </a:r>
            <a:r>
              <a:rPr lang="en-US" dirty="0" smtClean="0">
                <a:latin typeface="Times"/>
                <a:cs typeface="Garamond"/>
              </a:rPr>
              <a:t> explanation of how the team’s work relates </a:t>
            </a:r>
            <a:r>
              <a:rPr lang="en-US" dirty="0">
                <a:latin typeface="Times"/>
                <a:cs typeface="Garamond"/>
              </a:rPr>
              <a:t>to</a:t>
            </a:r>
            <a:r>
              <a:rPr lang="en-US" dirty="0" smtClean="0">
                <a:latin typeface="Times"/>
                <a:cs typeface="Garamond"/>
              </a:rPr>
              <a:t> its overarching goal. </a:t>
            </a:r>
            <a:r>
              <a:rPr lang="en-US" dirty="0">
                <a:latin typeface="Times"/>
                <a:cs typeface="Garamond"/>
              </a:rPr>
              <a:t>The meeting purpose keeps</a:t>
            </a:r>
            <a:r>
              <a:rPr lang="en-US" dirty="0" smtClean="0">
                <a:latin typeface="Times"/>
                <a:cs typeface="Garamond"/>
              </a:rPr>
              <a:t> team </a:t>
            </a:r>
            <a:r>
              <a:rPr lang="en-US" dirty="0">
                <a:latin typeface="Times"/>
                <a:cs typeface="Garamond"/>
              </a:rPr>
              <a:t>members focused on what they are expected</a:t>
            </a:r>
            <a:r>
              <a:rPr lang="en-US" dirty="0" smtClean="0">
                <a:latin typeface="Times"/>
                <a:cs typeface="Garamond"/>
              </a:rPr>
              <a:t> to </a:t>
            </a:r>
            <a:r>
              <a:rPr lang="en-US" dirty="0">
                <a:latin typeface="Times"/>
                <a:cs typeface="Garamond"/>
              </a:rPr>
              <a:t>accomplish by the end of the meeting. </a:t>
            </a:r>
          </a:p>
          <a:p>
            <a:endParaRPr lang="en-US" dirty="0">
              <a:latin typeface="Garamond"/>
              <a:cs typeface="Garamond"/>
            </a:endParaRPr>
          </a:p>
        </p:txBody>
      </p:sp>
      <p:sp>
        <p:nvSpPr>
          <p:cNvPr id="5" name="Content Placeholder 4"/>
          <p:cNvSpPr>
            <a:spLocks noGrp="1"/>
          </p:cNvSpPr>
          <p:nvPr>
            <p:ph sz="half" idx="2"/>
          </p:nvPr>
        </p:nvSpPr>
        <p:spPr>
          <a:xfrm>
            <a:off x="5255702" y="1658787"/>
            <a:ext cx="3702026" cy="4525963"/>
          </a:xfrm>
        </p:spPr>
        <p:txBody>
          <a:bodyPr lIns="0">
            <a:noAutofit/>
          </a:bodyPr>
          <a:lstStyle/>
          <a:p>
            <a:pPr>
              <a:buClr>
                <a:srgbClr val="008000"/>
              </a:buClr>
            </a:pPr>
            <a:r>
              <a:rPr lang="en-US" b="1" dirty="0" err="1" smtClean="0">
                <a:latin typeface="Times"/>
                <a:cs typeface="Garamond"/>
              </a:rPr>
              <a:t>Nonpurpose</a:t>
            </a:r>
            <a:r>
              <a:rPr lang="en-US" dirty="0">
                <a:latin typeface="Times"/>
                <a:cs typeface="Garamond"/>
              </a:rPr>
              <a:t>: Describes what the team</a:t>
            </a:r>
            <a:r>
              <a:rPr lang="en-US" dirty="0" smtClean="0">
                <a:latin typeface="Times"/>
                <a:cs typeface="Garamond"/>
              </a:rPr>
              <a:t> might </a:t>
            </a:r>
            <a:r>
              <a:rPr lang="en-US" dirty="0">
                <a:latin typeface="Times"/>
                <a:cs typeface="Garamond"/>
              </a:rPr>
              <a:t>be</a:t>
            </a:r>
            <a:r>
              <a:rPr lang="en-US" dirty="0" smtClean="0">
                <a:latin typeface="Times"/>
                <a:cs typeface="Garamond"/>
              </a:rPr>
              <a:t> tempted to do because it is related yet is likely to take members off track.</a:t>
            </a:r>
          </a:p>
          <a:p>
            <a:endParaRPr lang="en-US" dirty="0">
              <a:latin typeface="Garamond"/>
              <a:cs typeface="Garamond"/>
            </a:endParaRPr>
          </a:p>
        </p:txBody>
      </p:sp>
      <p:pic>
        <p:nvPicPr>
          <p:cNvPr id="8" name="Picture 7"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55133"/>
            <a:ext cx="533400" cy="807720"/>
          </a:xfrm>
          <a:prstGeom prst="rect">
            <a:avLst/>
          </a:prstGeom>
        </p:spPr>
      </p:pic>
      <p:sp>
        <p:nvSpPr>
          <p:cNvPr id="2" name="Title 1"/>
          <p:cNvSpPr>
            <a:spLocks noGrp="1"/>
          </p:cNvSpPr>
          <p:nvPr>
            <p:ph type="title"/>
          </p:nvPr>
        </p:nvSpPr>
        <p:spPr>
          <a:xfrm>
            <a:off x="491066" y="671002"/>
            <a:ext cx="8229600" cy="1143000"/>
          </a:xfrm>
        </p:spPr>
        <p:txBody>
          <a:bodyPr/>
          <a:lstStyle/>
          <a:p>
            <a:pPr algn="l"/>
            <a:r>
              <a:rPr lang="en-US" b="1" dirty="0" smtClean="0">
                <a:solidFill>
                  <a:srgbClr val="0000FF"/>
                </a:solidFill>
                <a:latin typeface="Arial"/>
                <a:cs typeface="Trebuchet MS"/>
              </a:rPr>
              <a:t>Purpose/</a:t>
            </a:r>
            <a:r>
              <a:rPr lang="en-US" b="1" dirty="0" err="1" smtClean="0">
                <a:solidFill>
                  <a:srgbClr val="0000FF"/>
                </a:solidFill>
                <a:latin typeface="Arial"/>
                <a:cs typeface="Trebuchet MS"/>
              </a:rPr>
              <a:t>nonpurpose</a:t>
            </a:r>
            <a:endParaRPr lang="en-US" b="1" dirty="0">
              <a:solidFill>
                <a:srgbClr val="0000FF"/>
              </a:solidFill>
              <a:latin typeface="Arial"/>
              <a:cs typeface="Trebuchet MS"/>
            </a:endParaRPr>
          </a:p>
        </p:txBody>
      </p:sp>
      <p:sp>
        <p:nvSpPr>
          <p:cNvPr id="13" name="TextBox 12"/>
          <p:cNvSpPr txBox="1"/>
          <p:nvPr/>
        </p:nvSpPr>
        <p:spPr>
          <a:xfrm>
            <a:off x="8458200" y="6420936"/>
            <a:ext cx="340658" cy="276999"/>
          </a:xfrm>
          <a:prstGeom prst="rect">
            <a:avLst/>
          </a:prstGeom>
          <a:noFill/>
        </p:spPr>
        <p:txBody>
          <a:bodyPr wrap="none" rtlCol="0">
            <a:spAutoFit/>
          </a:bodyPr>
          <a:lstStyle/>
          <a:p>
            <a:r>
              <a:rPr lang="en-US" sz="1200" dirty="0" smtClean="0"/>
              <a:t>24</a:t>
            </a:r>
            <a:endParaRPr lang="en-US" sz="1200" dirty="0"/>
          </a:p>
        </p:txBody>
      </p:sp>
      <p:sp>
        <p:nvSpPr>
          <p:cNvPr id="9"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22420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738496"/>
            <a:ext cx="8229600" cy="4525963"/>
          </a:xfrm>
        </p:spPr>
        <p:txBody>
          <a:bodyPr/>
          <a:lstStyle/>
          <a:p>
            <a:pPr>
              <a:lnSpc>
                <a:spcPts val="3250"/>
              </a:lnSpc>
              <a:spcBef>
                <a:spcPts val="0"/>
              </a:spcBef>
              <a:buClr>
                <a:srgbClr val="008000"/>
              </a:buClr>
              <a:buSzPct val="100000"/>
            </a:pPr>
            <a:r>
              <a:rPr lang="en-US" dirty="0" smtClean="0">
                <a:latin typeface="Times"/>
                <a:cs typeface="Garamond"/>
              </a:rPr>
              <a:t>Read through the purpose and </a:t>
            </a:r>
            <a:r>
              <a:rPr lang="en-US" dirty="0" err="1" smtClean="0">
                <a:latin typeface="Times"/>
                <a:cs typeface="Garamond"/>
              </a:rPr>
              <a:t>nonpurpose</a:t>
            </a:r>
            <a:r>
              <a:rPr lang="en-US" dirty="0" smtClean="0">
                <a:latin typeface="Times"/>
                <a:cs typeface="Garamond"/>
              </a:rPr>
              <a:t> for the eight meetings described in Handout 6.1.</a:t>
            </a:r>
          </a:p>
          <a:p>
            <a:pPr marL="0" indent="0">
              <a:lnSpc>
                <a:spcPct val="5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Add additional statements of </a:t>
            </a:r>
            <a:r>
              <a:rPr lang="en-US" dirty="0" err="1" smtClean="0">
                <a:latin typeface="Times"/>
                <a:cs typeface="Garamond"/>
              </a:rPr>
              <a:t>nonpurpose</a:t>
            </a:r>
            <a:r>
              <a:rPr lang="en-US" dirty="0" smtClean="0">
                <a:latin typeface="Times"/>
                <a:cs typeface="Garamond"/>
              </a:rPr>
              <a:t> that are likely to apply to similar meetings in your school.</a:t>
            </a:r>
          </a:p>
          <a:p>
            <a:pPr marL="0" indent="0">
              <a:lnSpc>
                <a:spcPct val="5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Form a summary statement about the value of purpose and </a:t>
            </a:r>
            <a:r>
              <a:rPr lang="en-US" dirty="0" err="1" smtClean="0">
                <a:latin typeface="Times"/>
                <a:cs typeface="Garamond"/>
              </a:rPr>
              <a:t>nonpurpose</a:t>
            </a:r>
            <a:r>
              <a:rPr lang="en-US" dirty="0" smtClean="0">
                <a:latin typeface="Times"/>
                <a:cs typeface="Garamond"/>
              </a:rPr>
              <a:t> statements for collaborative learning team meetings.</a:t>
            </a:r>
          </a:p>
          <a:p>
            <a:endParaRPr lang="en-US" dirty="0"/>
          </a:p>
        </p:txBody>
      </p:sp>
      <p:pic>
        <p:nvPicPr>
          <p:cNvPr id="8" name="Picture 7"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05932"/>
            <a:ext cx="533400" cy="807720"/>
          </a:xfrm>
          <a:prstGeom prst="rect">
            <a:avLst/>
          </a:prstGeom>
        </p:spPr>
      </p:pic>
      <p:sp>
        <p:nvSpPr>
          <p:cNvPr id="5" name="Title 4"/>
          <p:cNvSpPr>
            <a:spLocks noGrp="1"/>
          </p:cNvSpPr>
          <p:nvPr>
            <p:ph type="title"/>
          </p:nvPr>
        </p:nvSpPr>
        <p:spPr>
          <a:xfrm>
            <a:off x="457200" y="712831"/>
            <a:ext cx="8229600" cy="1143000"/>
          </a:xfrm>
        </p:spPr>
        <p:txBody>
          <a:bodyPr/>
          <a:lstStyle/>
          <a:p>
            <a:pPr algn="l"/>
            <a:r>
              <a:rPr lang="en-US" b="1" dirty="0" smtClean="0">
                <a:solidFill>
                  <a:srgbClr val="0000FF"/>
                </a:solidFill>
                <a:latin typeface="Arial"/>
                <a:cs typeface="Trebuchet MS"/>
              </a:rPr>
              <a:t>Purpose/</a:t>
            </a:r>
            <a:r>
              <a:rPr lang="en-US" b="1" dirty="0" err="1" smtClean="0">
                <a:solidFill>
                  <a:srgbClr val="0000FF"/>
                </a:solidFill>
                <a:latin typeface="Arial"/>
                <a:cs typeface="Trebuchet MS"/>
              </a:rPr>
              <a:t>nonpurpose</a:t>
            </a:r>
            <a:endParaRPr lang="en-US" b="1" dirty="0">
              <a:solidFill>
                <a:srgbClr val="0000FF"/>
              </a:solidFill>
              <a:latin typeface="Arial"/>
              <a:cs typeface="Trebuchet MS"/>
            </a:endParaRPr>
          </a:p>
        </p:txBody>
      </p:sp>
      <p:sp>
        <p:nvSpPr>
          <p:cNvPr id="13" name="TextBox 12"/>
          <p:cNvSpPr txBox="1"/>
          <p:nvPr/>
        </p:nvSpPr>
        <p:spPr>
          <a:xfrm>
            <a:off x="8458200" y="6420936"/>
            <a:ext cx="340658" cy="276999"/>
          </a:xfrm>
          <a:prstGeom prst="rect">
            <a:avLst/>
          </a:prstGeom>
          <a:noFill/>
        </p:spPr>
        <p:txBody>
          <a:bodyPr wrap="none" rtlCol="0">
            <a:spAutoFit/>
          </a:bodyPr>
          <a:lstStyle/>
          <a:p>
            <a:r>
              <a:rPr lang="en-US" sz="1200" dirty="0" smtClean="0"/>
              <a:t>25</a:t>
            </a:r>
            <a:endParaRPr lang="en-US" sz="1200" dirty="0"/>
          </a:p>
        </p:txBody>
      </p:sp>
      <p:sp>
        <p:nvSpPr>
          <p:cNvPr id="9"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45220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1687697"/>
            <a:ext cx="8229600" cy="4525963"/>
          </a:xfrm>
        </p:spPr>
        <p:txBody>
          <a:bodyPr>
            <a:normAutofit/>
          </a:bodyPr>
          <a:lstStyle/>
          <a:p>
            <a:pPr>
              <a:lnSpc>
                <a:spcPts val="3250"/>
              </a:lnSpc>
              <a:spcBef>
                <a:spcPts val="0"/>
              </a:spcBef>
              <a:buClr>
                <a:srgbClr val="008000"/>
              </a:buClr>
              <a:buSzPct val="100000"/>
            </a:pPr>
            <a:r>
              <a:rPr lang="en-US" dirty="0" smtClean="0">
                <a:latin typeface="Times"/>
                <a:cs typeface="Garamond"/>
              </a:rPr>
              <a:t>Write </a:t>
            </a:r>
            <a:r>
              <a:rPr lang="en-US" dirty="0">
                <a:latin typeface="Times"/>
                <a:cs typeface="Garamond"/>
              </a:rPr>
              <a:t>the purpose and </a:t>
            </a:r>
            <a:r>
              <a:rPr lang="en-US" dirty="0" err="1" smtClean="0">
                <a:latin typeface="Times"/>
                <a:cs typeface="Garamond"/>
              </a:rPr>
              <a:t>nonpurpose</a:t>
            </a:r>
            <a:r>
              <a:rPr lang="en-US" dirty="0" smtClean="0">
                <a:latin typeface="Times"/>
                <a:cs typeface="Garamond"/>
              </a:rPr>
              <a:t> </a:t>
            </a:r>
            <a:r>
              <a:rPr lang="en-US" dirty="0">
                <a:latin typeface="Times"/>
                <a:cs typeface="Garamond"/>
              </a:rPr>
              <a:t>of the </a:t>
            </a:r>
            <a:r>
              <a:rPr lang="en-US" dirty="0" smtClean="0">
                <a:latin typeface="Times"/>
                <a:cs typeface="Garamond"/>
              </a:rPr>
              <a:t>meeting for a meeting you will attend or facilitate in the near future. </a:t>
            </a:r>
          </a:p>
          <a:p>
            <a:pPr marL="0" indent="0">
              <a:lnSpc>
                <a:spcPct val="50000"/>
              </a:lnSpc>
              <a:spcBef>
                <a:spcPts val="0"/>
              </a:spcBef>
              <a:buClr>
                <a:srgbClr val="008000"/>
              </a:buClr>
              <a:buSzPct val="100000"/>
              <a:buNone/>
            </a:pPr>
            <a:endParaRPr lang="en-US" dirty="0" smtClean="0">
              <a:latin typeface="Times"/>
              <a:cs typeface="Garamond"/>
            </a:endParaRPr>
          </a:p>
          <a:p>
            <a:pPr marL="0" indent="0">
              <a:lnSpc>
                <a:spcPct val="50000"/>
              </a:lnSpc>
              <a:spcBef>
                <a:spcPts val="0"/>
              </a:spcBef>
              <a:buClr>
                <a:srgbClr val="008000"/>
              </a:buClr>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Share </a:t>
            </a:r>
            <a:r>
              <a:rPr lang="en-US" dirty="0">
                <a:latin typeface="Times"/>
                <a:cs typeface="Garamond"/>
              </a:rPr>
              <a:t>your purpose and </a:t>
            </a:r>
            <a:r>
              <a:rPr lang="en-US" dirty="0" err="1" smtClean="0">
                <a:latin typeface="Times"/>
                <a:cs typeface="Garamond"/>
              </a:rPr>
              <a:t>nonpurpose</a:t>
            </a:r>
            <a:r>
              <a:rPr lang="en-US" dirty="0" smtClean="0">
                <a:latin typeface="Times"/>
                <a:cs typeface="Garamond"/>
              </a:rPr>
              <a:t> </a:t>
            </a:r>
            <a:r>
              <a:rPr lang="en-US" dirty="0">
                <a:latin typeface="Times"/>
                <a:cs typeface="Garamond"/>
              </a:rPr>
              <a:t>with</a:t>
            </a:r>
            <a:r>
              <a:rPr lang="en-US" dirty="0" smtClean="0">
                <a:latin typeface="Times"/>
                <a:cs typeface="Garamond"/>
              </a:rPr>
              <a:t> a colleague </a:t>
            </a:r>
            <a:r>
              <a:rPr lang="en-US" dirty="0">
                <a:latin typeface="Times"/>
                <a:cs typeface="Garamond"/>
              </a:rPr>
              <a:t>and</a:t>
            </a:r>
            <a:r>
              <a:rPr lang="en-US" dirty="0" smtClean="0">
                <a:latin typeface="Times"/>
                <a:cs typeface="Garamond"/>
              </a:rPr>
              <a:t> ask for feedback on </a:t>
            </a:r>
            <a:r>
              <a:rPr lang="en-US" dirty="0">
                <a:latin typeface="Times"/>
                <a:cs typeface="Garamond"/>
              </a:rPr>
              <a:t>the clarity and specificity of the purpose and</a:t>
            </a:r>
            <a:r>
              <a:rPr lang="en-US" dirty="0" smtClean="0">
                <a:latin typeface="Times"/>
                <a:cs typeface="Garamond"/>
              </a:rPr>
              <a:t> on the </a:t>
            </a:r>
            <a:r>
              <a:rPr lang="en-US" dirty="0">
                <a:latin typeface="Times"/>
                <a:cs typeface="Garamond"/>
              </a:rPr>
              <a:t>appropriateness of the </a:t>
            </a:r>
            <a:r>
              <a:rPr lang="en-US" dirty="0" err="1" smtClean="0">
                <a:latin typeface="Times"/>
                <a:cs typeface="Garamond"/>
              </a:rPr>
              <a:t>nonpurpose</a:t>
            </a:r>
            <a:r>
              <a:rPr lang="en-US" dirty="0">
                <a:latin typeface="Times"/>
                <a:cs typeface="Garamond"/>
              </a:rPr>
              <a:t>.</a:t>
            </a:r>
            <a:endParaRPr lang="en-US" dirty="0" smtClean="0">
              <a:latin typeface="Times"/>
              <a:cs typeface="Garamond"/>
            </a:endParaRPr>
          </a:p>
          <a:p>
            <a:endParaRPr lang="en-US" dirty="0" smtClean="0"/>
          </a:p>
          <a:p>
            <a:pPr marL="0" indent="0">
              <a:buNone/>
            </a:pPr>
            <a:endParaRPr lang="en-US" dirty="0"/>
          </a:p>
        </p:txBody>
      </p:sp>
      <p:pic>
        <p:nvPicPr>
          <p:cNvPr id="7" name="Picture 6"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55133"/>
            <a:ext cx="533400" cy="807720"/>
          </a:xfrm>
          <a:prstGeom prst="rect">
            <a:avLst/>
          </a:prstGeom>
        </p:spPr>
      </p:pic>
      <p:sp>
        <p:nvSpPr>
          <p:cNvPr id="2" name="Title 1"/>
          <p:cNvSpPr>
            <a:spLocks noGrp="1"/>
          </p:cNvSpPr>
          <p:nvPr>
            <p:ph type="title"/>
          </p:nvPr>
        </p:nvSpPr>
        <p:spPr>
          <a:xfrm>
            <a:off x="457200" y="714955"/>
            <a:ext cx="8229600" cy="1143000"/>
          </a:xfrm>
        </p:spPr>
        <p:txBody>
          <a:bodyPr/>
          <a:lstStyle/>
          <a:p>
            <a:pPr algn="l"/>
            <a:r>
              <a:rPr lang="en-US" b="1" dirty="0" smtClean="0">
                <a:solidFill>
                  <a:srgbClr val="0000FF"/>
                </a:solidFill>
                <a:latin typeface="Arial"/>
                <a:cs typeface="Trebuchet MS"/>
              </a:rPr>
              <a:t>Learning </a:t>
            </a:r>
            <a:r>
              <a:rPr lang="en-US" b="1" dirty="0" smtClean="0">
                <a:solidFill>
                  <a:srgbClr val="0000FF"/>
                </a:solidFill>
                <a:latin typeface="Arial"/>
                <a:cs typeface="Trebuchet MS"/>
              </a:rPr>
              <a:t>task</a:t>
            </a:r>
            <a:endParaRPr lang="en-US" b="1" dirty="0">
              <a:solidFill>
                <a:srgbClr val="0000FF"/>
              </a:solidFill>
              <a:latin typeface="Arial"/>
              <a:cs typeface="Trebuchet MS"/>
            </a:endParaRPr>
          </a:p>
        </p:txBody>
      </p:sp>
      <p:sp>
        <p:nvSpPr>
          <p:cNvPr id="12" name="TextBox 11"/>
          <p:cNvSpPr txBox="1"/>
          <p:nvPr/>
        </p:nvSpPr>
        <p:spPr>
          <a:xfrm>
            <a:off x="8458200" y="6420936"/>
            <a:ext cx="340658" cy="276999"/>
          </a:xfrm>
          <a:prstGeom prst="rect">
            <a:avLst/>
          </a:prstGeom>
          <a:noFill/>
        </p:spPr>
        <p:txBody>
          <a:bodyPr wrap="none" rtlCol="0">
            <a:spAutoFit/>
          </a:bodyPr>
          <a:lstStyle/>
          <a:p>
            <a:r>
              <a:rPr lang="en-US" sz="1200" dirty="0" smtClean="0"/>
              <a:t>26</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71561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8" y="1854061"/>
            <a:ext cx="8229600" cy="4525963"/>
          </a:xfrm>
        </p:spPr>
        <p:txBody>
          <a:bodyPr/>
          <a:lstStyle/>
          <a:p>
            <a:pPr lvl="0">
              <a:lnSpc>
                <a:spcPts val="3250"/>
              </a:lnSpc>
              <a:spcBef>
                <a:spcPts val="0"/>
              </a:spcBef>
              <a:buClr>
                <a:srgbClr val="008000"/>
              </a:buClr>
              <a:buSzPct val="100000"/>
            </a:pPr>
            <a:r>
              <a:rPr lang="en-US" dirty="0" smtClean="0">
                <a:latin typeface="Times"/>
                <a:cs typeface="Garamond"/>
              </a:rPr>
              <a:t>Conflict between or among members.</a:t>
            </a:r>
          </a:p>
          <a:p>
            <a:pPr lvl="0">
              <a:lnSpc>
                <a:spcPct val="50000"/>
              </a:lnSpc>
              <a:spcBef>
                <a:spcPts val="0"/>
              </a:spcBef>
              <a:buClr>
                <a:srgbClr val="008000"/>
              </a:buClr>
              <a:buSzPct val="100000"/>
            </a:pPr>
            <a:endParaRPr lang="en-US" dirty="0" smtClean="0">
              <a:latin typeface="Times"/>
              <a:cs typeface="Garamond"/>
            </a:endParaRPr>
          </a:p>
          <a:p>
            <a:pPr lvl="0">
              <a:lnSpc>
                <a:spcPts val="3250"/>
              </a:lnSpc>
              <a:spcBef>
                <a:spcPts val="0"/>
              </a:spcBef>
              <a:buClr>
                <a:srgbClr val="008000"/>
              </a:buClr>
              <a:buSzPct val="100000"/>
            </a:pPr>
            <a:r>
              <a:rPr lang="en-US" dirty="0" smtClean="0">
                <a:latin typeface="Times"/>
                <a:cs typeface="Garamond"/>
              </a:rPr>
              <a:t>Different values.</a:t>
            </a:r>
          </a:p>
          <a:p>
            <a:pPr lvl="0">
              <a:lnSpc>
                <a:spcPct val="50000"/>
              </a:lnSpc>
              <a:spcBef>
                <a:spcPts val="0"/>
              </a:spcBef>
              <a:buClr>
                <a:srgbClr val="008000"/>
              </a:buClr>
              <a:buSzPct val="100000"/>
            </a:pPr>
            <a:endParaRPr lang="en-US" dirty="0" smtClean="0">
              <a:latin typeface="Times"/>
              <a:cs typeface="Garamond"/>
            </a:endParaRPr>
          </a:p>
          <a:p>
            <a:pPr lvl="0">
              <a:lnSpc>
                <a:spcPts val="3250"/>
              </a:lnSpc>
              <a:spcBef>
                <a:spcPts val="0"/>
              </a:spcBef>
              <a:buClr>
                <a:srgbClr val="008000"/>
              </a:buClr>
              <a:buSzPct val="100000"/>
            </a:pPr>
            <a:r>
              <a:rPr lang="en-US" dirty="0" smtClean="0">
                <a:latin typeface="Times"/>
                <a:cs typeface="Garamond"/>
              </a:rPr>
              <a:t>Unproductive behaviors, such as interrupting, dominating, and so on.</a:t>
            </a:r>
          </a:p>
          <a:p>
            <a:pPr lvl="0">
              <a:lnSpc>
                <a:spcPct val="50000"/>
              </a:lnSpc>
              <a:spcBef>
                <a:spcPts val="0"/>
              </a:spcBef>
              <a:buClr>
                <a:srgbClr val="008000"/>
              </a:buClr>
              <a:buSzPct val="100000"/>
            </a:pPr>
            <a:endParaRPr lang="en-US" dirty="0" smtClean="0">
              <a:latin typeface="Times"/>
              <a:cs typeface="Garamond"/>
            </a:endParaRPr>
          </a:p>
          <a:p>
            <a:pPr lvl="0">
              <a:lnSpc>
                <a:spcPts val="3250"/>
              </a:lnSpc>
              <a:spcBef>
                <a:spcPts val="0"/>
              </a:spcBef>
              <a:buClr>
                <a:srgbClr val="008000"/>
              </a:buClr>
              <a:buSzPct val="100000"/>
            </a:pPr>
            <a:r>
              <a:rPr lang="en-US" dirty="0" smtClean="0">
                <a:latin typeface="Times"/>
                <a:cs typeface="Garamond"/>
              </a:rPr>
              <a:t>Uneven engagement.</a:t>
            </a:r>
          </a:p>
          <a:p>
            <a:pPr lvl="0">
              <a:lnSpc>
                <a:spcPct val="50000"/>
              </a:lnSpc>
              <a:spcBef>
                <a:spcPts val="0"/>
              </a:spcBef>
              <a:buClr>
                <a:srgbClr val="008000"/>
              </a:buClr>
              <a:buSzPct val="100000"/>
            </a:pPr>
            <a:endParaRPr lang="en-US" dirty="0" smtClean="0">
              <a:latin typeface="Times"/>
              <a:cs typeface="Garamond"/>
            </a:endParaRPr>
          </a:p>
          <a:p>
            <a:pPr lvl="0">
              <a:lnSpc>
                <a:spcPts val="3250"/>
              </a:lnSpc>
              <a:spcBef>
                <a:spcPts val="0"/>
              </a:spcBef>
              <a:buClr>
                <a:srgbClr val="008000"/>
              </a:buClr>
              <a:buSzPct val="100000"/>
            </a:pPr>
            <a:r>
              <a:rPr lang="en-US" dirty="0" smtClean="0">
                <a:latin typeface="Times"/>
                <a:cs typeface="Garamond"/>
              </a:rPr>
              <a:t>Others </a:t>
            </a:r>
            <a:r>
              <a:rPr lang="en-US" dirty="0">
                <a:latin typeface="Times"/>
                <a:cs typeface="Garamond"/>
              </a:rPr>
              <a:t>. . .</a:t>
            </a:r>
          </a:p>
          <a:p>
            <a:pPr marL="0" indent="0">
              <a:buNone/>
            </a:pPr>
            <a:endParaRPr lang="en-US" dirty="0"/>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05932"/>
            <a:ext cx="533400" cy="807720"/>
          </a:xfrm>
          <a:prstGeom prst="rect">
            <a:avLst/>
          </a:prstGeom>
        </p:spPr>
      </p:pic>
      <p:sp>
        <p:nvSpPr>
          <p:cNvPr id="2" name="Title 1"/>
          <p:cNvSpPr>
            <a:spLocks noGrp="1"/>
          </p:cNvSpPr>
          <p:nvPr>
            <p:ph type="title"/>
          </p:nvPr>
        </p:nvSpPr>
        <p:spPr>
          <a:xfrm>
            <a:off x="457200" y="761506"/>
            <a:ext cx="8229600" cy="1143000"/>
          </a:xfrm>
        </p:spPr>
        <p:txBody>
          <a:bodyPr/>
          <a:lstStyle/>
          <a:p>
            <a:pPr algn="l"/>
            <a:r>
              <a:rPr lang="en-US" b="1" dirty="0" smtClean="0">
                <a:solidFill>
                  <a:srgbClr val="0000FF"/>
                </a:solidFill>
                <a:latin typeface="Arial"/>
                <a:cs typeface="Trebuchet MS"/>
              </a:rPr>
              <a:t>Types of challenges in teams</a:t>
            </a:r>
            <a:endParaRPr lang="en-US" b="1" dirty="0">
              <a:solidFill>
                <a:srgbClr val="0000FF"/>
              </a:solidFill>
              <a:latin typeface="Arial"/>
              <a:cs typeface="Trebuchet MS"/>
            </a:endParaRPr>
          </a:p>
        </p:txBody>
      </p:sp>
      <p:sp>
        <p:nvSpPr>
          <p:cNvPr id="11" name="TextBox 10"/>
          <p:cNvSpPr txBox="1"/>
          <p:nvPr/>
        </p:nvSpPr>
        <p:spPr>
          <a:xfrm>
            <a:off x="8458200" y="6488668"/>
            <a:ext cx="340658" cy="276999"/>
          </a:xfrm>
          <a:prstGeom prst="rect">
            <a:avLst/>
          </a:prstGeom>
          <a:noFill/>
        </p:spPr>
        <p:txBody>
          <a:bodyPr wrap="none" rtlCol="0">
            <a:spAutoFit/>
          </a:bodyPr>
          <a:lstStyle/>
          <a:p>
            <a:r>
              <a:rPr lang="en-US" sz="1200" dirty="0" smtClean="0"/>
              <a:t>27</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41781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764"/>
            <a:ext cx="8229600" cy="4525963"/>
          </a:xfrm>
        </p:spPr>
        <p:txBody>
          <a:bodyPr/>
          <a:lstStyle/>
          <a:p>
            <a:pPr lvl="0">
              <a:buClr>
                <a:srgbClr val="008000"/>
              </a:buClr>
              <a:buSzPct val="100000"/>
            </a:pPr>
            <a:r>
              <a:rPr lang="en-US" dirty="0" smtClean="0">
                <a:latin typeface="Times"/>
                <a:cs typeface="Garamond"/>
              </a:rPr>
              <a:t>Remain neutral.</a:t>
            </a:r>
          </a:p>
          <a:p>
            <a:pPr marL="0" lvl="0" indent="0">
              <a:lnSpc>
                <a:spcPct val="50000"/>
              </a:lnSpc>
              <a:buClr>
                <a:srgbClr val="008000"/>
              </a:buClr>
              <a:buSzPct val="100000"/>
              <a:buNone/>
            </a:pPr>
            <a:endParaRPr lang="en-US" dirty="0" smtClean="0">
              <a:latin typeface="Times"/>
              <a:cs typeface="Garamond"/>
            </a:endParaRPr>
          </a:p>
          <a:p>
            <a:pPr lvl="0">
              <a:lnSpc>
                <a:spcPts val="3250"/>
              </a:lnSpc>
              <a:spcBef>
                <a:spcPts val="0"/>
              </a:spcBef>
              <a:buClr>
                <a:srgbClr val="008000"/>
              </a:buClr>
              <a:buSzPct val="100000"/>
            </a:pPr>
            <a:r>
              <a:rPr lang="en-US" dirty="0" smtClean="0">
                <a:latin typeface="Times"/>
                <a:cs typeface="Garamond"/>
              </a:rPr>
              <a:t>Listen carefully to what is said by the person or persons presenting the challenge.</a:t>
            </a:r>
          </a:p>
          <a:p>
            <a:pPr marL="0" lvl="0" indent="0">
              <a:lnSpc>
                <a:spcPct val="50000"/>
              </a:lnSpc>
              <a:spcBef>
                <a:spcPts val="0"/>
              </a:spcBef>
              <a:spcAft>
                <a:spcPts val="600"/>
              </a:spcAft>
              <a:buClr>
                <a:srgbClr val="008000"/>
              </a:buClr>
              <a:buSzPct val="100000"/>
              <a:buNone/>
            </a:pPr>
            <a:endParaRPr lang="en-US" dirty="0" smtClean="0">
              <a:latin typeface="Times"/>
              <a:cs typeface="Garamond"/>
            </a:endParaRPr>
          </a:p>
          <a:p>
            <a:pPr lvl="0">
              <a:buClr>
                <a:srgbClr val="008000"/>
              </a:buClr>
              <a:buSzPct val="100000"/>
            </a:pPr>
            <a:r>
              <a:rPr lang="en-US" dirty="0" smtClean="0">
                <a:latin typeface="Times"/>
                <a:cs typeface="Garamond"/>
              </a:rPr>
              <a:t>Seek to understand the source of the challenge.</a:t>
            </a:r>
          </a:p>
          <a:p>
            <a:pPr marL="0" lvl="0" indent="0">
              <a:lnSpc>
                <a:spcPct val="50000"/>
              </a:lnSpc>
              <a:buClr>
                <a:srgbClr val="008000"/>
              </a:buClr>
              <a:buSzPct val="100000"/>
              <a:buNone/>
            </a:pPr>
            <a:endParaRPr lang="en-US" dirty="0" smtClean="0">
              <a:latin typeface="Times"/>
              <a:cs typeface="Garamond"/>
            </a:endParaRPr>
          </a:p>
          <a:p>
            <a:pPr lvl="0">
              <a:buClr>
                <a:srgbClr val="008000"/>
              </a:buClr>
              <a:buSzPct val="100000"/>
            </a:pPr>
            <a:r>
              <a:rPr lang="en-US" dirty="0" smtClean="0">
                <a:latin typeface="Times"/>
                <a:cs typeface="Garamond"/>
              </a:rPr>
              <a:t>Honor the situation; acknowledge that the situation is uncomfortable for everyone.</a:t>
            </a:r>
          </a:p>
          <a:p>
            <a:endParaRPr lang="en-US" dirty="0"/>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05932"/>
            <a:ext cx="533400" cy="807720"/>
          </a:xfrm>
          <a:prstGeom prst="rect">
            <a:avLst/>
          </a:prstGeom>
        </p:spPr>
      </p:pic>
      <p:sp>
        <p:nvSpPr>
          <p:cNvPr id="2" name="Title 1"/>
          <p:cNvSpPr>
            <a:spLocks noGrp="1"/>
          </p:cNvSpPr>
          <p:nvPr>
            <p:ph type="title"/>
          </p:nvPr>
        </p:nvSpPr>
        <p:spPr>
          <a:xfrm>
            <a:off x="457200" y="712831"/>
            <a:ext cx="8229600" cy="1143000"/>
          </a:xfrm>
        </p:spPr>
        <p:txBody>
          <a:bodyPr/>
          <a:lstStyle/>
          <a:p>
            <a:pPr algn="l"/>
            <a:r>
              <a:rPr lang="en-US" b="1" dirty="0" smtClean="0">
                <a:solidFill>
                  <a:srgbClr val="0000FF"/>
                </a:solidFill>
                <a:latin typeface="Arial"/>
                <a:cs typeface="Trebuchet MS"/>
              </a:rPr>
              <a:t>Mandatory strategies</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28</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03168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1809768"/>
            <a:ext cx="8229600" cy="4525963"/>
          </a:xfrm>
        </p:spPr>
        <p:txBody>
          <a:bodyPr/>
          <a:lstStyle/>
          <a:p>
            <a:pPr>
              <a:lnSpc>
                <a:spcPts val="3250"/>
              </a:lnSpc>
              <a:spcBef>
                <a:spcPts val="0"/>
              </a:spcBef>
              <a:buClr>
                <a:srgbClr val="008000"/>
              </a:buClr>
              <a:buSzPct val="100000"/>
            </a:pPr>
            <a:r>
              <a:rPr lang="en-US" dirty="0" smtClean="0">
                <a:latin typeface="Times"/>
                <a:cs typeface="Garamond"/>
              </a:rPr>
              <a:t>Read through additional options on Handout 7.1.</a:t>
            </a:r>
          </a:p>
          <a:p>
            <a:pPr marL="0" indent="0">
              <a:lnSpc>
                <a:spcPct val="7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Star those that feel comfortable to you.</a:t>
            </a:r>
          </a:p>
          <a:p>
            <a:pPr marL="0" indent="0">
              <a:lnSpc>
                <a:spcPct val="7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Check those that feel uncomfortable to you.</a:t>
            </a:r>
          </a:p>
          <a:p>
            <a:pPr marL="0" indent="0">
              <a:lnSpc>
                <a:spcPct val="7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Consider what makes some strategies feel more comfortable for you and others less comfortable.</a:t>
            </a:r>
            <a:endParaRPr lang="en-US" dirty="0">
              <a:latin typeface="Times"/>
              <a:cs typeface="Garamond"/>
            </a:endParaRPr>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05932"/>
            <a:ext cx="533400" cy="807720"/>
          </a:xfrm>
          <a:prstGeom prst="rect">
            <a:avLst/>
          </a:prstGeom>
        </p:spPr>
      </p:pic>
      <p:sp>
        <p:nvSpPr>
          <p:cNvPr id="2" name="Title 1"/>
          <p:cNvSpPr>
            <a:spLocks noGrp="1"/>
          </p:cNvSpPr>
          <p:nvPr>
            <p:ph type="title"/>
          </p:nvPr>
        </p:nvSpPr>
        <p:spPr>
          <a:xfrm>
            <a:off x="457200" y="695190"/>
            <a:ext cx="8229600" cy="1143000"/>
          </a:xfrm>
        </p:spPr>
        <p:txBody>
          <a:bodyPr/>
          <a:lstStyle/>
          <a:p>
            <a:pPr algn="l"/>
            <a:r>
              <a:rPr lang="en-US" b="1" dirty="0" smtClean="0">
                <a:solidFill>
                  <a:srgbClr val="0000FF"/>
                </a:solidFill>
                <a:latin typeface="Arial"/>
                <a:cs typeface="Trebuchet MS"/>
              </a:rPr>
              <a:t>Optional strategies</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29</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73940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2601" y="613298"/>
            <a:ext cx="8029920" cy="1143000"/>
          </a:xfrm>
        </p:spPr>
        <p:txBody>
          <a:bodyPr/>
          <a:lstStyle/>
          <a:p>
            <a:pPr algn="l"/>
            <a:r>
              <a:rPr lang="en-US" b="1" dirty="0" smtClean="0">
                <a:solidFill>
                  <a:srgbClr val="0000FF"/>
                </a:solidFill>
                <a:latin typeface="Arial"/>
                <a:cs typeface="Trebuchet MS"/>
              </a:rPr>
              <a:t>Agenda</a:t>
            </a:r>
            <a:endParaRPr lang="en-US" dirty="0">
              <a:solidFill>
                <a:srgbClr val="0000FF"/>
              </a:solidFill>
              <a:latin typeface="Arial"/>
            </a:endParaRPr>
          </a:p>
        </p:txBody>
      </p:sp>
      <p:pic>
        <p:nvPicPr>
          <p:cNvPr id="8" name="Picture 7"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06399"/>
            <a:ext cx="533400" cy="807720"/>
          </a:xfrm>
          <a:prstGeom prst="rect">
            <a:avLst/>
          </a:prstGeom>
        </p:spPr>
      </p:pic>
      <p:pic>
        <p:nvPicPr>
          <p:cNvPr id="3" name="Picture 2" descr="Killion Unit 2 Agenda.pdf"/>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607" t="22716" r="1607" b="6993"/>
          <a:stretch/>
        </p:blipFill>
        <p:spPr>
          <a:xfrm>
            <a:off x="2184401" y="1027900"/>
            <a:ext cx="5850462" cy="5321843"/>
          </a:xfrm>
          <a:prstGeom prst="rect">
            <a:avLst/>
          </a:prstGeom>
        </p:spPr>
      </p:pic>
      <p:sp>
        <p:nvSpPr>
          <p:cNvPr id="12" name="TextBox 11"/>
          <p:cNvSpPr txBox="1"/>
          <p:nvPr/>
        </p:nvSpPr>
        <p:spPr>
          <a:xfrm>
            <a:off x="8458200" y="6420936"/>
            <a:ext cx="262662" cy="276999"/>
          </a:xfrm>
          <a:prstGeom prst="rect">
            <a:avLst/>
          </a:prstGeom>
          <a:noFill/>
        </p:spPr>
        <p:txBody>
          <a:bodyPr wrap="none" rtlCol="0">
            <a:spAutoFit/>
          </a:bodyPr>
          <a:lstStyle/>
          <a:p>
            <a:r>
              <a:rPr lang="en-US" sz="1200" dirty="0" smtClean="0"/>
              <a:t>3</a:t>
            </a:r>
            <a:endParaRPr lang="en-US" sz="1200" dirty="0"/>
          </a:p>
        </p:txBody>
      </p:sp>
      <p:sp>
        <p:nvSpPr>
          <p:cNvPr id="13" name="Footer Placeholder 4"/>
          <p:cNvSpPr>
            <a:spLocks noGrp="1"/>
          </p:cNvSpPr>
          <p:nvPr>
            <p:ph type="ftr" sz="quarter" idx="11"/>
          </p:nvPr>
        </p:nvSpPr>
        <p:spPr>
          <a:xfrm>
            <a:off x="84672"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66" y="1365262"/>
            <a:ext cx="8534400" cy="4525963"/>
          </a:xfrm>
        </p:spPr>
        <p:txBody>
          <a:bodyPr>
            <a:noAutofit/>
          </a:bodyPr>
          <a:lstStyle/>
          <a:p>
            <a:pPr marL="0" indent="0">
              <a:lnSpc>
                <a:spcPts val="3250"/>
              </a:lnSpc>
              <a:spcBef>
                <a:spcPts val="0"/>
              </a:spcBef>
              <a:buClr>
                <a:srgbClr val="008000"/>
              </a:buClr>
              <a:buNone/>
            </a:pPr>
            <a:endParaRPr lang="en-US" sz="2800" dirty="0" smtClean="0">
              <a:latin typeface="Times"/>
              <a:cs typeface="Garamond"/>
            </a:endParaRPr>
          </a:p>
          <a:p>
            <a:pPr marL="0" indent="0">
              <a:lnSpc>
                <a:spcPts val="3050"/>
              </a:lnSpc>
              <a:spcBef>
                <a:spcPts val="0"/>
              </a:spcBef>
              <a:buClr>
                <a:srgbClr val="008000"/>
              </a:buClr>
              <a:buNone/>
            </a:pPr>
            <a:r>
              <a:rPr lang="en-US" dirty="0" smtClean="0">
                <a:latin typeface="Times"/>
                <a:cs typeface="Garamond"/>
              </a:rPr>
              <a:t>Reflect individually and make notes:</a:t>
            </a:r>
          </a:p>
          <a:p>
            <a:pPr marL="0" indent="0">
              <a:lnSpc>
                <a:spcPts val="3050"/>
              </a:lnSpc>
              <a:spcBef>
                <a:spcPts val="0"/>
              </a:spcBef>
              <a:buClr>
                <a:srgbClr val="008000"/>
              </a:buClr>
              <a:buNone/>
            </a:pPr>
            <a:endParaRPr lang="en-US" dirty="0" smtClean="0">
              <a:latin typeface="Times"/>
              <a:cs typeface="Garamond"/>
            </a:endParaRPr>
          </a:p>
          <a:p>
            <a:pPr marL="0" indent="457200">
              <a:lnSpc>
                <a:spcPts val="3050"/>
              </a:lnSpc>
              <a:spcBef>
                <a:spcPts val="0"/>
              </a:spcBef>
              <a:buClr>
                <a:srgbClr val="008000"/>
              </a:buClr>
              <a:buSzPct val="100000"/>
            </a:pPr>
            <a:r>
              <a:rPr lang="en-US" dirty="0" smtClean="0">
                <a:latin typeface="Times"/>
                <a:cs typeface="Garamond"/>
              </a:rPr>
              <a:t>As </a:t>
            </a:r>
            <a:r>
              <a:rPr lang="en-US" dirty="0">
                <a:latin typeface="Times"/>
                <a:cs typeface="Garamond"/>
              </a:rPr>
              <a:t>you review </a:t>
            </a:r>
            <a:r>
              <a:rPr lang="en-US" dirty="0" smtClean="0">
                <a:latin typeface="Times"/>
                <a:cs typeface="Garamond"/>
              </a:rPr>
              <a:t>the facilitator’s </a:t>
            </a:r>
            <a:r>
              <a:rPr lang="en-US" dirty="0">
                <a:latin typeface="Times"/>
                <a:cs typeface="Garamond"/>
              </a:rPr>
              <a:t>responsibilities</a:t>
            </a:r>
            <a:r>
              <a:rPr lang="en-US" dirty="0" smtClean="0">
                <a:latin typeface="Times"/>
                <a:cs typeface="Garamond"/>
              </a:rPr>
              <a:t> 	and challenges</a:t>
            </a:r>
            <a:r>
              <a:rPr lang="en-US" dirty="0">
                <a:latin typeface="Times"/>
                <a:cs typeface="Garamond"/>
              </a:rPr>
              <a:t>, what is your greatest worry or </a:t>
            </a:r>
            <a:r>
              <a:rPr lang="en-US" dirty="0" smtClean="0">
                <a:latin typeface="Times"/>
                <a:cs typeface="Garamond"/>
              </a:rPr>
              <a:t>	concern</a:t>
            </a:r>
            <a:r>
              <a:rPr lang="en-US" dirty="0">
                <a:latin typeface="Times"/>
                <a:cs typeface="Garamond"/>
              </a:rPr>
              <a:t>?</a:t>
            </a:r>
            <a:r>
              <a:rPr lang="en-US" dirty="0" smtClean="0">
                <a:latin typeface="Times"/>
                <a:cs typeface="Garamond"/>
              </a:rPr>
              <a:t> </a:t>
            </a:r>
          </a:p>
          <a:p>
            <a:pPr marL="0" indent="457200">
              <a:lnSpc>
                <a:spcPct val="70000"/>
              </a:lnSpc>
              <a:spcBef>
                <a:spcPts val="0"/>
              </a:spcBef>
              <a:buClr>
                <a:srgbClr val="008000"/>
              </a:buClr>
              <a:buNone/>
            </a:pPr>
            <a:endParaRPr lang="en-US" dirty="0" smtClean="0">
              <a:latin typeface="Times"/>
              <a:cs typeface="Garamond"/>
            </a:endParaRPr>
          </a:p>
          <a:p>
            <a:pPr marL="0" indent="457200">
              <a:lnSpc>
                <a:spcPts val="3250"/>
              </a:lnSpc>
              <a:spcBef>
                <a:spcPts val="0"/>
              </a:spcBef>
              <a:buClr>
                <a:srgbClr val="008000"/>
              </a:buClr>
            </a:pPr>
            <a:r>
              <a:rPr lang="en-US" dirty="0" smtClean="0">
                <a:latin typeface="Times"/>
                <a:cs typeface="Garamond"/>
              </a:rPr>
              <a:t>What </a:t>
            </a:r>
            <a:r>
              <a:rPr lang="en-US" dirty="0">
                <a:latin typeface="Times"/>
                <a:cs typeface="Garamond"/>
              </a:rPr>
              <a:t>reminders</a:t>
            </a:r>
            <a:r>
              <a:rPr lang="en-US" dirty="0" smtClean="0">
                <a:latin typeface="Times"/>
                <a:cs typeface="Garamond"/>
              </a:rPr>
              <a:t> might you give </a:t>
            </a:r>
            <a:r>
              <a:rPr lang="en-US" dirty="0">
                <a:latin typeface="Times"/>
                <a:cs typeface="Garamond"/>
              </a:rPr>
              <a:t>yourself when</a:t>
            </a:r>
            <a:r>
              <a:rPr lang="en-US" dirty="0" smtClean="0">
                <a:latin typeface="Times"/>
                <a:cs typeface="Garamond"/>
              </a:rPr>
              <a:t> 	challenges occur</a:t>
            </a:r>
            <a:r>
              <a:rPr lang="en-US" dirty="0">
                <a:latin typeface="Times"/>
                <a:cs typeface="Garamond"/>
              </a:rPr>
              <a:t>?</a:t>
            </a:r>
            <a:r>
              <a:rPr lang="en-US" dirty="0" smtClean="0">
                <a:latin typeface="Times"/>
                <a:cs typeface="Garamond"/>
              </a:rPr>
              <a:t> </a:t>
            </a:r>
          </a:p>
          <a:p>
            <a:pPr marL="0" indent="457200">
              <a:lnSpc>
                <a:spcPct val="70000"/>
              </a:lnSpc>
              <a:spcBef>
                <a:spcPts val="0"/>
              </a:spcBef>
              <a:buClr>
                <a:srgbClr val="008000"/>
              </a:buClr>
              <a:buSzPct val="100000"/>
              <a:buNone/>
            </a:pPr>
            <a:endParaRPr lang="en-US" dirty="0" smtClean="0">
              <a:latin typeface="Times"/>
              <a:cs typeface="Garamond"/>
            </a:endParaRPr>
          </a:p>
          <a:p>
            <a:pPr marL="0" indent="457200">
              <a:lnSpc>
                <a:spcPts val="3250"/>
              </a:lnSpc>
              <a:spcBef>
                <a:spcPts val="0"/>
              </a:spcBef>
              <a:buClr>
                <a:srgbClr val="008000"/>
              </a:buClr>
              <a:buSzPct val="100000"/>
            </a:pPr>
            <a:r>
              <a:rPr lang="en-US" dirty="0" smtClean="0">
                <a:latin typeface="Times"/>
                <a:cs typeface="Garamond"/>
              </a:rPr>
              <a:t>What supports </a:t>
            </a:r>
            <a:r>
              <a:rPr lang="en-US" dirty="0">
                <a:latin typeface="Times"/>
                <a:cs typeface="Garamond"/>
              </a:rPr>
              <a:t>will help you</a:t>
            </a:r>
            <a:r>
              <a:rPr lang="en-US" dirty="0" smtClean="0">
                <a:latin typeface="Times"/>
                <a:cs typeface="Garamond"/>
              </a:rPr>
              <a:t> succeed in 	challenging situations?</a:t>
            </a:r>
            <a:endParaRPr lang="en-US" i="1" dirty="0" smtClean="0">
              <a:latin typeface="Times"/>
              <a:cs typeface="Garamond"/>
            </a:endParaRPr>
          </a:p>
          <a:p>
            <a:pPr marL="347472" indent="0">
              <a:lnSpc>
                <a:spcPts val="3250"/>
              </a:lnSpc>
              <a:spcBef>
                <a:spcPts val="0"/>
              </a:spcBef>
              <a:buNone/>
            </a:pPr>
            <a:r>
              <a:rPr lang="en-US" sz="2400" i="1" dirty="0" smtClean="0">
                <a:latin typeface="Garamond"/>
                <a:cs typeface="Garamond"/>
              </a:rPr>
              <a:t> </a:t>
            </a:r>
          </a:p>
          <a:p>
            <a:pPr marL="0" indent="0">
              <a:buNone/>
            </a:pPr>
            <a:endParaRPr lang="en-US" dirty="0"/>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55133"/>
            <a:ext cx="533400" cy="807720"/>
          </a:xfrm>
          <a:prstGeom prst="rect">
            <a:avLst/>
          </a:prstGeom>
        </p:spPr>
      </p:pic>
      <p:sp>
        <p:nvSpPr>
          <p:cNvPr id="2" name="Title 1"/>
          <p:cNvSpPr>
            <a:spLocks noGrp="1"/>
          </p:cNvSpPr>
          <p:nvPr>
            <p:ph type="title"/>
          </p:nvPr>
        </p:nvSpPr>
        <p:spPr>
          <a:xfrm>
            <a:off x="457200" y="697314"/>
            <a:ext cx="8229600" cy="1143000"/>
          </a:xfrm>
        </p:spPr>
        <p:txBody>
          <a:bodyPr/>
          <a:lstStyle/>
          <a:p>
            <a:pPr algn="l"/>
            <a:r>
              <a:rPr lang="en-US" b="1" dirty="0" smtClean="0">
                <a:solidFill>
                  <a:srgbClr val="0000FF"/>
                </a:solidFill>
                <a:latin typeface="Arial"/>
                <a:cs typeface="Trebuchet MS"/>
              </a:rPr>
              <a:t>L</a:t>
            </a:r>
            <a:r>
              <a:rPr lang="en-US" b="1" dirty="0" smtClean="0">
                <a:solidFill>
                  <a:srgbClr val="0000FF"/>
                </a:solidFill>
                <a:latin typeface="Arial"/>
                <a:cs typeface="Trebuchet MS"/>
              </a:rPr>
              <a:t>earning </a:t>
            </a:r>
            <a:r>
              <a:rPr lang="en-US" b="1" dirty="0" smtClean="0">
                <a:solidFill>
                  <a:srgbClr val="0000FF"/>
                </a:solidFill>
                <a:latin typeface="Arial"/>
                <a:cs typeface="Trebuchet MS"/>
              </a:rPr>
              <a:t>task</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30</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64559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349" y="1947878"/>
            <a:ext cx="8229600" cy="3692147"/>
          </a:xfrm>
        </p:spPr>
        <p:txBody>
          <a:bodyPr>
            <a:normAutofit/>
          </a:bodyPr>
          <a:lstStyle/>
          <a:p>
            <a:pPr marL="461772" indent="-457200">
              <a:lnSpc>
                <a:spcPts val="3250"/>
              </a:lnSpc>
              <a:spcBef>
                <a:spcPts val="0"/>
              </a:spcBef>
              <a:buClr>
                <a:srgbClr val="008000"/>
              </a:buClr>
              <a:buSzPct val="100000"/>
            </a:pPr>
            <a:r>
              <a:rPr lang="en-US" dirty="0" smtClean="0">
                <a:latin typeface="Times"/>
                <a:cs typeface="Garamond"/>
              </a:rPr>
              <a:t>Effectiveness</a:t>
            </a:r>
          </a:p>
          <a:p>
            <a:pPr marL="347472" indent="0">
              <a:lnSpc>
                <a:spcPts val="3250"/>
              </a:lnSpc>
              <a:spcBef>
                <a:spcPts val="0"/>
              </a:spcBef>
              <a:buClr>
                <a:srgbClr val="008000"/>
              </a:buClr>
              <a:buSzPct val="100000"/>
              <a:buNone/>
            </a:pPr>
            <a:r>
              <a:rPr lang="en-US" i="1" dirty="0" smtClean="0">
                <a:latin typeface="Times"/>
                <a:cs typeface="Garamond"/>
              </a:rPr>
              <a:t> (results)</a:t>
            </a:r>
          </a:p>
          <a:p>
            <a:pPr marL="4572" indent="0">
              <a:lnSpc>
                <a:spcPts val="3250"/>
              </a:lnSpc>
              <a:spcBef>
                <a:spcPts val="0"/>
              </a:spcBef>
              <a:buClr>
                <a:srgbClr val="008000"/>
              </a:buClr>
              <a:buSzPct val="100000"/>
              <a:buNone/>
            </a:pPr>
            <a:endParaRPr lang="en-US" dirty="0">
              <a:latin typeface="Times"/>
              <a:cs typeface="Garamond"/>
            </a:endParaRPr>
          </a:p>
          <a:p>
            <a:pPr marL="461772" indent="-457200">
              <a:lnSpc>
                <a:spcPts val="3250"/>
              </a:lnSpc>
              <a:spcBef>
                <a:spcPts val="0"/>
              </a:spcBef>
              <a:buClr>
                <a:srgbClr val="008000"/>
              </a:buClr>
              <a:buSzPct val="100000"/>
            </a:pPr>
            <a:r>
              <a:rPr lang="en-US" dirty="0" smtClean="0">
                <a:latin typeface="Times"/>
                <a:cs typeface="Garamond"/>
              </a:rPr>
              <a:t>Efficiency</a:t>
            </a:r>
          </a:p>
          <a:p>
            <a:pPr marL="347472" indent="0">
              <a:lnSpc>
                <a:spcPts val="3250"/>
              </a:lnSpc>
              <a:spcBef>
                <a:spcPts val="0"/>
              </a:spcBef>
              <a:buClr>
                <a:srgbClr val="008000"/>
              </a:buClr>
              <a:buSzPct val="100000"/>
              <a:buNone/>
            </a:pPr>
            <a:r>
              <a:rPr lang="en-US" i="1" dirty="0" smtClean="0">
                <a:latin typeface="Times"/>
                <a:cs typeface="Garamond"/>
              </a:rPr>
              <a:t> (operations)</a:t>
            </a:r>
          </a:p>
          <a:p>
            <a:pPr marL="461772" indent="-457200">
              <a:lnSpc>
                <a:spcPts val="3250"/>
              </a:lnSpc>
              <a:spcBef>
                <a:spcPts val="0"/>
              </a:spcBef>
              <a:buClr>
                <a:srgbClr val="008000"/>
              </a:buClr>
              <a:buSzPct val="100000"/>
            </a:pPr>
            <a:endParaRPr lang="en-US" dirty="0" smtClean="0">
              <a:latin typeface="Times"/>
              <a:cs typeface="Garamond"/>
            </a:endParaRPr>
          </a:p>
          <a:p>
            <a:pPr marL="461772" indent="-457200">
              <a:lnSpc>
                <a:spcPts val="3250"/>
              </a:lnSpc>
              <a:spcBef>
                <a:spcPts val="0"/>
              </a:spcBef>
              <a:buClr>
                <a:srgbClr val="008000"/>
              </a:buClr>
              <a:buSzPct val="100000"/>
            </a:pPr>
            <a:r>
              <a:rPr lang="en-US" dirty="0" smtClean="0">
                <a:latin typeface="Times"/>
                <a:cs typeface="Garamond"/>
              </a:rPr>
              <a:t>Member contributions</a:t>
            </a:r>
          </a:p>
          <a:p>
            <a:pPr marL="347472" lvl="1" indent="0">
              <a:lnSpc>
                <a:spcPts val="3250"/>
              </a:lnSpc>
              <a:spcBef>
                <a:spcPts val="0"/>
              </a:spcBef>
              <a:buClr>
                <a:srgbClr val="008000"/>
              </a:buClr>
              <a:buSzPct val="100000"/>
              <a:buNone/>
            </a:pPr>
            <a:r>
              <a:rPr lang="en-US" i="1" dirty="0" smtClean="0">
                <a:latin typeface="Times"/>
                <a:cs typeface="Garamond"/>
              </a:rPr>
              <a:t> (behaviors)</a:t>
            </a:r>
            <a:endParaRPr lang="en-US" i="1" dirty="0">
              <a:latin typeface="Times"/>
              <a:cs typeface="Garamond"/>
            </a:endParaRPr>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696606"/>
            <a:ext cx="8229600" cy="1143000"/>
          </a:xfrm>
        </p:spPr>
        <p:txBody>
          <a:bodyPr/>
          <a:lstStyle/>
          <a:p>
            <a:pPr algn="l"/>
            <a:r>
              <a:rPr lang="en-US" b="1" dirty="0" smtClean="0">
                <a:solidFill>
                  <a:srgbClr val="0000FF"/>
                </a:solidFill>
                <a:latin typeface="Arial"/>
                <a:cs typeface="Trebuchet MS"/>
              </a:rPr>
              <a:t>Assessing teams</a:t>
            </a:r>
            <a:endParaRPr lang="en-US" b="1" dirty="0">
              <a:solidFill>
                <a:srgbClr val="0000FF"/>
              </a:solidFill>
              <a:latin typeface="Arial"/>
              <a:cs typeface="Trebuchet MS"/>
            </a:endParaRPr>
          </a:p>
        </p:txBody>
      </p:sp>
      <p:sp>
        <p:nvSpPr>
          <p:cNvPr id="11" name="TextBox 10"/>
          <p:cNvSpPr txBox="1"/>
          <p:nvPr/>
        </p:nvSpPr>
        <p:spPr>
          <a:xfrm>
            <a:off x="8458200" y="6488668"/>
            <a:ext cx="340658" cy="276999"/>
          </a:xfrm>
          <a:prstGeom prst="rect">
            <a:avLst/>
          </a:prstGeom>
          <a:noFill/>
        </p:spPr>
        <p:txBody>
          <a:bodyPr wrap="none" rtlCol="0">
            <a:spAutoFit/>
          </a:bodyPr>
          <a:lstStyle/>
          <a:p>
            <a:r>
              <a:rPr lang="en-US" sz="1200" dirty="0" smtClean="0"/>
              <a:t>31</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45121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4959"/>
            <a:ext cx="8229600" cy="3149575"/>
          </a:xfrm>
        </p:spPr>
        <p:txBody>
          <a:bodyPr>
            <a:noAutofit/>
          </a:bodyPr>
          <a:lstStyle/>
          <a:p>
            <a:pPr>
              <a:lnSpc>
                <a:spcPts val="3250"/>
              </a:lnSpc>
              <a:spcBef>
                <a:spcPts val="0"/>
              </a:spcBef>
              <a:buClr>
                <a:srgbClr val="008000"/>
              </a:buClr>
              <a:buSzPct val="100000"/>
            </a:pPr>
            <a:r>
              <a:rPr lang="en-US" dirty="0">
                <a:latin typeface="Times"/>
                <a:cs typeface="Garamond"/>
              </a:rPr>
              <a:t>In a group of four, look through the tools offered for assessing learning </a:t>
            </a:r>
            <a:r>
              <a:rPr lang="en-US" dirty="0" smtClean="0">
                <a:latin typeface="Times"/>
                <a:cs typeface="Garamond"/>
              </a:rPr>
              <a:t>teams. Identify one you want to use.</a:t>
            </a:r>
          </a:p>
          <a:p>
            <a:pPr marL="0" indent="0">
              <a:lnSpc>
                <a:spcPct val="70000"/>
              </a:lnSpc>
              <a:spcBef>
                <a:spcPts val="0"/>
              </a:spcBef>
              <a:spcAft>
                <a:spcPts val="600"/>
              </a:spcAft>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Describe </a:t>
            </a:r>
            <a:r>
              <a:rPr lang="en-US" dirty="0">
                <a:latin typeface="Times"/>
                <a:cs typeface="Garamond"/>
              </a:rPr>
              <a:t>your reasons for selecting</a:t>
            </a:r>
            <a:r>
              <a:rPr lang="en-US" dirty="0" smtClean="0">
                <a:latin typeface="Times"/>
                <a:cs typeface="Garamond"/>
              </a:rPr>
              <a:t> a tool and </a:t>
            </a:r>
            <a:r>
              <a:rPr lang="en-US" dirty="0">
                <a:latin typeface="Times"/>
                <a:cs typeface="Garamond"/>
              </a:rPr>
              <a:t>the team you want to use it in</a:t>
            </a:r>
            <a:r>
              <a:rPr lang="en-US" dirty="0" smtClean="0">
                <a:latin typeface="Times"/>
                <a:cs typeface="Garamond"/>
              </a:rPr>
              <a:t>.</a:t>
            </a:r>
          </a:p>
          <a:p>
            <a:pPr marL="0" indent="0">
              <a:lnSpc>
                <a:spcPts val="3250"/>
              </a:lnSpc>
              <a:spcBef>
                <a:spcPts val="0"/>
              </a:spcBef>
              <a:buClr>
                <a:srgbClr val="008000"/>
              </a:buClr>
              <a:buSzPct val="100000"/>
              <a:buNone/>
            </a:pPr>
            <a:endParaRPr lang="en-US" dirty="0" smtClean="0">
              <a:latin typeface="Times"/>
              <a:cs typeface="Garamond"/>
            </a:endParaRPr>
          </a:p>
          <a:p>
            <a:pPr>
              <a:buNone/>
            </a:pPr>
            <a:endParaRPr lang="en-US" dirty="0" smtClean="0"/>
          </a:p>
          <a:p>
            <a:pPr marL="0" indent="0">
              <a:buNone/>
            </a:pPr>
            <a:r>
              <a:rPr lang="en-US" dirty="0"/>
              <a:t> </a:t>
            </a:r>
            <a:endParaRPr lang="en-US" dirty="0" smtClean="0"/>
          </a:p>
          <a:p>
            <a:pPr marL="0" indent="0">
              <a:buNone/>
            </a:pPr>
            <a:endParaRPr lang="en-US" dirty="0"/>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679673"/>
            <a:ext cx="8229600" cy="1143000"/>
          </a:xfrm>
        </p:spPr>
        <p:txBody>
          <a:bodyPr/>
          <a:lstStyle/>
          <a:p>
            <a:pPr algn="l"/>
            <a:r>
              <a:rPr lang="en-US" b="1" dirty="0" smtClean="0">
                <a:solidFill>
                  <a:srgbClr val="0000FF"/>
                </a:solidFill>
                <a:latin typeface="Arial"/>
                <a:cs typeface="Trebuchet MS"/>
              </a:rPr>
              <a:t>Learning </a:t>
            </a:r>
            <a:r>
              <a:rPr lang="en-US" b="1" dirty="0" smtClean="0">
                <a:solidFill>
                  <a:srgbClr val="0000FF"/>
                </a:solidFill>
                <a:latin typeface="Arial"/>
                <a:cs typeface="Trebuchet MS"/>
              </a:rPr>
              <a:t>task</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32</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26493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656" y="1730585"/>
            <a:ext cx="8229600" cy="4525963"/>
          </a:xfrm>
        </p:spPr>
        <p:txBody>
          <a:bodyPr>
            <a:normAutofit/>
          </a:bodyPr>
          <a:lstStyle/>
          <a:p>
            <a:pPr marL="461772" indent="-457200">
              <a:lnSpc>
                <a:spcPts val="3250"/>
              </a:lnSpc>
              <a:spcBef>
                <a:spcPts val="0"/>
              </a:spcBef>
              <a:buClr>
                <a:srgbClr val="008000"/>
              </a:buClr>
              <a:buSzPct val="100000"/>
            </a:pPr>
            <a:r>
              <a:rPr lang="en-US" dirty="0" smtClean="0">
                <a:latin typeface="Times"/>
                <a:cs typeface="Garamond"/>
              </a:rPr>
              <a:t>Review essential questions on Handout 1.3. </a:t>
            </a:r>
          </a:p>
          <a:p>
            <a:pPr marL="4572" indent="0">
              <a:lnSpc>
                <a:spcPct val="70000"/>
              </a:lnSpc>
              <a:spcBef>
                <a:spcPts val="0"/>
              </a:spcBef>
              <a:buClr>
                <a:srgbClr val="008000"/>
              </a:buClr>
              <a:buSzPct val="100000"/>
              <a:buNone/>
            </a:pPr>
            <a:endParaRPr lang="en-US" dirty="0" smtClean="0">
              <a:latin typeface="Times"/>
              <a:cs typeface="Garamond"/>
            </a:endParaRPr>
          </a:p>
          <a:p>
            <a:pPr marL="461772" indent="-457200">
              <a:lnSpc>
                <a:spcPts val="3250"/>
              </a:lnSpc>
              <a:spcBef>
                <a:spcPts val="0"/>
              </a:spcBef>
              <a:buClr>
                <a:srgbClr val="008000"/>
              </a:buClr>
              <a:buSzPct val="100000"/>
            </a:pPr>
            <a:r>
              <a:rPr lang="en-US" dirty="0" smtClean="0">
                <a:latin typeface="Times"/>
                <a:cs typeface="Garamond"/>
              </a:rPr>
              <a:t>Find a partner. Together, answer one essential question.</a:t>
            </a:r>
          </a:p>
          <a:p>
            <a:pPr marL="461772" indent="-457200">
              <a:lnSpc>
                <a:spcPts val="3250"/>
              </a:lnSpc>
              <a:spcBef>
                <a:spcPts val="0"/>
              </a:spcBef>
              <a:buClr>
                <a:srgbClr val="008000"/>
              </a:buClr>
              <a:buSzPct val="100000"/>
            </a:pPr>
            <a:endParaRPr lang="en-US" dirty="0" smtClean="0">
              <a:latin typeface="Times"/>
              <a:cs typeface="Garamond"/>
            </a:endParaRPr>
          </a:p>
          <a:p>
            <a:pPr marL="461772" indent="-457200">
              <a:lnSpc>
                <a:spcPts val="3250"/>
              </a:lnSpc>
              <a:spcBef>
                <a:spcPts val="0"/>
              </a:spcBef>
              <a:buClr>
                <a:srgbClr val="008000"/>
              </a:buClr>
              <a:buSzPct val="100000"/>
            </a:pPr>
            <a:r>
              <a:rPr lang="en-US" dirty="0" smtClean="0">
                <a:latin typeface="Times"/>
                <a:cs typeface="Garamond"/>
              </a:rPr>
              <a:t>Rotate to another partner and answer another essential question.</a:t>
            </a:r>
          </a:p>
          <a:p>
            <a:pPr marL="461772" indent="-457200">
              <a:lnSpc>
                <a:spcPts val="3250"/>
              </a:lnSpc>
              <a:spcBef>
                <a:spcPts val="0"/>
              </a:spcBef>
              <a:buClr>
                <a:srgbClr val="008000"/>
              </a:buClr>
              <a:buSzPct val="100000"/>
            </a:pPr>
            <a:endParaRPr lang="en-US" dirty="0" smtClean="0">
              <a:latin typeface="Times"/>
              <a:cs typeface="Garamond"/>
            </a:endParaRPr>
          </a:p>
          <a:p>
            <a:pPr marL="461772" indent="-457200">
              <a:lnSpc>
                <a:spcPts val="3250"/>
              </a:lnSpc>
              <a:spcBef>
                <a:spcPts val="0"/>
              </a:spcBef>
              <a:buClr>
                <a:srgbClr val="008000"/>
              </a:buClr>
              <a:buSzPct val="100000"/>
            </a:pPr>
            <a:r>
              <a:rPr lang="en-US" dirty="0" smtClean="0">
                <a:latin typeface="Times"/>
                <a:cs typeface="Garamond"/>
              </a:rPr>
              <a:t>Repeat this process until time is up.</a:t>
            </a:r>
          </a:p>
          <a:p>
            <a:pPr>
              <a:buNone/>
            </a:pPr>
            <a:endParaRPr lang="en-US" dirty="0"/>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10" name="Title 1"/>
          <p:cNvSpPr>
            <a:spLocks noGrp="1"/>
          </p:cNvSpPr>
          <p:nvPr>
            <p:ph type="title"/>
          </p:nvPr>
        </p:nvSpPr>
        <p:spPr>
          <a:xfrm>
            <a:off x="457200" y="695898"/>
            <a:ext cx="8229600" cy="1143000"/>
          </a:xfrm>
        </p:spPr>
        <p:txBody>
          <a:bodyPr/>
          <a:lstStyle/>
          <a:p>
            <a:pPr algn="l"/>
            <a:r>
              <a:rPr lang="en-US" b="1" dirty="0" smtClean="0">
                <a:solidFill>
                  <a:srgbClr val="0000FF"/>
                </a:solidFill>
                <a:latin typeface="Arial"/>
                <a:cs typeface="Trebuchet MS"/>
              </a:rPr>
              <a:t>Wrap-up</a:t>
            </a:r>
            <a:endParaRPr lang="en-US" b="1" dirty="0">
              <a:solidFill>
                <a:srgbClr val="0000FF"/>
              </a:solidFill>
              <a:latin typeface="Arial"/>
              <a:cs typeface="Trebuchet MS"/>
            </a:endParaRPr>
          </a:p>
        </p:txBody>
      </p:sp>
      <p:sp>
        <p:nvSpPr>
          <p:cNvPr id="12" name="TextBox 11"/>
          <p:cNvSpPr txBox="1"/>
          <p:nvPr/>
        </p:nvSpPr>
        <p:spPr>
          <a:xfrm>
            <a:off x="8458200" y="6420936"/>
            <a:ext cx="340658" cy="276999"/>
          </a:xfrm>
          <a:prstGeom prst="rect">
            <a:avLst/>
          </a:prstGeom>
          <a:noFill/>
        </p:spPr>
        <p:txBody>
          <a:bodyPr wrap="none" rtlCol="0">
            <a:spAutoFit/>
          </a:bodyPr>
          <a:lstStyle/>
          <a:p>
            <a:r>
              <a:rPr lang="en-US" sz="1200" dirty="0" smtClean="0"/>
              <a:t>33</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3404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534" y="2370164"/>
            <a:ext cx="8229600" cy="1539926"/>
          </a:xfrm>
        </p:spPr>
        <p:txBody>
          <a:bodyPr>
            <a:noAutofit/>
          </a:bodyPr>
          <a:lstStyle/>
          <a:p>
            <a:pPr marL="0" indent="0">
              <a:buNone/>
            </a:pPr>
            <a:r>
              <a:rPr lang="en-US" dirty="0" smtClean="0">
                <a:latin typeface="Times"/>
                <a:cs typeface="Garamond"/>
              </a:rPr>
              <a:t>Read the essential questions on Handout 1.3 </a:t>
            </a:r>
          </a:p>
          <a:p>
            <a:pPr marL="0" indent="0">
              <a:buNone/>
            </a:pPr>
            <a:r>
              <a:rPr lang="en-US" dirty="0" smtClean="0">
                <a:latin typeface="Times"/>
                <a:cs typeface="Garamond"/>
              </a:rPr>
              <a:t>and put a check mark next to those that are </a:t>
            </a:r>
          </a:p>
          <a:p>
            <a:pPr marL="0" indent="0">
              <a:buNone/>
            </a:pPr>
            <a:r>
              <a:rPr lang="en-US" b="1" dirty="0" smtClean="0">
                <a:latin typeface="Times"/>
                <a:cs typeface="Garamond"/>
              </a:rPr>
              <a:t>most important </a:t>
            </a:r>
            <a:r>
              <a:rPr lang="en-US" dirty="0" smtClean="0">
                <a:latin typeface="Times"/>
                <a:cs typeface="Garamond"/>
              </a:rPr>
              <a:t>to you to answer today.</a:t>
            </a:r>
            <a:endParaRPr lang="en-US" dirty="0">
              <a:latin typeface="Times"/>
              <a:cs typeface="Garamond"/>
            </a:endParaRPr>
          </a:p>
        </p:txBody>
      </p:sp>
      <p:sp>
        <p:nvSpPr>
          <p:cNvPr id="2" name="Title 1"/>
          <p:cNvSpPr>
            <a:spLocks noGrp="1"/>
          </p:cNvSpPr>
          <p:nvPr>
            <p:ph type="title"/>
          </p:nvPr>
        </p:nvSpPr>
        <p:spPr>
          <a:xfrm>
            <a:off x="497939" y="679431"/>
            <a:ext cx="8229600" cy="1143000"/>
          </a:xfrm>
        </p:spPr>
        <p:txBody>
          <a:bodyPr/>
          <a:lstStyle/>
          <a:p>
            <a:pPr algn="l"/>
            <a:r>
              <a:rPr lang="en-US" b="1" dirty="0" smtClean="0">
                <a:solidFill>
                  <a:srgbClr val="0000FF"/>
                </a:solidFill>
                <a:latin typeface="Arial"/>
                <a:cs typeface="Trebuchet MS"/>
              </a:rPr>
              <a:t>Essential questions</a:t>
            </a:r>
            <a:endParaRPr lang="en-US" b="1" dirty="0">
              <a:solidFill>
                <a:srgbClr val="0000FF"/>
              </a:solidFill>
              <a:latin typeface="Arial"/>
              <a:cs typeface="Trebuchet MS"/>
            </a:endParaRPr>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11" name="TextBox 10"/>
          <p:cNvSpPr txBox="1"/>
          <p:nvPr/>
        </p:nvSpPr>
        <p:spPr>
          <a:xfrm>
            <a:off x="8458200" y="6437869"/>
            <a:ext cx="262662" cy="276999"/>
          </a:xfrm>
          <a:prstGeom prst="rect">
            <a:avLst/>
          </a:prstGeom>
          <a:noFill/>
        </p:spPr>
        <p:txBody>
          <a:bodyPr wrap="none" rtlCol="0">
            <a:spAutoFit/>
          </a:bodyPr>
          <a:lstStyle/>
          <a:p>
            <a:r>
              <a:rPr lang="en-US" sz="1200" dirty="0"/>
              <a:t>4</a:t>
            </a:r>
          </a:p>
        </p:txBody>
      </p:sp>
      <p:sp>
        <p:nvSpPr>
          <p:cNvPr id="12" name="Footer Placeholder 4"/>
          <p:cNvSpPr>
            <a:spLocks noGrp="1"/>
          </p:cNvSpPr>
          <p:nvPr>
            <p:ph type="ftr" sz="quarter" idx="11"/>
          </p:nvPr>
        </p:nvSpPr>
        <p:spPr>
          <a:xfrm>
            <a:off x="118538"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298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534" y="1600201"/>
            <a:ext cx="8229600" cy="710792"/>
          </a:xfrm>
        </p:spPr>
        <p:txBody>
          <a:bodyPr/>
          <a:lstStyle/>
          <a:p>
            <a:pPr lvl="0">
              <a:buClr>
                <a:srgbClr val="008000"/>
              </a:buClr>
              <a:buSzPct val="100000"/>
            </a:pPr>
            <a:r>
              <a:rPr lang="en-US" dirty="0">
                <a:latin typeface="Times"/>
                <a:cs typeface="Garamond"/>
              </a:rPr>
              <a:t>Be open to learning new </a:t>
            </a:r>
            <a:r>
              <a:rPr lang="en-US" dirty="0" smtClean="0">
                <a:latin typeface="Times"/>
                <a:cs typeface="Garamond"/>
              </a:rPr>
              <a:t>strategies.</a:t>
            </a:r>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524932" y="662740"/>
            <a:ext cx="8229600" cy="1143000"/>
          </a:xfrm>
        </p:spPr>
        <p:txBody>
          <a:bodyPr/>
          <a:lstStyle/>
          <a:p>
            <a:pPr algn="l"/>
            <a:r>
              <a:rPr lang="en-US" b="1" dirty="0" smtClean="0">
                <a:solidFill>
                  <a:srgbClr val="0000FF"/>
                </a:solidFill>
                <a:latin typeface="Arial"/>
                <a:cs typeface="Trebuchet MS"/>
              </a:rPr>
              <a:t>Agreements</a:t>
            </a:r>
            <a:endParaRPr lang="en-US" b="1" dirty="0">
              <a:solidFill>
                <a:srgbClr val="0000FF"/>
              </a:solidFill>
              <a:latin typeface="Arial"/>
              <a:cs typeface="Trebuchet MS"/>
            </a:endParaRPr>
          </a:p>
        </p:txBody>
      </p:sp>
      <p:sp>
        <p:nvSpPr>
          <p:cNvPr id="7" name="Content Placeholder 2"/>
          <p:cNvSpPr txBox="1">
            <a:spLocks/>
          </p:cNvSpPr>
          <p:nvPr/>
        </p:nvSpPr>
        <p:spPr>
          <a:xfrm>
            <a:off x="540454" y="5341308"/>
            <a:ext cx="8229600" cy="12456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Clr>
                <a:srgbClr val="008000"/>
              </a:buClr>
              <a:buSzPct val="100000"/>
            </a:pPr>
            <a:r>
              <a:rPr lang="en-US" dirty="0" smtClean="0">
                <a:latin typeface="Times"/>
                <a:cs typeface="Garamond"/>
              </a:rPr>
              <a:t>Think of how you might use these resources to develop others’ capacity to facilitate.</a:t>
            </a:r>
          </a:p>
          <a:p>
            <a:pPr marL="0" indent="0">
              <a:buNone/>
            </a:pPr>
            <a:endParaRPr lang="en-US" dirty="0"/>
          </a:p>
        </p:txBody>
      </p:sp>
      <p:sp>
        <p:nvSpPr>
          <p:cNvPr id="8" name="Content Placeholder 2"/>
          <p:cNvSpPr txBox="1">
            <a:spLocks/>
          </p:cNvSpPr>
          <p:nvPr/>
        </p:nvSpPr>
        <p:spPr>
          <a:xfrm>
            <a:off x="515234" y="4538424"/>
            <a:ext cx="8229600" cy="7805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8000"/>
              </a:buClr>
              <a:buSzPct val="100000"/>
            </a:pPr>
            <a:r>
              <a:rPr lang="en-US" dirty="0" smtClean="0">
                <a:latin typeface="Times"/>
                <a:cs typeface="Garamond"/>
              </a:rPr>
              <a:t>Respect our time schedule.</a:t>
            </a:r>
          </a:p>
          <a:p>
            <a:pPr>
              <a:buClr>
                <a:schemeClr val="accent3">
                  <a:lumMod val="60000"/>
                  <a:lumOff val="40000"/>
                </a:schemeClr>
              </a:buClr>
            </a:pPr>
            <a:endParaRPr lang="en-US" dirty="0"/>
          </a:p>
        </p:txBody>
      </p:sp>
      <p:sp>
        <p:nvSpPr>
          <p:cNvPr id="9" name="Content Placeholder 2"/>
          <p:cNvSpPr txBox="1">
            <a:spLocks/>
          </p:cNvSpPr>
          <p:nvPr/>
        </p:nvSpPr>
        <p:spPr>
          <a:xfrm>
            <a:off x="520296" y="3802141"/>
            <a:ext cx="7662262" cy="7362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8000"/>
              </a:buClr>
              <a:buSzPct val="100000"/>
            </a:pPr>
            <a:r>
              <a:rPr lang="en-US" dirty="0" smtClean="0">
                <a:latin typeface="Times"/>
                <a:cs typeface="Garamond"/>
              </a:rPr>
              <a:t>Honor your colleagues’ learning needs.</a:t>
            </a:r>
          </a:p>
          <a:p>
            <a:pPr>
              <a:buClr>
                <a:schemeClr val="accent3">
                  <a:lumMod val="60000"/>
                  <a:lumOff val="40000"/>
                </a:schemeClr>
              </a:buClr>
            </a:pPr>
            <a:endParaRPr lang="en-US" dirty="0"/>
          </a:p>
        </p:txBody>
      </p:sp>
      <p:sp>
        <p:nvSpPr>
          <p:cNvPr id="10" name="Content Placeholder 2"/>
          <p:cNvSpPr txBox="1">
            <a:spLocks/>
          </p:cNvSpPr>
          <p:nvPr/>
        </p:nvSpPr>
        <p:spPr>
          <a:xfrm>
            <a:off x="500138" y="3091589"/>
            <a:ext cx="8229600" cy="72354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8000"/>
              </a:buClr>
              <a:buSzPct val="100000"/>
            </a:pPr>
            <a:r>
              <a:rPr lang="en-US" dirty="0" smtClean="0">
                <a:latin typeface="Times"/>
                <a:cs typeface="Garamond"/>
              </a:rPr>
              <a:t>Take responsibility for your learning.  </a:t>
            </a:r>
          </a:p>
        </p:txBody>
      </p:sp>
      <p:sp>
        <p:nvSpPr>
          <p:cNvPr id="11" name="Content Placeholder 2"/>
          <p:cNvSpPr txBox="1">
            <a:spLocks/>
          </p:cNvSpPr>
          <p:nvPr/>
        </p:nvSpPr>
        <p:spPr>
          <a:xfrm>
            <a:off x="500138" y="2344032"/>
            <a:ext cx="8187447" cy="6946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8000"/>
              </a:buClr>
              <a:buSzPct val="100000"/>
            </a:pPr>
            <a:r>
              <a:rPr lang="en-US" dirty="0" smtClean="0">
                <a:latin typeface="Times"/>
                <a:cs typeface="Garamond"/>
              </a:rPr>
              <a:t>Be an active participant.</a:t>
            </a:r>
          </a:p>
        </p:txBody>
      </p:sp>
      <p:sp>
        <p:nvSpPr>
          <p:cNvPr id="16" name="TextBox 15"/>
          <p:cNvSpPr txBox="1"/>
          <p:nvPr/>
        </p:nvSpPr>
        <p:spPr>
          <a:xfrm>
            <a:off x="8458200" y="6420936"/>
            <a:ext cx="262662" cy="276999"/>
          </a:xfrm>
          <a:prstGeom prst="rect">
            <a:avLst/>
          </a:prstGeom>
          <a:noFill/>
        </p:spPr>
        <p:txBody>
          <a:bodyPr wrap="none" rtlCol="0">
            <a:spAutoFit/>
          </a:bodyPr>
          <a:lstStyle/>
          <a:p>
            <a:r>
              <a:rPr lang="en-US" sz="1200" dirty="0" smtClean="0"/>
              <a:t>5</a:t>
            </a:r>
            <a:endParaRPr lang="en-US" sz="1200" dirty="0"/>
          </a:p>
        </p:txBody>
      </p:sp>
      <p:sp>
        <p:nvSpPr>
          <p:cNvPr id="17" name="Footer Placeholder 4"/>
          <p:cNvSpPr>
            <a:spLocks noGrp="1"/>
          </p:cNvSpPr>
          <p:nvPr>
            <p:ph type="ftr" sz="quarter" idx="11"/>
          </p:nvPr>
        </p:nvSpPr>
        <p:spPr>
          <a:xfrm>
            <a:off x="186270"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150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074" y="1442724"/>
            <a:ext cx="8229600" cy="4507906"/>
          </a:xfrm>
        </p:spPr>
        <p:txBody>
          <a:bodyPr>
            <a:noAutofit/>
          </a:bodyPr>
          <a:lstStyle/>
          <a:p>
            <a:pPr>
              <a:lnSpc>
                <a:spcPct val="130000"/>
              </a:lnSpc>
              <a:spcBef>
                <a:spcPts val="0"/>
              </a:spcBef>
              <a:buClr>
                <a:srgbClr val="008000"/>
              </a:buClr>
              <a:buSzPct val="100000"/>
            </a:pPr>
            <a:r>
              <a:rPr lang="en-US" dirty="0" smtClean="0">
                <a:latin typeface="Times"/>
                <a:cs typeface="Garamond"/>
              </a:rPr>
              <a:t>Introduce yourself.</a:t>
            </a:r>
          </a:p>
          <a:p>
            <a:pPr>
              <a:lnSpc>
                <a:spcPct val="130000"/>
              </a:lnSpc>
              <a:spcBef>
                <a:spcPts val="0"/>
              </a:spcBef>
              <a:buClr>
                <a:srgbClr val="008000"/>
              </a:buClr>
              <a:buSzPct val="100000"/>
            </a:pPr>
            <a:r>
              <a:rPr lang="en-US" dirty="0" smtClean="0">
                <a:latin typeface="Times"/>
                <a:cs typeface="Garamond"/>
              </a:rPr>
              <a:t>Share your current role.</a:t>
            </a:r>
          </a:p>
          <a:p>
            <a:pPr>
              <a:lnSpc>
                <a:spcPct val="130000"/>
              </a:lnSpc>
              <a:spcBef>
                <a:spcPts val="0"/>
              </a:spcBef>
              <a:buClr>
                <a:srgbClr val="008000"/>
              </a:buClr>
              <a:buSzPct val="100000"/>
            </a:pPr>
            <a:r>
              <a:rPr lang="en-US" dirty="0" smtClean="0">
                <a:latin typeface="Times"/>
                <a:cs typeface="Garamond"/>
              </a:rPr>
              <a:t>Share one reason for attending.</a:t>
            </a:r>
          </a:p>
          <a:p>
            <a:pPr marL="457200" indent="-457200">
              <a:lnSpc>
                <a:spcPct val="50000"/>
              </a:lnSpc>
              <a:spcBef>
                <a:spcPts val="0"/>
              </a:spcBef>
              <a:buClr>
                <a:srgbClr val="008000"/>
              </a:buClr>
              <a:buSzPct val="100000"/>
              <a:buNone/>
            </a:pPr>
            <a:endParaRPr lang="en-US" dirty="0" smtClean="0">
              <a:latin typeface="Times"/>
              <a:cs typeface="Garamond"/>
            </a:endParaRPr>
          </a:p>
          <a:p>
            <a:pPr>
              <a:lnSpc>
                <a:spcPct val="80000"/>
              </a:lnSpc>
              <a:spcBef>
                <a:spcPts val="0"/>
              </a:spcBef>
              <a:buClr>
                <a:srgbClr val="008000"/>
              </a:buClr>
              <a:buSzPct val="100000"/>
            </a:pPr>
            <a:r>
              <a:rPr lang="en-US" dirty="0" smtClean="0">
                <a:latin typeface="Times"/>
                <a:cs typeface="Garamond"/>
              </a:rPr>
              <a:t>Share one essential question you want to answer.</a:t>
            </a:r>
          </a:p>
          <a:p>
            <a:pPr>
              <a:lnSpc>
                <a:spcPct val="130000"/>
              </a:lnSpc>
              <a:spcBef>
                <a:spcPts val="0"/>
              </a:spcBef>
              <a:buClr>
                <a:srgbClr val="008000"/>
              </a:buClr>
              <a:buSzPct val="100000"/>
            </a:pPr>
            <a:r>
              <a:rPr lang="en-US" dirty="0" smtClean="0">
                <a:latin typeface="Times"/>
                <a:cs typeface="Garamond"/>
              </a:rPr>
              <a:t>Identify a personal learning goal:</a:t>
            </a:r>
          </a:p>
          <a:p>
            <a:pPr>
              <a:buNone/>
            </a:pPr>
            <a:r>
              <a:rPr lang="en-US" i="1" dirty="0" smtClean="0">
                <a:latin typeface="Garamond"/>
                <a:cs typeface="Garamond"/>
              </a:rPr>
              <a:t>			What do I hope to learn today? </a:t>
            </a:r>
          </a:p>
          <a:p>
            <a:pPr>
              <a:buNone/>
            </a:pPr>
            <a:r>
              <a:rPr lang="en-US" i="1" dirty="0" smtClean="0">
                <a:latin typeface="Garamond"/>
                <a:cs typeface="Garamond"/>
              </a:rPr>
              <a:t>			What will I contribute to today’s learning?</a:t>
            </a:r>
          </a:p>
          <a:p>
            <a:pPr>
              <a:buNone/>
            </a:pPr>
            <a:endParaRPr lang="en-US" dirty="0" smtClean="0"/>
          </a:p>
          <a:p>
            <a:endParaRPr lang="en-US" dirty="0"/>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74133" y="645099"/>
            <a:ext cx="8229600" cy="1143000"/>
          </a:xfrm>
        </p:spPr>
        <p:txBody>
          <a:bodyPr>
            <a:normAutofit/>
          </a:bodyPr>
          <a:lstStyle/>
          <a:p>
            <a:pPr algn="l"/>
            <a:r>
              <a:rPr lang="en-US" b="1" dirty="0" smtClean="0">
                <a:solidFill>
                  <a:srgbClr val="0000FF"/>
                </a:solidFill>
                <a:latin typeface="Arial"/>
                <a:cs typeface="Trebuchet MS"/>
              </a:rPr>
              <a:t>Effective vs. ineffective teams</a:t>
            </a:r>
            <a:endParaRPr lang="en-US" b="1" dirty="0">
              <a:solidFill>
                <a:srgbClr val="0000FF"/>
              </a:solidFill>
              <a:latin typeface="Arial"/>
              <a:cs typeface="Trebuchet MS"/>
            </a:endParaRPr>
          </a:p>
        </p:txBody>
      </p:sp>
      <p:sp>
        <p:nvSpPr>
          <p:cNvPr id="11" name="TextBox 10"/>
          <p:cNvSpPr txBox="1"/>
          <p:nvPr/>
        </p:nvSpPr>
        <p:spPr>
          <a:xfrm>
            <a:off x="8458200" y="6420936"/>
            <a:ext cx="262662" cy="276999"/>
          </a:xfrm>
          <a:prstGeom prst="rect">
            <a:avLst/>
          </a:prstGeom>
          <a:noFill/>
        </p:spPr>
        <p:txBody>
          <a:bodyPr wrap="none" rtlCol="0">
            <a:spAutoFit/>
          </a:bodyPr>
          <a:lstStyle/>
          <a:p>
            <a:r>
              <a:rPr lang="en-US" sz="1200" dirty="0" smtClean="0"/>
              <a:t>6</a:t>
            </a:r>
            <a:endParaRPr lang="en-US" sz="1200" dirty="0"/>
          </a:p>
        </p:txBody>
      </p:sp>
      <p:sp>
        <p:nvSpPr>
          <p:cNvPr id="8" name="Footer Placeholder 4"/>
          <p:cNvSpPr>
            <a:spLocks noGrp="1"/>
          </p:cNvSpPr>
          <p:nvPr>
            <p:ph type="ftr" sz="quarter" idx="11"/>
          </p:nvPr>
        </p:nvSpPr>
        <p:spPr>
          <a:xfrm>
            <a:off x="186270"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17063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295" y="1737788"/>
            <a:ext cx="8229600" cy="4525963"/>
          </a:xfrm>
        </p:spPr>
        <p:txBody>
          <a:bodyPr>
            <a:noAutofit/>
          </a:bodyPr>
          <a:lstStyle/>
          <a:p>
            <a:pPr>
              <a:lnSpc>
                <a:spcPct val="80000"/>
              </a:lnSpc>
              <a:spcBef>
                <a:spcPts val="0"/>
              </a:spcBef>
              <a:buClr>
                <a:srgbClr val="008000"/>
              </a:buClr>
              <a:buSzPct val="100000"/>
            </a:pPr>
            <a:r>
              <a:rPr lang="en-US" dirty="0">
                <a:latin typeface="Times"/>
                <a:cs typeface="Garamond"/>
              </a:rPr>
              <a:t>Clear roles and </a:t>
            </a:r>
            <a:r>
              <a:rPr lang="en-US" dirty="0" smtClean="0">
                <a:latin typeface="Times"/>
                <a:cs typeface="Garamond"/>
              </a:rPr>
              <a:t>responsibilities</a:t>
            </a:r>
          </a:p>
          <a:p>
            <a:pPr>
              <a:lnSpc>
                <a:spcPct val="80000"/>
              </a:lnSpc>
              <a:spcBef>
                <a:spcPts val="0"/>
              </a:spcBef>
              <a:buClr>
                <a:srgbClr val="008000"/>
              </a:buClr>
              <a:buSzPct val="100000"/>
            </a:pPr>
            <a:endParaRPr lang="en-US" b="1" dirty="0" smtClean="0">
              <a:latin typeface="Times"/>
              <a:cs typeface="Garamond"/>
            </a:endParaRPr>
          </a:p>
          <a:p>
            <a:pPr>
              <a:lnSpc>
                <a:spcPct val="80000"/>
              </a:lnSpc>
              <a:spcBef>
                <a:spcPts val="0"/>
              </a:spcBef>
              <a:buClr>
                <a:srgbClr val="008000"/>
              </a:buClr>
              <a:buSzPct val="100000"/>
            </a:pPr>
            <a:r>
              <a:rPr lang="en-US" dirty="0" smtClean="0">
                <a:latin typeface="Times"/>
                <a:cs typeface="Garamond"/>
              </a:rPr>
              <a:t>Agreements for interaction</a:t>
            </a:r>
          </a:p>
          <a:p>
            <a:pPr>
              <a:lnSpc>
                <a:spcPct val="80000"/>
              </a:lnSpc>
              <a:spcBef>
                <a:spcPts val="0"/>
              </a:spcBef>
              <a:buClr>
                <a:srgbClr val="008000"/>
              </a:buClr>
              <a:buSzPct val="100000"/>
            </a:pPr>
            <a:endParaRPr lang="en-US" b="1" dirty="0" smtClean="0">
              <a:latin typeface="Times"/>
              <a:cs typeface="Garamond"/>
            </a:endParaRPr>
          </a:p>
          <a:p>
            <a:pPr>
              <a:lnSpc>
                <a:spcPct val="80000"/>
              </a:lnSpc>
              <a:spcBef>
                <a:spcPts val="0"/>
              </a:spcBef>
              <a:buClr>
                <a:srgbClr val="008000"/>
              </a:buClr>
              <a:buSzPct val="100000"/>
            </a:pPr>
            <a:r>
              <a:rPr lang="en-US" dirty="0" smtClean="0">
                <a:latin typeface="Times"/>
                <a:cs typeface="Garamond"/>
              </a:rPr>
              <a:t>A shared </a:t>
            </a:r>
            <a:r>
              <a:rPr lang="en-US" dirty="0">
                <a:latin typeface="Times"/>
                <a:cs typeface="Garamond"/>
              </a:rPr>
              <a:t>vision and </a:t>
            </a:r>
            <a:r>
              <a:rPr lang="en-US" dirty="0" smtClean="0">
                <a:latin typeface="Times"/>
                <a:cs typeface="Garamond"/>
              </a:rPr>
              <a:t>mission</a:t>
            </a:r>
          </a:p>
          <a:p>
            <a:pPr>
              <a:lnSpc>
                <a:spcPct val="80000"/>
              </a:lnSpc>
              <a:spcBef>
                <a:spcPts val="0"/>
              </a:spcBef>
              <a:buClr>
                <a:srgbClr val="008000"/>
              </a:buClr>
              <a:buSzPct val="100000"/>
            </a:pPr>
            <a:endParaRPr lang="en-US" b="1" dirty="0" smtClean="0">
              <a:latin typeface="Times"/>
              <a:cs typeface="Garamond"/>
            </a:endParaRPr>
          </a:p>
          <a:p>
            <a:pPr>
              <a:lnSpc>
                <a:spcPct val="80000"/>
              </a:lnSpc>
              <a:spcBef>
                <a:spcPts val="0"/>
              </a:spcBef>
              <a:buClr>
                <a:srgbClr val="008000"/>
              </a:buClr>
              <a:buSzPct val="100000"/>
            </a:pPr>
            <a:r>
              <a:rPr lang="en-US" dirty="0" smtClean="0">
                <a:latin typeface="Times"/>
                <a:cs typeface="Garamond"/>
              </a:rPr>
              <a:t>A clear purpose </a:t>
            </a:r>
            <a:endParaRPr lang="en-US" dirty="0">
              <a:latin typeface="Times"/>
              <a:cs typeface="Garamond"/>
            </a:endParaRPr>
          </a:p>
          <a:p>
            <a:pPr>
              <a:lnSpc>
                <a:spcPct val="80000"/>
              </a:lnSpc>
              <a:spcBef>
                <a:spcPts val="0"/>
              </a:spcBef>
              <a:buClr>
                <a:srgbClr val="008000"/>
              </a:buClr>
              <a:buSzPct val="100000"/>
            </a:pPr>
            <a:endParaRPr lang="en-US" b="1" dirty="0">
              <a:latin typeface="Times"/>
              <a:cs typeface="Garamond"/>
            </a:endParaRPr>
          </a:p>
          <a:p>
            <a:pPr>
              <a:lnSpc>
                <a:spcPct val="80000"/>
              </a:lnSpc>
              <a:spcBef>
                <a:spcPts val="0"/>
              </a:spcBef>
              <a:buClr>
                <a:srgbClr val="008000"/>
              </a:buClr>
              <a:buSzPct val="100000"/>
            </a:pPr>
            <a:r>
              <a:rPr lang="en-US" dirty="0">
                <a:latin typeface="Times"/>
                <a:cs typeface="Garamond"/>
              </a:rPr>
              <a:t>Defined processes for accomplishing </a:t>
            </a:r>
            <a:r>
              <a:rPr lang="en-US" dirty="0" smtClean="0">
                <a:latin typeface="Times"/>
                <a:cs typeface="Garamond"/>
              </a:rPr>
              <a:t>goals </a:t>
            </a:r>
          </a:p>
          <a:p>
            <a:pPr>
              <a:lnSpc>
                <a:spcPct val="80000"/>
              </a:lnSpc>
              <a:spcBef>
                <a:spcPts val="0"/>
              </a:spcBef>
              <a:buClr>
                <a:srgbClr val="008000"/>
              </a:buClr>
              <a:buSzPct val="100000"/>
            </a:pPr>
            <a:endParaRPr lang="en-US" dirty="0" smtClean="0">
              <a:latin typeface="Times"/>
              <a:cs typeface="Garamond"/>
            </a:endParaRPr>
          </a:p>
          <a:p>
            <a:pPr>
              <a:lnSpc>
                <a:spcPct val="80000"/>
              </a:lnSpc>
              <a:spcBef>
                <a:spcPts val="0"/>
              </a:spcBef>
              <a:buClr>
                <a:srgbClr val="008000"/>
              </a:buClr>
              <a:buSzPct val="100000"/>
            </a:pPr>
            <a:r>
              <a:rPr lang="en-US" dirty="0" smtClean="0">
                <a:latin typeface="Times"/>
                <a:cs typeface="Garamond"/>
              </a:rPr>
              <a:t>A clear </a:t>
            </a:r>
            <a:r>
              <a:rPr lang="en-US" dirty="0">
                <a:latin typeface="Times"/>
                <a:cs typeface="Garamond"/>
              </a:rPr>
              <a:t>decision-making </a:t>
            </a:r>
            <a:r>
              <a:rPr lang="en-US" dirty="0" smtClean="0">
                <a:latin typeface="Times"/>
                <a:cs typeface="Garamond"/>
              </a:rPr>
              <a:t>process</a:t>
            </a:r>
          </a:p>
          <a:p>
            <a:endParaRPr lang="en-US" dirty="0"/>
          </a:p>
          <a:p>
            <a:endParaRPr lang="en-US" dirty="0"/>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299147" y="660616"/>
            <a:ext cx="8229600" cy="1143000"/>
          </a:xfrm>
        </p:spPr>
        <p:txBody>
          <a:bodyPr>
            <a:normAutofit fontScale="90000"/>
          </a:bodyPr>
          <a:lstStyle/>
          <a:p>
            <a:r>
              <a:rPr lang="en-US" b="1" dirty="0" smtClean="0">
                <a:solidFill>
                  <a:srgbClr val="0000FF"/>
                </a:solidFill>
                <a:latin typeface="Arial"/>
                <a:cs typeface="Trebuchet MS"/>
              </a:rPr>
              <a:t>Conditions for an effective team</a:t>
            </a:r>
            <a:endParaRPr lang="en-US" b="1" dirty="0">
              <a:solidFill>
                <a:srgbClr val="0000FF"/>
              </a:solidFill>
              <a:latin typeface="Arial"/>
              <a:cs typeface="Trebuchet MS"/>
            </a:endParaRPr>
          </a:p>
        </p:txBody>
      </p:sp>
      <p:sp>
        <p:nvSpPr>
          <p:cNvPr id="11" name="TextBox 10"/>
          <p:cNvSpPr txBox="1"/>
          <p:nvPr/>
        </p:nvSpPr>
        <p:spPr>
          <a:xfrm>
            <a:off x="8458200" y="6420936"/>
            <a:ext cx="262662" cy="276999"/>
          </a:xfrm>
          <a:prstGeom prst="rect">
            <a:avLst/>
          </a:prstGeom>
          <a:noFill/>
        </p:spPr>
        <p:txBody>
          <a:bodyPr wrap="none" rtlCol="0">
            <a:spAutoFit/>
          </a:bodyPr>
          <a:lstStyle/>
          <a:p>
            <a:r>
              <a:rPr lang="en-US" sz="1200" dirty="0" smtClean="0"/>
              <a:t>7</a:t>
            </a:r>
            <a:endParaRPr lang="en-US" sz="1200" dirty="0"/>
          </a:p>
        </p:txBody>
      </p:sp>
      <p:sp>
        <p:nvSpPr>
          <p:cNvPr id="8" name="Footer Placeholder 4"/>
          <p:cNvSpPr>
            <a:spLocks noGrp="1"/>
          </p:cNvSpPr>
          <p:nvPr>
            <p:ph type="ftr" sz="quarter" idx="11"/>
          </p:nvPr>
        </p:nvSpPr>
        <p:spPr>
          <a:xfrm>
            <a:off x="186270"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69372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820" y="1584903"/>
            <a:ext cx="3933709" cy="4612701"/>
          </a:xfrm>
        </p:spPr>
        <p:txBody>
          <a:bodyPr>
            <a:noAutofit/>
          </a:bodyPr>
          <a:lstStyle/>
          <a:p>
            <a:pPr marL="457200" indent="-457200">
              <a:lnSpc>
                <a:spcPts val="3840"/>
              </a:lnSpc>
              <a:spcBef>
                <a:spcPts val="0"/>
              </a:spcBef>
              <a:buClr>
                <a:srgbClr val="008000"/>
              </a:buClr>
              <a:buSzPct val="100000"/>
            </a:pPr>
            <a:r>
              <a:rPr lang="en-US" sz="3000" dirty="0" smtClean="0">
                <a:latin typeface="Times"/>
                <a:cs typeface="Garamond"/>
              </a:rPr>
              <a:t>Suspend judgment.</a:t>
            </a:r>
          </a:p>
          <a:p>
            <a:pPr marL="457200" indent="-457200">
              <a:lnSpc>
                <a:spcPct val="50000"/>
              </a:lnSpc>
              <a:spcBef>
                <a:spcPts val="0"/>
              </a:spcBef>
              <a:buClr>
                <a:srgbClr val="008000"/>
              </a:buClr>
              <a:buSzPct val="100000"/>
              <a:buNone/>
            </a:pPr>
            <a:endParaRPr lang="en-US" sz="3000" dirty="0" smtClean="0">
              <a:latin typeface="Times"/>
              <a:cs typeface="Garamond"/>
            </a:endParaRPr>
          </a:p>
          <a:p>
            <a:pPr marL="457200" indent="-457200">
              <a:lnSpc>
                <a:spcPct val="80000"/>
              </a:lnSpc>
              <a:spcBef>
                <a:spcPts val="0"/>
              </a:spcBef>
              <a:buClr>
                <a:srgbClr val="008000"/>
              </a:buClr>
              <a:buSzPct val="100000"/>
            </a:pPr>
            <a:r>
              <a:rPr lang="en-US" sz="3000" dirty="0" smtClean="0">
                <a:latin typeface="Times"/>
                <a:cs typeface="Garamond"/>
              </a:rPr>
              <a:t>Listen with the intent of learning and expanding your own view.</a:t>
            </a:r>
          </a:p>
          <a:p>
            <a:pPr marL="457200" indent="-457200">
              <a:lnSpc>
                <a:spcPct val="50000"/>
              </a:lnSpc>
              <a:spcBef>
                <a:spcPts val="0"/>
              </a:spcBef>
              <a:buClr>
                <a:srgbClr val="008000"/>
              </a:buClr>
              <a:buSzPct val="100000"/>
              <a:buNone/>
            </a:pPr>
            <a:endParaRPr lang="en-US" sz="3000" dirty="0" smtClean="0">
              <a:latin typeface="Times"/>
              <a:cs typeface="Garamond"/>
            </a:endParaRPr>
          </a:p>
          <a:p>
            <a:pPr marL="457200" indent="-457200">
              <a:lnSpc>
                <a:spcPts val="3840"/>
              </a:lnSpc>
              <a:spcBef>
                <a:spcPts val="0"/>
              </a:spcBef>
              <a:buClr>
                <a:srgbClr val="008000"/>
              </a:buClr>
              <a:buSzPct val="100000"/>
            </a:pPr>
            <a:r>
              <a:rPr lang="en-US" sz="3000" dirty="0" smtClean="0">
                <a:latin typeface="Times"/>
                <a:cs typeface="Garamond"/>
              </a:rPr>
              <a:t>Speak briefly.</a:t>
            </a:r>
          </a:p>
          <a:p>
            <a:pPr marL="457200" indent="-457200">
              <a:lnSpc>
                <a:spcPct val="50000"/>
              </a:lnSpc>
              <a:spcBef>
                <a:spcPts val="0"/>
              </a:spcBef>
              <a:buClr>
                <a:srgbClr val="008000"/>
              </a:buClr>
              <a:buSzPct val="100000"/>
              <a:buNone/>
            </a:pPr>
            <a:endParaRPr lang="en-US" sz="3000" dirty="0" smtClean="0">
              <a:latin typeface="Times"/>
              <a:cs typeface="Garamond"/>
            </a:endParaRPr>
          </a:p>
          <a:p>
            <a:pPr marL="457200" indent="-457200">
              <a:lnSpc>
                <a:spcPts val="3840"/>
              </a:lnSpc>
              <a:spcBef>
                <a:spcPts val="0"/>
              </a:spcBef>
              <a:buClr>
                <a:srgbClr val="008000"/>
              </a:buClr>
              <a:buSzPct val="100000"/>
            </a:pPr>
            <a:r>
              <a:rPr lang="en-US" sz="3000" dirty="0" smtClean="0">
                <a:latin typeface="Times"/>
                <a:cs typeface="Garamond"/>
              </a:rPr>
              <a:t>Balance who speaks.</a:t>
            </a:r>
          </a:p>
          <a:p>
            <a:pPr marL="457200" indent="-457200">
              <a:lnSpc>
                <a:spcPct val="60000"/>
              </a:lnSpc>
              <a:spcBef>
                <a:spcPts val="0"/>
              </a:spcBef>
              <a:buClr>
                <a:srgbClr val="008000"/>
              </a:buClr>
              <a:buSzPct val="100000"/>
              <a:buNone/>
            </a:pPr>
            <a:endParaRPr lang="en-US" sz="3000" dirty="0" smtClean="0">
              <a:latin typeface="Times"/>
              <a:cs typeface="Garamond"/>
            </a:endParaRPr>
          </a:p>
          <a:p>
            <a:pPr marL="457200" indent="-457200">
              <a:lnSpc>
                <a:spcPct val="80000"/>
              </a:lnSpc>
              <a:spcBef>
                <a:spcPts val="0"/>
              </a:spcBef>
              <a:buClr>
                <a:srgbClr val="008000"/>
              </a:buClr>
              <a:buSzPct val="100000"/>
            </a:pPr>
            <a:r>
              <a:rPr lang="en-US" sz="3000" dirty="0" smtClean="0">
                <a:latin typeface="Times"/>
                <a:cs typeface="Garamond"/>
              </a:rPr>
              <a:t>Honor all points of view.</a:t>
            </a:r>
          </a:p>
          <a:p>
            <a:pPr marL="457200" indent="-457200">
              <a:lnSpc>
                <a:spcPts val="3840"/>
              </a:lnSpc>
              <a:spcBef>
                <a:spcPts val="0"/>
              </a:spcBef>
            </a:pPr>
            <a:endParaRPr lang="en-US" dirty="0"/>
          </a:p>
        </p:txBody>
      </p:sp>
      <p:sp>
        <p:nvSpPr>
          <p:cNvPr id="4" name="TextBox 3"/>
          <p:cNvSpPr txBox="1"/>
          <p:nvPr/>
        </p:nvSpPr>
        <p:spPr>
          <a:xfrm>
            <a:off x="4876799" y="1788099"/>
            <a:ext cx="3838149" cy="3785652"/>
          </a:xfrm>
          <a:prstGeom prst="rect">
            <a:avLst/>
          </a:prstGeom>
          <a:noFill/>
        </p:spPr>
        <p:txBody>
          <a:bodyPr wrap="square" rtlCol="0">
            <a:spAutoFit/>
          </a:bodyPr>
          <a:lstStyle/>
          <a:p>
            <a:r>
              <a:rPr lang="en-US" sz="3000" i="1" dirty="0" smtClean="0">
                <a:solidFill>
                  <a:srgbClr val="0000FF"/>
                </a:solidFill>
                <a:latin typeface="Times"/>
                <a:cs typeface="Garamond"/>
              </a:rPr>
              <a:t>Because the conditions for effective teams typically are not present in all teams, especially new ones, most collaborative learning teams will struggle.</a:t>
            </a:r>
            <a:endParaRPr lang="en-US" sz="3000" i="1" dirty="0">
              <a:solidFill>
                <a:srgbClr val="0000FF"/>
              </a:solidFill>
              <a:latin typeface="Times"/>
              <a:cs typeface="Garamond"/>
            </a:endParaRPr>
          </a:p>
        </p:txBody>
      </p:sp>
      <p:pic>
        <p:nvPicPr>
          <p:cNvPr id="7" name="Picture 6"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40267" y="645099"/>
            <a:ext cx="8229600" cy="1143000"/>
          </a:xfrm>
        </p:spPr>
        <p:txBody>
          <a:bodyPr/>
          <a:lstStyle/>
          <a:p>
            <a:pPr algn="l"/>
            <a:r>
              <a:rPr lang="en-US" b="1" dirty="0" smtClean="0">
                <a:solidFill>
                  <a:srgbClr val="0000FF"/>
                </a:solidFill>
                <a:latin typeface="Arial"/>
                <a:cs typeface="Trebuchet MS"/>
              </a:rPr>
              <a:t>Mini-dialogue</a:t>
            </a:r>
            <a:endParaRPr lang="en-US" b="1" dirty="0">
              <a:solidFill>
                <a:srgbClr val="0000FF"/>
              </a:solidFill>
              <a:latin typeface="Arial"/>
              <a:cs typeface="Trebuchet MS"/>
            </a:endParaRPr>
          </a:p>
        </p:txBody>
      </p:sp>
      <p:sp>
        <p:nvSpPr>
          <p:cNvPr id="12" name="TextBox 11"/>
          <p:cNvSpPr txBox="1"/>
          <p:nvPr/>
        </p:nvSpPr>
        <p:spPr>
          <a:xfrm>
            <a:off x="8458200" y="6420936"/>
            <a:ext cx="262662" cy="276999"/>
          </a:xfrm>
          <a:prstGeom prst="rect">
            <a:avLst/>
          </a:prstGeom>
          <a:noFill/>
        </p:spPr>
        <p:txBody>
          <a:bodyPr wrap="none" rtlCol="0">
            <a:spAutoFit/>
          </a:bodyPr>
          <a:lstStyle/>
          <a:p>
            <a:r>
              <a:rPr lang="en-US" sz="1200" dirty="0" smtClean="0"/>
              <a:t>8</a:t>
            </a:r>
            <a:endParaRPr lang="en-US" sz="1200" dirty="0"/>
          </a:p>
        </p:txBody>
      </p:sp>
      <p:sp>
        <p:nvSpPr>
          <p:cNvPr id="9" name="Footer Placeholder 4"/>
          <p:cNvSpPr>
            <a:spLocks noGrp="1"/>
          </p:cNvSpPr>
          <p:nvPr>
            <p:ph type="ftr" sz="quarter" idx="11"/>
          </p:nvPr>
        </p:nvSpPr>
        <p:spPr>
          <a:xfrm>
            <a:off x="118538"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28308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6047"/>
            <a:ext cx="8229600" cy="3153820"/>
          </a:xfrm>
        </p:spPr>
        <p:txBody>
          <a:bodyPr>
            <a:noAutofit/>
          </a:bodyPr>
          <a:lstStyle/>
          <a:p>
            <a:pPr>
              <a:buClr>
                <a:srgbClr val="008000"/>
              </a:buClr>
              <a:buSzPct val="100000"/>
            </a:pPr>
            <a:r>
              <a:rPr lang="en-US" dirty="0" smtClean="0">
                <a:latin typeface="Times"/>
                <a:cs typeface="Garamond"/>
              </a:rPr>
              <a:t>Read the definition of facilitator.</a:t>
            </a:r>
          </a:p>
          <a:p>
            <a:pPr>
              <a:lnSpc>
                <a:spcPct val="50000"/>
              </a:lnSpc>
              <a:spcBef>
                <a:spcPts val="0"/>
              </a:spcBef>
              <a:buClr>
                <a:srgbClr val="008000"/>
              </a:buClr>
              <a:buSzPct val="100000"/>
            </a:pPr>
            <a:endParaRPr lang="en-US" dirty="0" smtClean="0">
              <a:latin typeface="Times"/>
              <a:cs typeface="Garamond"/>
            </a:endParaRPr>
          </a:p>
          <a:p>
            <a:pPr>
              <a:buClr>
                <a:srgbClr val="008000"/>
              </a:buClr>
              <a:buSzPct val="100000"/>
            </a:pPr>
            <a:r>
              <a:rPr lang="en-US" dirty="0" smtClean="0">
                <a:latin typeface="Times"/>
                <a:cs typeface="Garamond"/>
              </a:rPr>
              <a:t>Consider what you would add to the definition offered.</a:t>
            </a:r>
          </a:p>
          <a:p>
            <a:pPr>
              <a:lnSpc>
                <a:spcPct val="50000"/>
              </a:lnSpc>
              <a:buClr>
                <a:srgbClr val="008000"/>
              </a:buClr>
              <a:buSzPct val="100000"/>
            </a:pPr>
            <a:endParaRPr lang="en-US" dirty="0" smtClean="0">
              <a:latin typeface="Times"/>
              <a:cs typeface="Garamond"/>
            </a:endParaRPr>
          </a:p>
          <a:p>
            <a:pPr>
              <a:lnSpc>
                <a:spcPct val="90000"/>
              </a:lnSpc>
              <a:buClr>
                <a:srgbClr val="008000"/>
              </a:buClr>
              <a:buSzPct val="100000"/>
            </a:pPr>
            <a:r>
              <a:rPr lang="en-US" dirty="0" smtClean="0">
                <a:latin typeface="Times"/>
                <a:cs typeface="Garamond"/>
              </a:rPr>
              <a:t>At your table, discuss how a facilitator differs from a presenter or trainer.</a:t>
            </a:r>
          </a:p>
          <a:p>
            <a:pPr>
              <a:lnSpc>
                <a:spcPct val="90000"/>
              </a:lnSpc>
              <a:buClr>
                <a:srgbClr val="008000"/>
              </a:buClr>
              <a:buSzPct val="100000"/>
              <a:buNone/>
            </a:pPr>
            <a:endParaRPr lang="en-US" dirty="0">
              <a:latin typeface="Times"/>
              <a:cs typeface="Garamond"/>
            </a:endParaRPr>
          </a:p>
        </p:txBody>
      </p:sp>
      <p:pic>
        <p:nvPicPr>
          <p:cNvPr id="6" name="Picture 5" descr="green triangle-3.tif"/>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5079" y="662740"/>
            <a:ext cx="8229600" cy="1143000"/>
          </a:xfrm>
        </p:spPr>
        <p:txBody>
          <a:bodyPr/>
          <a:lstStyle/>
          <a:p>
            <a:pPr algn="l"/>
            <a:r>
              <a:rPr lang="en-US" b="1" dirty="0" smtClean="0">
                <a:solidFill>
                  <a:srgbClr val="0000FF"/>
                </a:solidFill>
                <a:latin typeface="Arial"/>
                <a:cs typeface="Trebuchet MS"/>
              </a:rPr>
              <a:t>Definition of facilitator</a:t>
            </a:r>
            <a:endParaRPr lang="en-US" b="1" dirty="0">
              <a:solidFill>
                <a:srgbClr val="0000FF"/>
              </a:solidFill>
              <a:latin typeface="Arial"/>
              <a:cs typeface="Trebuchet MS"/>
            </a:endParaRPr>
          </a:p>
        </p:txBody>
      </p:sp>
      <p:sp>
        <p:nvSpPr>
          <p:cNvPr id="11" name="TextBox 10"/>
          <p:cNvSpPr txBox="1"/>
          <p:nvPr/>
        </p:nvSpPr>
        <p:spPr>
          <a:xfrm>
            <a:off x="8458200" y="6488668"/>
            <a:ext cx="262662" cy="276999"/>
          </a:xfrm>
          <a:prstGeom prst="rect">
            <a:avLst/>
          </a:prstGeom>
          <a:noFill/>
        </p:spPr>
        <p:txBody>
          <a:bodyPr wrap="none" rtlCol="0">
            <a:spAutoFit/>
          </a:bodyPr>
          <a:lstStyle/>
          <a:p>
            <a:r>
              <a:rPr lang="en-US" sz="1200" dirty="0" smtClean="0"/>
              <a:t>9</a:t>
            </a:r>
            <a:endParaRPr lang="en-US" sz="1200" dirty="0"/>
          </a:p>
        </p:txBody>
      </p:sp>
      <p:sp>
        <p:nvSpPr>
          <p:cNvPr id="8" name="Footer Placeholder 4"/>
          <p:cNvSpPr>
            <a:spLocks noGrp="1"/>
          </p:cNvSpPr>
          <p:nvPr>
            <p:ph type="ftr" sz="quarter" idx="11"/>
          </p:nvPr>
        </p:nvSpPr>
        <p:spPr>
          <a:xfrm>
            <a:off x="101605"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9323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5212</TotalTime>
  <Words>4316</Words>
  <Application>Microsoft Macintosh PowerPoint</Application>
  <PresentationFormat>On-screen Show (4:3)</PresentationFormat>
  <Paragraphs>655</Paragraphs>
  <Slides>33</Slides>
  <Notes>33</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Facilitating  Learning  Teams</vt:lpstr>
      <vt:lpstr>Learning objectives</vt:lpstr>
      <vt:lpstr>Agenda</vt:lpstr>
      <vt:lpstr>Essential questions</vt:lpstr>
      <vt:lpstr>Agreements</vt:lpstr>
      <vt:lpstr>Effective vs. ineffective teams</vt:lpstr>
      <vt:lpstr>Conditions for an effective team</vt:lpstr>
      <vt:lpstr>Mini-dialogue</vt:lpstr>
      <vt:lpstr>Definition of facilitator</vt:lpstr>
      <vt:lpstr>What facilitators know,  do, and believe</vt:lpstr>
      <vt:lpstr>Team roles</vt:lpstr>
      <vt:lpstr>Learning task 1</vt:lpstr>
      <vt:lpstr>Learning task 2</vt:lpstr>
      <vt:lpstr>Stages of team development</vt:lpstr>
      <vt:lpstr>Stages of team development</vt:lpstr>
      <vt:lpstr>Stages of team development</vt:lpstr>
      <vt:lpstr>Stages of team development</vt:lpstr>
      <vt:lpstr>Learning task</vt:lpstr>
      <vt:lpstr>Agreements</vt:lpstr>
      <vt:lpstr>Areas for agreements</vt:lpstr>
      <vt:lpstr>Sample agreements</vt:lpstr>
      <vt:lpstr>Forming agreements</vt:lpstr>
      <vt:lpstr>Learning task</vt:lpstr>
      <vt:lpstr>Purpose/nonpurpose</vt:lpstr>
      <vt:lpstr>Purpose/nonpurpose</vt:lpstr>
      <vt:lpstr>Learning task</vt:lpstr>
      <vt:lpstr>Types of challenges in teams</vt:lpstr>
      <vt:lpstr>Mandatory strategies</vt:lpstr>
      <vt:lpstr>Optional strategies</vt:lpstr>
      <vt:lpstr>Learning task</vt:lpstr>
      <vt:lpstr>Assessing teams</vt:lpstr>
      <vt:lpstr>Learning task</vt:lpstr>
      <vt:lpstr>Wrap-up</vt:lpstr>
    </vt:vector>
  </TitlesOfParts>
  <Company>National Staff Development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Learning Team</dc:title>
  <dc:creator>Joellen Killion</dc:creator>
  <cp:lastModifiedBy>Valerie von Frank</cp:lastModifiedBy>
  <cp:revision>143</cp:revision>
  <dcterms:created xsi:type="dcterms:W3CDTF">2013-02-28T14:36:26Z</dcterms:created>
  <dcterms:modified xsi:type="dcterms:W3CDTF">2013-02-28T16:01:52Z</dcterms:modified>
</cp:coreProperties>
</file>