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theme/theme3.xml" ContentType="application/vnd.openxmlformats-officedocument.theme+xml"/>
  <Override PartName="/ppt/comments/comment3.xml" ContentType="application/vnd.openxmlformats-officedocument.presentationml.comments+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comments/comment6.xml" ContentType="application/vnd.openxmlformats-officedocument.presentationml.comments+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comments/comment7.xml" ContentType="application/vnd.openxmlformats-officedocument.presentationml.comments+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comments/comment2.xml" ContentType="application/vnd.openxmlformats-officedocument.presentationml.comments+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commentAuthors.xml" ContentType="application/vnd.openxmlformats-officedocument.presentationml.commentAuthors+xml"/>
  <Override PartName="/ppt/slides/slide3.xml" ContentType="application/vnd.openxmlformats-officedocument.presentationml.slide+xml"/>
  <Override PartName="/ppt/slides/slide4.xml" ContentType="application/vnd.openxmlformats-officedocument.presentationml.slide+xml"/>
  <Default Extension="png" ContentType="image/png"/>
  <Default Extension="tiff" ContentType="image/tiff"/>
  <Override PartName="/ppt/slideLayouts/slideLayout11.xml" ContentType="application/vnd.openxmlformats-officedocument.presentationml.slideLayout+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8.xml" ContentType="application/vnd.openxmlformats-officedocument.presentationml.notesSlide+xml"/>
  <Override PartName="/docProps/core.xml" ContentType="application/vnd.openxmlformats-package.core-properties+xml"/>
  <Override PartName="/ppt/comments/comment8.xml" ContentType="application/vnd.openxmlformats-officedocument.presentationml.comment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comments/comment1.xml" ContentType="application/vnd.openxmlformats-officedocument.presentationml.comments+xml"/>
  <Override PartName="/ppt/slides/slide6.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8" r:id="rId1"/>
  </p:sldMasterIdLst>
  <p:notesMasterIdLst>
    <p:notesMasterId r:id="rId18"/>
  </p:notesMasterIdLst>
  <p:handoutMasterIdLst>
    <p:handoutMasterId r:id="rId19"/>
  </p:handoutMasterIdLst>
  <p:sldIdLst>
    <p:sldId id="257" r:id="rId2"/>
    <p:sldId id="258" r:id="rId3"/>
    <p:sldId id="259" r:id="rId4"/>
    <p:sldId id="260" r:id="rId5"/>
    <p:sldId id="261" r:id="rId6"/>
    <p:sldId id="262" r:id="rId7"/>
    <p:sldId id="263" r:id="rId8"/>
    <p:sldId id="256" r:id="rId9"/>
    <p:sldId id="272" r:id="rId10"/>
    <p:sldId id="265" r:id="rId11"/>
    <p:sldId id="264" r:id="rId12"/>
    <p:sldId id="266"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Beth Valone" initials="BV" lastIdx="12" clrIdx="0"/>
  <p:cmAuthor id="1" name="Valerie von Frank" initials="Vv" lastIdx="9" clrIdx="1"/>
  <p:cmAuthor id="2" name="Joellen Killion" initials="" lastIdx="2" clrIdx="2"/>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showComments="0">
  <p:normalViewPr>
    <p:restoredLeft sz="15576" autoAdjust="0"/>
    <p:restoredTop sz="52821" autoAdjust="0"/>
  </p:normalViewPr>
  <p:slideViewPr>
    <p:cSldViewPr>
      <p:cViewPr>
        <p:scale>
          <a:sx n="59" d="100"/>
          <a:sy n="59" d="100"/>
        </p:scale>
        <p:origin x="-2032" y="-88"/>
      </p:cViewPr>
      <p:guideLst>
        <p:guide orient="horz" pos="2160"/>
        <p:guide pos="2880"/>
      </p:guideLst>
    </p:cSldViewPr>
  </p:slideViewPr>
  <p:outlineViewPr>
    <p:cViewPr>
      <p:scale>
        <a:sx n="33" d="100"/>
        <a:sy n="33" d="100"/>
      </p:scale>
      <p:origin x="0" y="12232"/>
    </p:cViewPr>
  </p:outlineViewPr>
  <p:notesTextViewPr>
    <p:cViewPr>
      <p:scale>
        <a:sx n="100" d="100"/>
        <a:sy n="100" d="100"/>
      </p:scale>
      <p:origin x="0" y="0"/>
    </p:cViewPr>
  </p:notesTextViewPr>
  <p:notesViewPr>
    <p:cSldViewPr snapToGrid="0" snapToObjects="1">
      <p:cViewPr varScale="1">
        <p:scale>
          <a:sx n="61" d="100"/>
          <a:sy n="61" d="100"/>
        </p:scale>
        <p:origin x="-2904" y="-12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theme" Target="theme/theme1.xml"/><Relationship Id="rId25"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viewProps" Target="viewProps.xml"/><Relationship Id="rId4" Type="http://schemas.openxmlformats.org/officeDocument/2006/relationships/slide" Target="slides/slide3.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handoutMaster" Target="handoutMasters/handoutMaster1.xml"/><Relationship Id="rId20" Type="http://schemas.openxmlformats.org/officeDocument/2006/relationships/printerSettings" Target="printerSettings/printerSettings1.bin"/><Relationship Id="rId22" Type="http://schemas.openxmlformats.org/officeDocument/2006/relationships/presProps" Target="presProps.xml"/><Relationship Id="rId21" Type="http://schemas.openxmlformats.org/officeDocument/2006/relationships/commentAuthors" Target="commentAuthors.xml"/><Relationship Id="rId2"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2" dt="2013-02-11T13:59:14.183" idx="1">
    <p:pos x="10" y="10"/>
    <p:text>There are comments on some of the slides that printed when I printed the slides. We need to make sure they are not there on the final versions.  Use TPL log on all slides.
Change all groups and small groups to team on everything.
</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2" dt="2013-02-11T13:59:59.473" idx="2">
    <p:pos x="5088" y="1440"/>
    <p:text>Update to align with revised objectives and justify text</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1" dt="2013-01-07T10:30:38.237" idx="1">
    <p:pos x="4561" y="1233"/>
    <p:text>added first line under faciliator in note</p:text>
  </p:cm>
  <p:cm authorId="1" dt="2013-01-07T10:31:12.697" idx="2">
    <p:pos x="5157" y="1211"/>
    <p:text>added "working agreements"
</p:text>
  </p:cm>
  <p:cm authorId="1" dt="2013-01-07T10:32:23.107" idx="3">
    <p:pos x="4436" y="2009"/>
    <p:text>changed from 40 minutes 
</p:text>
  </p:cm>
  <p:cm authorId="1" dt="2013-01-07T10:33:26.586" idx="4">
    <p:pos x="4343" y="2469"/>
    <p:text>changed "which" to "that"
</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1" dt="2013-01-07T10:34:00.882" idx="5">
    <p:pos x="10" y="10"/>
    <p:text>What is the "working agreements" handout?
</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1" dt="2013-01-07T10:37:45.600" idx="6">
    <p:pos x="439" y="247"/>
    <p:text>Do you want to insert about how much time to take to read the chapter - if so, I suggest after first sentence in the last paragraph in the faciliator notes
</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1" dt="2013-01-07T10:45:02.052" idx="7">
    <p:pos x="10" y="10"/>
    <p:text>I boosted the size and bolded the type in the title of the graphic and moved it to the left a bit to get off the graphic
</p:text>
  </p:cm>
  <p:cm authorId="1" dt="2013-01-07T10:45:09.409" idx="8">
    <p:pos x="106" y="106"/>
    <p:text>Change Forces: Probing the Depths of Educational Reform
</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3-01-01T21:05:16.800" idx="11">
    <p:pos x="10" y="10"/>
    <p:text>I cannot verify the source of the graphic</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1" dt="2013-01-07T10:52:15.443" idx="9">
    <p:pos x="3433" y="617"/>
    <p:text>changed from 4 A Protocol to 4 "A"s Protocol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9F3D70-2C75-B74E-B77D-522BE431EE80}" type="datetime1">
              <a:rPr lang="en-US" smtClean="0"/>
              <a:pPr/>
              <a:t>2/28/13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B327BD-4395-2341-ADC2-4FF8959CE59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61203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F3DA53-A6B8-3D40-99A0-119FE818A979}" type="datetime1">
              <a:rPr lang="en-US" smtClean="0"/>
              <a:pPr/>
              <a:t>2/28/13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7522B9-2CA4-42B3-8C50-1E0127DF0D91}"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037715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smtClean="0"/>
              <a:t>Facilitator:</a:t>
            </a:r>
          </a:p>
          <a:p>
            <a:r>
              <a:rPr lang="en-US" smtClean="0"/>
              <a:t>Display</a:t>
            </a:r>
            <a:r>
              <a:rPr lang="en-US" baseline="0" smtClean="0"/>
              <a:t> </a:t>
            </a:r>
            <a:r>
              <a:rPr lang="en-US" baseline="0" dirty="0" smtClean="0"/>
              <a:t>as participants enter the room.</a:t>
            </a:r>
            <a:endParaRPr lang="en-US" dirty="0"/>
          </a:p>
        </p:txBody>
      </p:sp>
      <p:sp>
        <p:nvSpPr>
          <p:cNvPr id="4" name="Slide Number Placeholder 3"/>
          <p:cNvSpPr>
            <a:spLocks noGrp="1"/>
          </p:cNvSpPr>
          <p:nvPr>
            <p:ph type="sldNum" sz="quarter" idx="10"/>
          </p:nvPr>
        </p:nvSpPr>
        <p:spPr/>
        <p:txBody>
          <a:bodyPr/>
          <a:lstStyle/>
          <a:p>
            <a:fld id="{617522B9-2CA4-42B3-8C50-1E0127DF0D91}"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Handout 4.1 and slide #10</a:t>
            </a:r>
          </a:p>
          <a:p>
            <a:endParaRPr lang="en-US" b="1" u="sng" dirty="0" smtClean="0"/>
          </a:p>
          <a:p>
            <a:r>
              <a:rPr lang="en-US" b="1" u="sng" dirty="0" smtClean="0"/>
              <a:t>Facilitator:</a:t>
            </a:r>
          </a:p>
          <a:p>
            <a:r>
              <a:rPr lang="en-US" b="0" dirty="0" smtClean="0"/>
              <a:t>Ask each team engage in </a:t>
            </a:r>
            <a:r>
              <a:rPr lang="en-US" b="0" baseline="0" dirty="0" smtClean="0"/>
              <a:t>a jigsaw reading of </a:t>
            </a:r>
            <a:r>
              <a:rPr lang="en-US" dirty="0" smtClean="0"/>
              <a:t>the </a:t>
            </a:r>
            <a:r>
              <a:rPr lang="en-US" baseline="0" dirty="0" smtClean="0"/>
              <a:t>article, “</a:t>
            </a:r>
            <a:r>
              <a:rPr lang="en-US" i="0" dirty="0" smtClean="0"/>
              <a:t>Making the leap: Leadership, learning, and</a:t>
            </a:r>
            <a:r>
              <a:rPr lang="en-US" i="0" baseline="0" dirty="0" smtClean="0"/>
              <a:t> s</a:t>
            </a:r>
            <a:r>
              <a:rPr lang="en-US" i="0" dirty="0" smtClean="0"/>
              <a:t>uccessful program implementation</a:t>
            </a:r>
            <a:r>
              <a:rPr lang="en-US" i="1" dirty="0" smtClean="0"/>
              <a:t>” </a:t>
            </a:r>
            <a:r>
              <a:rPr lang="en-US" i="0" dirty="0" smtClean="0"/>
              <a:t>found in Handout 4.1. Each</a:t>
            </a:r>
            <a:r>
              <a:rPr lang="en-US" i="0" baseline="0" dirty="0" smtClean="0"/>
              <a:t> member of a six-person team reads about one strategy. When everyone is ready, each member shares the key ideas about his or her ideas.</a:t>
            </a:r>
            <a:endParaRPr lang="en-US" i="0" dirty="0" smtClean="0"/>
          </a:p>
          <a:p>
            <a:endParaRPr lang="en-US" i="0" dirty="0" smtClean="0"/>
          </a:p>
          <a:p>
            <a:r>
              <a:rPr lang="en-US" i="0" dirty="0" smtClean="0"/>
              <a:t>As a culminating activity, ask </a:t>
            </a:r>
            <a:r>
              <a:rPr lang="en-US" i="0" baseline="0" dirty="0" smtClean="0"/>
              <a:t>each team to illustrate on chart paper the meaning of they are making from the reading and the key ideas they are taking away. They can outline it, illustrate it, create a graphic organizer, or form a word web. </a:t>
            </a:r>
          </a:p>
          <a:p>
            <a:endParaRPr lang="en-US" i="0" baseline="0" dirty="0" smtClean="0"/>
          </a:p>
          <a:p>
            <a:r>
              <a:rPr lang="en-US" i="0" baseline="0" dirty="0" smtClean="0"/>
              <a:t>Post these illustrations around the room. If participants need a stretch break, have them do a Gallery Walk … walk around to view the other illustrations. Allow 5 minutes for this walk.</a:t>
            </a:r>
            <a:endParaRPr lang="en-US" i="0" dirty="0"/>
          </a:p>
        </p:txBody>
      </p:sp>
      <p:sp>
        <p:nvSpPr>
          <p:cNvPr id="4" name="Slide Number Placeholder 3"/>
          <p:cNvSpPr>
            <a:spLocks noGrp="1"/>
          </p:cNvSpPr>
          <p:nvPr>
            <p:ph type="sldNum" sz="quarter" idx="10"/>
          </p:nvPr>
        </p:nvSpPr>
        <p:spPr/>
        <p:txBody>
          <a:bodyPr/>
          <a:lstStyle/>
          <a:p>
            <a:fld id="{617522B9-2CA4-42B3-8C50-1E0127DF0D91}" type="slidenum">
              <a:rPr lang="en-US" smtClean="0"/>
              <a:pPr/>
              <a:t>10</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US" b="1" u="sng" dirty="0" smtClean="0"/>
              <a:t>Materials:</a:t>
            </a:r>
          </a:p>
          <a:p>
            <a:pPr>
              <a:buFont typeface="Arial" pitchFamily="34" charset="0"/>
              <a:buNone/>
            </a:pPr>
            <a:r>
              <a:rPr lang="en-US" b="0" u="none" dirty="0" smtClean="0"/>
              <a:t>Handout</a:t>
            </a:r>
            <a:r>
              <a:rPr lang="en-US" b="0" u="none" baseline="0" dirty="0" smtClean="0"/>
              <a:t> 4.2 and Slide #11.</a:t>
            </a:r>
          </a:p>
          <a:p>
            <a:pPr>
              <a:buFont typeface="Arial" pitchFamily="34" charset="0"/>
              <a:buNone/>
            </a:pPr>
            <a:endParaRPr lang="en-US" b="1" u="sng" dirty="0" smtClean="0"/>
          </a:p>
          <a:p>
            <a:pPr>
              <a:buFont typeface="Arial" pitchFamily="34" charset="0"/>
              <a:buNone/>
            </a:pPr>
            <a:r>
              <a:rPr lang="en-US" b="1" u="sng" dirty="0" smtClean="0"/>
              <a:t>Facilitator:</a:t>
            </a:r>
          </a:p>
          <a:p>
            <a:pPr>
              <a:buFont typeface="Arial" pitchFamily="34" charset="0"/>
              <a:buNone/>
            </a:pPr>
            <a:r>
              <a:rPr lang="en-US" dirty="0" smtClean="0"/>
              <a:t>Explain each</a:t>
            </a:r>
            <a:r>
              <a:rPr lang="en-US" baseline="0" dirty="0" smtClean="0"/>
              <a:t> </a:t>
            </a:r>
            <a:r>
              <a:rPr lang="en-US" dirty="0" smtClean="0"/>
              <a:t>stage in</a:t>
            </a:r>
            <a:r>
              <a:rPr lang="en-US" baseline="0" dirty="0" smtClean="0"/>
              <a:t> skill development.</a:t>
            </a:r>
          </a:p>
          <a:p>
            <a:pPr>
              <a:buFont typeface="Arial" pitchFamily="34" charset="0"/>
              <a:buNone/>
            </a:pPr>
            <a:endParaRPr lang="en-US" b="0" u="none" baseline="0" dirty="0" smtClean="0"/>
          </a:p>
          <a:p>
            <a:pPr>
              <a:buFont typeface="Arial" pitchFamily="34" charset="0"/>
              <a:buNone/>
            </a:pPr>
            <a:r>
              <a:rPr lang="en-US" b="1" u="sng" baseline="0" dirty="0" smtClean="0"/>
              <a:t>Suggested comments:</a:t>
            </a:r>
            <a:endParaRPr lang="en-US" u="sng" baseline="0" dirty="0" smtClean="0"/>
          </a:p>
          <a:p>
            <a:pPr marL="171450" indent="-171450">
              <a:buFont typeface="Arial"/>
              <a:buChar char="•"/>
            </a:pPr>
            <a:r>
              <a:rPr lang="en-US" baseline="0" dirty="0" smtClean="0"/>
              <a:t>Beginning awareness — People are just learning about the new skill or practice.</a:t>
            </a:r>
          </a:p>
          <a:p>
            <a:pPr marL="171450" indent="-171450">
              <a:buFont typeface="Arial"/>
              <a:buChar char="•"/>
            </a:pPr>
            <a:r>
              <a:rPr lang="en-US" baseline="0" dirty="0" smtClean="0"/>
              <a:t>Implementation dip — With change comes an inevitable dip in skill; things get worse before they get better. People are likely to feel uncomfortable, like they have failed, feel dumb or incompetent at this stage. These feelings are a natural part of the change process and occur when people think think know about the topic/information, but are uncomfortable or unsuccessful when they try to implement the behavior associated with the change. People do not always move from this stage. Sometimes they can get stuck here and jettison the new practice because it doesn’t work. To succeed, people need support at this stage to move to the next stage.</a:t>
            </a:r>
          </a:p>
          <a:p>
            <a:pPr marL="171450" indent="-171450">
              <a:buFont typeface="Arial"/>
              <a:buChar char="•"/>
            </a:pPr>
            <a:r>
              <a:rPr lang="en-US" baseline="0" dirty="0" smtClean="0"/>
              <a:t>The awkward stage — People still don’t feel the behavior is a natural part of our repertoire, but they are using it with a little more ease. They often experience a plateau after this stage as they become more familiar with some of the new practices. The plateau is a natural part of change. When people learn new skills, they need to practice them until we become more familiar, and then they can add other skills to their practice.</a:t>
            </a:r>
          </a:p>
          <a:p>
            <a:pPr marL="171450" indent="-171450">
              <a:buFont typeface="Arial"/>
              <a:buChar char="•"/>
            </a:pPr>
            <a:r>
              <a:rPr lang="en-US" baseline="0" dirty="0" smtClean="0"/>
              <a:t>Consciously skilled — The behaviors are more familiar and comfortable. Implementers still might need a quick reminder or checklist to be sure they have used all the parts of the new practice. They generally feel more comfortable and confident at this stage.</a:t>
            </a:r>
          </a:p>
          <a:p>
            <a:pPr marL="171450" indent="-171450">
              <a:buFont typeface="Arial"/>
              <a:buChar char="•"/>
            </a:pPr>
            <a:r>
              <a:rPr lang="en-US" baseline="0" dirty="0" smtClean="0"/>
              <a:t>Integrated — The skills have become part of implementers’ active repertoire. They are using them with high quality or fidelity. </a:t>
            </a:r>
          </a:p>
          <a:p>
            <a:pPr marL="171450" indent="-171450">
              <a:buFont typeface="Arial"/>
              <a:buChar char="•"/>
            </a:pPr>
            <a:r>
              <a:rPr lang="en-US" baseline="0" dirty="0" smtClean="0"/>
              <a:t>Practice over time — Research has shown that it may take two to five years—10,000 hours-- to become an expert a new change and implement it with high quality or high fidelity. This timeframe is from Beginning Awareness to Integrated. </a:t>
            </a:r>
          </a:p>
          <a:p>
            <a:endParaRPr lang="en-US" baseline="0" dirty="0" smtClean="0"/>
          </a:p>
          <a:p>
            <a:pPr marL="182880"/>
            <a:r>
              <a:rPr lang="en-US" baseline="0" dirty="0" smtClean="0"/>
              <a:t>The difference in time depends on whether people are learning a completely different way to teach or refining a practice they already know. For example, if a teacher were to move from direct instruction to inquiry, reaching high fidelity might well take four to five years because so many new skills and practices must be learned, new dispositions are required, and a new set of problem-solving (bag of tricks) need to be developed for this different style of teaching. </a:t>
            </a:r>
          </a:p>
          <a:p>
            <a:endParaRPr lang="en-US" dirty="0"/>
          </a:p>
        </p:txBody>
      </p:sp>
      <p:sp>
        <p:nvSpPr>
          <p:cNvPr id="4" name="Slide Number Placeholder 3"/>
          <p:cNvSpPr>
            <a:spLocks noGrp="1"/>
          </p:cNvSpPr>
          <p:nvPr>
            <p:ph type="sldNum" sz="quarter" idx="10"/>
          </p:nvPr>
        </p:nvSpPr>
        <p:spPr/>
        <p:txBody>
          <a:bodyPr/>
          <a:lstStyle/>
          <a:p>
            <a:fld id="{617522B9-2CA4-42B3-8C50-1E0127DF0D91}" type="slidenum">
              <a:rPr lang="en-US" smtClean="0"/>
              <a:pPr/>
              <a:t>11</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r>
              <a:rPr lang="en-US" b="1" u="sng" baseline="0" dirty="0" smtClean="0"/>
              <a:t> </a:t>
            </a:r>
          </a:p>
          <a:p>
            <a:r>
              <a:rPr lang="en-US" b="0" u="none" baseline="0" dirty="0" smtClean="0"/>
              <a:t>Handouts 5.1-5.3 and Slide #12.</a:t>
            </a:r>
          </a:p>
          <a:p>
            <a:endParaRPr lang="en-US" b="1" u="sng" baseline="0" dirty="0" smtClean="0"/>
          </a:p>
          <a:p>
            <a:r>
              <a:rPr lang="en-US" b="1" u="sng" dirty="0" smtClean="0"/>
              <a:t>Facilitator:</a:t>
            </a:r>
          </a:p>
          <a:p>
            <a:r>
              <a:rPr lang="en-US" dirty="0" smtClean="0"/>
              <a:t>Form</a:t>
            </a:r>
            <a:r>
              <a:rPr lang="en-US" baseline="0" dirty="0" smtClean="0"/>
              <a:t> new teams of three to four people. </a:t>
            </a:r>
          </a:p>
          <a:p>
            <a:endParaRPr lang="en-US" baseline="0" dirty="0" smtClean="0"/>
          </a:p>
          <a:p>
            <a:r>
              <a:rPr lang="en-US" baseline="0" dirty="0" smtClean="0"/>
              <a:t>Review the 4 A’s protocol with participants so they understand the 4 A’s. Encourage participants to take notes on Handout 5.3.</a:t>
            </a:r>
          </a:p>
          <a:p>
            <a:r>
              <a:rPr lang="en-US" baseline="0" dirty="0" smtClean="0"/>
              <a:t> </a:t>
            </a:r>
          </a:p>
          <a:p>
            <a:r>
              <a:rPr lang="en-US" baseline="0" dirty="0" smtClean="0"/>
              <a:t>As participants read “A measure of concern,” they should take notes in the four boxes of Handout 5.3: Four 4 A’s protocol note-taking form. </a:t>
            </a:r>
          </a:p>
          <a:p>
            <a:endParaRPr lang="en-US" baseline="0" dirty="0" smtClean="0"/>
          </a:p>
          <a:p>
            <a:r>
              <a:rPr lang="en-US" baseline="0" dirty="0" smtClean="0"/>
              <a:t>After all team members read the article, invite them to reconvene and discuss one idea for each box using a round robin format — one person shares and participation continues around the circle so each person has an opportunity to speak. Follow this procedure for each of the boxes. </a:t>
            </a:r>
          </a:p>
          <a:p>
            <a:endParaRPr lang="en-US" baseline="0" dirty="0" smtClean="0"/>
          </a:p>
          <a:p>
            <a:r>
              <a:rPr lang="en-US" baseline="0" dirty="0" smtClean="0"/>
              <a:t>Reconvene all participants and ask each team to share one significant idea they discussed. </a:t>
            </a:r>
            <a:endParaRPr lang="en-US" dirty="0"/>
          </a:p>
        </p:txBody>
      </p:sp>
      <p:sp>
        <p:nvSpPr>
          <p:cNvPr id="4" name="Slide Number Placeholder 3"/>
          <p:cNvSpPr>
            <a:spLocks noGrp="1"/>
          </p:cNvSpPr>
          <p:nvPr>
            <p:ph type="sldNum" sz="quarter" idx="10"/>
          </p:nvPr>
        </p:nvSpPr>
        <p:spPr/>
        <p:txBody>
          <a:bodyPr/>
          <a:lstStyle/>
          <a:p>
            <a:fld id="{617522B9-2CA4-42B3-8C50-1E0127DF0D91}" type="slidenum">
              <a:rPr lang="en-US" smtClean="0"/>
              <a:pPr/>
              <a:t>12</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baseline="0" dirty="0" smtClean="0"/>
              <a:t>Slide #13.</a:t>
            </a:r>
            <a:endParaRPr lang="en-US" b="0" u="none" dirty="0" smtClean="0"/>
          </a:p>
          <a:p>
            <a:endParaRPr lang="en-US" b="1" u="sng" dirty="0" smtClean="0"/>
          </a:p>
          <a:p>
            <a:r>
              <a:rPr lang="en-US" b="1" u="sng" dirty="0" smtClean="0"/>
              <a:t>Suggested</a:t>
            </a:r>
            <a:r>
              <a:rPr lang="en-US" b="1" u="sng" baseline="0" dirty="0" smtClean="0"/>
              <a:t> comments:</a:t>
            </a:r>
          </a:p>
          <a:p>
            <a:r>
              <a:rPr lang="en-US" dirty="0" smtClean="0"/>
              <a:t>Resistance is viewed as a destructive element, yet many experts believe resistance is inevitable and even helpful to the change process. What</a:t>
            </a:r>
            <a:r>
              <a:rPr lang="en-US" baseline="0" dirty="0" smtClean="0"/>
              <a:t> is key is how we respond to resistance. </a:t>
            </a:r>
          </a:p>
          <a:p>
            <a:endParaRPr lang="en-US" baseline="0" dirty="0" smtClean="0"/>
          </a:p>
          <a:p>
            <a:r>
              <a:rPr lang="en-US" baseline="0" dirty="0" smtClean="0"/>
              <a:t>Many leaders report that uncovering and trying to understand resistance provides the information to help them improve their change strategies and the results. Resistance may uncover issues and challenges that their change plans did not address.</a:t>
            </a:r>
          </a:p>
          <a:p>
            <a:endParaRPr lang="en-US" baseline="0" dirty="0" smtClean="0"/>
          </a:p>
          <a:p>
            <a:r>
              <a:rPr lang="en-US" baseline="0" dirty="0" smtClean="0"/>
              <a:t>Those facilitating and leading change efforts can have a particularly difficult time with resistance because it may seem like a deliberate attempt to undermine authority or maintain the status quo. There are many reasons for resistance, and one task is to ensure that everyone understands reasons for resisting change. </a:t>
            </a:r>
          </a:p>
          <a:p>
            <a:endParaRPr lang="en-US" baseline="0" dirty="0" smtClean="0"/>
          </a:p>
        </p:txBody>
      </p:sp>
      <p:sp>
        <p:nvSpPr>
          <p:cNvPr id="4" name="Slide Number Placeholder 3"/>
          <p:cNvSpPr>
            <a:spLocks noGrp="1"/>
          </p:cNvSpPr>
          <p:nvPr>
            <p:ph type="sldNum" sz="quarter" idx="10"/>
          </p:nvPr>
        </p:nvSpPr>
        <p:spPr/>
        <p:txBody>
          <a:bodyPr/>
          <a:lstStyle/>
          <a:p>
            <a:fld id="{617522B9-2CA4-42B3-8C50-1E0127DF0D91}" type="slidenum">
              <a:rPr lang="en-US" smtClean="0"/>
              <a:pPr/>
              <a:t>13</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Materials:</a:t>
            </a:r>
          </a:p>
          <a:p>
            <a:pPr marL="0" marR="0" indent="0" algn="l" defTabSz="914400" rtl="0" eaLnBrk="1" fontAlgn="auto" latinLnBrk="0" hangingPunct="1">
              <a:lnSpc>
                <a:spcPct val="100000"/>
              </a:lnSpc>
              <a:spcBef>
                <a:spcPts val="0"/>
              </a:spcBef>
              <a:spcAft>
                <a:spcPts val="0"/>
              </a:spcAft>
              <a:buClrTx/>
              <a:buSzTx/>
              <a:buFontTx/>
              <a:buNone/>
              <a:tabLst/>
              <a:defRPr/>
            </a:pPr>
            <a:r>
              <a:rPr lang="en-US" b="0" u="none" baseline="0" dirty="0" smtClean="0"/>
              <a:t>Handout 6.1, Handout </a:t>
            </a:r>
            <a:r>
              <a:rPr lang="en-US" b="0" u="none" baseline="0" dirty="0" smtClean="0"/>
              <a:t>6.2, </a:t>
            </a:r>
            <a:r>
              <a:rPr lang="en-US" b="0" u="none" baseline="0" dirty="0" smtClean="0"/>
              <a:t>and Slide #14.</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a:t>
            </a:r>
          </a:p>
          <a:p>
            <a:pPr marL="0" marR="0" indent="0" algn="l" defTabSz="914400" rtl="0" eaLnBrk="1" fontAlgn="auto" latinLnBrk="0" hangingPunct="1">
              <a:lnSpc>
                <a:spcPct val="100000"/>
              </a:lnSpc>
              <a:spcBef>
                <a:spcPts val="0"/>
              </a:spcBef>
              <a:spcAft>
                <a:spcPts val="0"/>
              </a:spcAft>
              <a:buClrTx/>
              <a:buSzTx/>
              <a:buFontTx/>
              <a:buNone/>
              <a:tabLst/>
              <a:defRPr/>
            </a:pPr>
            <a:r>
              <a:rPr lang="en-US" b="0" u="none" baseline="0" dirty="0" smtClean="0"/>
              <a:t>Ask participants to form pairs to </a:t>
            </a:r>
            <a:r>
              <a:rPr lang="en-US" baseline="0" dirty="0" smtClean="0"/>
              <a:t>read and discuss the article about resistance to change. </a:t>
            </a:r>
            <a:endParaRPr lang="en-US" dirty="0" smtClean="0"/>
          </a:p>
          <a:p>
            <a:endParaRPr lang="en-US" dirty="0" smtClean="0"/>
          </a:p>
          <a:p>
            <a:r>
              <a:rPr lang="en-US" dirty="0" smtClean="0"/>
              <a:t>Note that the article is divided</a:t>
            </a:r>
            <a:r>
              <a:rPr lang="en-US" baseline="0" dirty="0" smtClean="0"/>
              <a:t> into four segments. </a:t>
            </a:r>
            <a:r>
              <a:rPr lang="en-US" b="0" u="none" baseline="0" dirty="0" smtClean="0"/>
              <a:t>Check with participants to be certain they see the marks designating each segment.</a:t>
            </a:r>
          </a:p>
          <a:p>
            <a:endParaRPr lang="en-US" b="0" u="none" baseline="0" dirty="0" smtClean="0"/>
          </a:p>
          <a:p>
            <a:r>
              <a:rPr lang="en-US" b="0" u="none" baseline="0" dirty="0" smtClean="0"/>
              <a:t>Review the Say Something protocol. </a:t>
            </a:r>
          </a:p>
          <a:p>
            <a:endParaRPr lang="en-US" b="0" u="none" baseline="0" dirty="0" smtClean="0"/>
          </a:p>
          <a:p>
            <a:r>
              <a:rPr lang="en-US" b="0" u="none" baseline="0" dirty="0" smtClean="0"/>
              <a:t>In their pairs, ask participants to use the Say Something protocol to discuss each of the four segments of the article.</a:t>
            </a:r>
            <a:endParaRPr lang="en-US" baseline="0" dirty="0" smtClean="0"/>
          </a:p>
          <a:p>
            <a:endParaRPr lang="en-US" baseline="0" dirty="0" smtClean="0"/>
          </a:p>
          <a:p>
            <a:r>
              <a:rPr lang="en-US" baseline="0" dirty="0" smtClean="0"/>
              <a:t>Bring everyone together to consider how to apply what they learned from this text to current change efforts underway in their school or district.</a:t>
            </a:r>
            <a:endParaRPr lang="en-US" dirty="0"/>
          </a:p>
        </p:txBody>
      </p:sp>
      <p:sp>
        <p:nvSpPr>
          <p:cNvPr id="4" name="Slide Number Placeholder 3"/>
          <p:cNvSpPr>
            <a:spLocks noGrp="1"/>
          </p:cNvSpPr>
          <p:nvPr>
            <p:ph type="sldNum" sz="quarter" idx="10"/>
          </p:nvPr>
        </p:nvSpPr>
        <p:spPr/>
        <p:txBody>
          <a:bodyPr/>
          <a:lstStyle/>
          <a:p>
            <a:fld id="{617522B9-2CA4-42B3-8C50-1E0127DF0D91}" type="slidenum">
              <a:rPr lang="en-US" smtClean="0"/>
              <a:pPr/>
              <a:t>14</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Handout</a:t>
            </a:r>
            <a:r>
              <a:rPr lang="en-US" b="0" u="none" baseline="0" dirty="0" smtClean="0"/>
              <a:t> 6.3 and slide #15.</a:t>
            </a:r>
          </a:p>
          <a:p>
            <a:endParaRPr lang="en-US" b="1" u="sng" baseline="0" dirty="0" smtClean="0"/>
          </a:p>
          <a:p>
            <a:r>
              <a:rPr lang="en-US" b="1" u="sng" dirty="0" smtClean="0"/>
              <a:t>Facilitator:</a:t>
            </a:r>
          </a:p>
          <a:p>
            <a:r>
              <a:rPr lang="en-US" dirty="0" smtClean="0"/>
              <a:t>Ask pairs from the last activity to form new teams of four.</a:t>
            </a:r>
          </a:p>
          <a:p>
            <a:endParaRPr lang="en-US" dirty="0" smtClean="0"/>
          </a:p>
          <a:p>
            <a:r>
              <a:rPr lang="en-US" dirty="0" smtClean="0"/>
              <a:t>Ask each person to scan the list of “10 things to do about resistance” from</a:t>
            </a:r>
            <a:r>
              <a:rPr lang="en-US" baseline="0" dirty="0" smtClean="0"/>
              <a:t> Handout 6.3.</a:t>
            </a:r>
            <a:endParaRPr lang="en-US" dirty="0" smtClean="0"/>
          </a:p>
          <a:p>
            <a:endParaRPr lang="en-US" dirty="0" smtClean="0"/>
          </a:p>
          <a:p>
            <a:r>
              <a:rPr lang="en-US" dirty="0" smtClean="0"/>
              <a:t>Ask each person to select one strategy that would work for him</a:t>
            </a:r>
            <a:r>
              <a:rPr lang="en-US" baseline="0" dirty="0" smtClean="0"/>
              <a:t> or her</a:t>
            </a:r>
            <a:r>
              <a:rPr lang="en-US" dirty="0" smtClean="0"/>
              <a:t> in a current change initiative, and explain</a:t>
            </a:r>
            <a:r>
              <a:rPr lang="en-US" b="1" baseline="0" dirty="0" smtClean="0"/>
              <a:t> </a:t>
            </a:r>
            <a:r>
              <a:rPr lang="en-US" b="0" baseline="0" dirty="0" smtClean="0"/>
              <a:t>to the team </a:t>
            </a:r>
            <a:r>
              <a:rPr lang="en-US" dirty="0" smtClean="0"/>
              <a:t>why the strategy might work.</a:t>
            </a:r>
          </a:p>
          <a:p>
            <a:endParaRPr lang="en-US" dirty="0" smtClean="0"/>
          </a:p>
          <a:p>
            <a:r>
              <a:rPr lang="en-US" dirty="0" smtClean="0"/>
              <a:t>Sample the teams for strategies</a:t>
            </a:r>
            <a:r>
              <a:rPr lang="en-US" baseline="0" dirty="0" smtClean="0"/>
              <a:t> that were selected most frequently</a:t>
            </a:r>
            <a:r>
              <a:rPr lang="en-US" dirty="0" smtClean="0"/>
              <a:t>.</a:t>
            </a:r>
          </a:p>
        </p:txBody>
      </p:sp>
      <p:sp>
        <p:nvSpPr>
          <p:cNvPr id="4" name="Slide Number Placeholder 3"/>
          <p:cNvSpPr>
            <a:spLocks noGrp="1"/>
          </p:cNvSpPr>
          <p:nvPr>
            <p:ph type="sldNum" sz="quarter" idx="10"/>
          </p:nvPr>
        </p:nvSpPr>
        <p:spPr/>
        <p:txBody>
          <a:bodyPr/>
          <a:lstStyle/>
          <a:p>
            <a:fld id="{617522B9-2CA4-42B3-8C50-1E0127DF0D91}" type="slidenum">
              <a:rPr lang="en-US" smtClean="0"/>
              <a:pPr/>
              <a:t>15</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Handout 7.1 </a:t>
            </a:r>
            <a:r>
              <a:rPr lang="en-US" b="0" u="none" smtClean="0"/>
              <a:t>and Slide</a:t>
            </a:r>
            <a:r>
              <a:rPr lang="en-US" b="0" u="none" baseline="0" smtClean="0"/>
              <a:t> </a:t>
            </a:r>
            <a:r>
              <a:rPr lang="en-US" b="0" u="none" baseline="0" dirty="0" smtClean="0"/>
              <a:t>#16.</a:t>
            </a:r>
          </a:p>
          <a:p>
            <a:endParaRPr lang="en-US" b="1" u="sng" baseline="0" dirty="0" smtClean="0"/>
          </a:p>
          <a:p>
            <a:r>
              <a:rPr lang="en-US" b="1" u="sng" dirty="0" smtClean="0"/>
              <a:t>Facilitator:</a:t>
            </a:r>
          </a:p>
          <a:p>
            <a:r>
              <a:rPr lang="en-US" b="0" u="none" dirty="0" smtClean="0"/>
              <a:t>Allow</a:t>
            </a:r>
            <a:r>
              <a:rPr lang="en-US" b="0" u="none" baseline="0" dirty="0" smtClean="0"/>
              <a:t> time for individuals to complete Handout 7.1.</a:t>
            </a:r>
          </a:p>
          <a:p>
            <a:endParaRPr lang="en-US" b="0" u="none" baseline="0" dirty="0" smtClean="0"/>
          </a:p>
          <a:p>
            <a:r>
              <a:rPr lang="en-US" b="0" u="none" baseline="0" dirty="0" smtClean="0"/>
              <a:t>Ask participants to mingle by meeting with one person and sharing one statement from their reflection list. Repeat the process three or four times.</a:t>
            </a:r>
            <a:endParaRPr lang="en-US" b="0" u="none" dirty="0"/>
          </a:p>
        </p:txBody>
      </p:sp>
      <p:sp>
        <p:nvSpPr>
          <p:cNvPr id="4" name="Slide Number Placeholder 3"/>
          <p:cNvSpPr>
            <a:spLocks noGrp="1"/>
          </p:cNvSpPr>
          <p:nvPr>
            <p:ph type="sldNum" sz="quarter" idx="10"/>
          </p:nvPr>
        </p:nvSpPr>
        <p:spPr/>
        <p:txBody>
          <a:bodyPr/>
          <a:lstStyle/>
          <a:p>
            <a:fld id="{617522B9-2CA4-42B3-8C50-1E0127DF0D91}" type="slidenum">
              <a:rPr lang="en-US" smtClean="0"/>
              <a:pPr/>
              <a:t>16</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u="sng"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rPr>
              <a:t>Materials:</a:t>
            </a:r>
            <a:r>
              <a:rPr lang="en-US" sz="1200" b="1" u="sng" kern="1200" baseline="0" dirty="0" smtClean="0">
                <a:solidFill>
                  <a:schemeClr val="tx1"/>
                </a:solidFill>
                <a:latin typeface="+mn-lt"/>
                <a:ea typeface="+mn-ea"/>
                <a:cs typeface="+mn-cs"/>
              </a:rPr>
              <a:t> </a:t>
            </a:r>
          </a:p>
          <a:p>
            <a:r>
              <a:rPr lang="en-US" sz="1200" b="0" u="none" kern="1200" baseline="0" dirty="0" smtClean="0">
                <a:solidFill>
                  <a:schemeClr val="tx1"/>
                </a:solidFill>
                <a:latin typeface="+mn-lt"/>
                <a:ea typeface="+mn-ea"/>
                <a:cs typeface="+mn-cs"/>
              </a:rPr>
              <a:t>Handout 1.1 in Participant Packet; Slide #2</a:t>
            </a:r>
          </a:p>
          <a:p>
            <a:endParaRPr lang="en-US" sz="1200" b="1" u="sng"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rPr>
              <a:t>Facilitator:</a:t>
            </a:r>
            <a:endParaRPr lang="en-US" sz="1200" b="1"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Introduce 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Review the objectives for the session. Direct participants to Handout</a:t>
            </a:r>
            <a:r>
              <a:rPr lang="en-US" sz="1200" kern="1200" baseline="0" dirty="0" smtClean="0">
                <a:solidFill>
                  <a:schemeClr val="tx1"/>
                </a:solidFill>
                <a:latin typeface="+mn-lt"/>
                <a:ea typeface="+mn-ea"/>
                <a:cs typeface="+mn-cs"/>
              </a:rPr>
              <a:t> 1.1 to use as a reference.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17522B9-2CA4-42B3-8C50-1E0127DF0D91}" type="slidenum">
              <a:rPr lang="en-US" smtClean="0"/>
              <a:pPr/>
              <a:t>2</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Materials: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dirty="0" smtClean="0">
                <a:solidFill>
                  <a:schemeClr val="tx1"/>
                </a:solidFill>
                <a:latin typeface="+mn-lt"/>
                <a:ea typeface="+mn-ea"/>
                <a:cs typeface="+mn-cs"/>
              </a:rPr>
              <a:t>Handout 1.2 and Slide #3.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Facilitator:</a:t>
            </a:r>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Mention total time as 3 hours 30</a:t>
            </a:r>
            <a:r>
              <a:rPr lang="en-US" baseline="0" dirty="0" smtClean="0"/>
              <a:t>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Review agenda topics and purposes</a:t>
            </a:r>
            <a:r>
              <a:rPr lang="en-US" baseline="0" dirty="0" smtClean="0"/>
              <a:t>.</a:t>
            </a:r>
            <a:r>
              <a:rPr lang="en-US" dirty="0" smtClean="0"/>
              <a:t> </a:t>
            </a:r>
          </a:p>
          <a:p>
            <a:endParaRPr lang="en-US" dirty="0"/>
          </a:p>
        </p:txBody>
      </p:sp>
      <p:sp>
        <p:nvSpPr>
          <p:cNvPr id="4" name="Slide Number Placeholder 3"/>
          <p:cNvSpPr>
            <a:spLocks noGrp="1"/>
          </p:cNvSpPr>
          <p:nvPr>
            <p:ph type="sldNum" sz="quarter" idx="10"/>
          </p:nvPr>
        </p:nvSpPr>
        <p:spPr/>
        <p:txBody>
          <a:bodyPr/>
          <a:lstStyle/>
          <a:p>
            <a:fld id="{617522B9-2CA4-42B3-8C50-1E0127DF0D91}" type="slidenum">
              <a:rPr lang="en-US" smtClean="0"/>
              <a:pPr/>
              <a:t>3</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Materials: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kern="1200" dirty="0" smtClean="0">
                <a:solidFill>
                  <a:schemeClr val="tx1"/>
                </a:solidFill>
                <a:latin typeface="+mn-lt"/>
                <a:ea typeface="+mn-ea"/>
                <a:cs typeface="+mn-cs"/>
              </a:rPr>
              <a:t>Handout 1.3 and Slide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Facilitator:</a:t>
            </a:r>
            <a:endParaRPr lang="en-US" sz="1200" b="1"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If participants</a:t>
            </a:r>
            <a:r>
              <a:rPr lang="en-US" sz="1200" kern="1200" baseline="0" dirty="0" smtClean="0">
                <a:solidFill>
                  <a:schemeClr val="tx1"/>
                </a:solidFill>
                <a:latin typeface="+mn-lt"/>
                <a:ea typeface="+mn-ea"/>
                <a:cs typeface="+mn-cs"/>
              </a:rPr>
              <a:t> are unfamiliar with one another, ask them to introduce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Review the working agreements</a:t>
            </a:r>
            <a:r>
              <a:rPr lang="en-US" sz="1200" kern="1200" baseline="0" dirty="0" smtClean="0">
                <a:solidFill>
                  <a:schemeClr val="tx1"/>
                </a:solidFill>
                <a:latin typeface="+mn-lt"/>
                <a:ea typeface="+mn-ea"/>
                <a:cs typeface="+mn-cs"/>
              </a:rPr>
              <a:t> on this slide. Write them on a chart participants can see at all times. Add any from the team’s discussion. Reach </a:t>
            </a:r>
            <a:r>
              <a:rPr lang="en-US" sz="1200" kern="1200" dirty="0" smtClean="0">
                <a:solidFill>
                  <a:schemeClr val="tx1"/>
                </a:solidFill>
                <a:latin typeface="+mn-lt"/>
                <a:ea typeface="+mn-ea"/>
                <a:cs typeface="+mn-cs"/>
              </a:rPr>
              <a:t>agreement on those</a:t>
            </a:r>
            <a:r>
              <a:rPr lang="en-US" sz="1200" kern="1200" baseline="0" dirty="0" smtClean="0">
                <a:solidFill>
                  <a:schemeClr val="tx1"/>
                </a:solidFill>
                <a:latin typeface="+mn-lt"/>
                <a:ea typeface="+mn-ea"/>
                <a:cs typeface="+mn-cs"/>
              </a:rPr>
              <a:t> that will be used</a:t>
            </a:r>
            <a:r>
              <a:rPr lang="en-US" sz="1200" kern="1200" dirty="0" smtClean="0">
                <a:solidFill>
                  <a:schemeClr val="tx1"/>
                </a:solidFill>
                <a:latin typeface="+mn-lt"/>
                <a:ea typeface="+mn-ea"/>
                <a:cs typeface="+mn-cs"/>
              </a:rPr>
              <a:t> for the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Ask for participants’ cooperation in adhering to </a:t>
            </a:r>
            <a:r>
              <a:rPr lang="en-US" sz="1200" kern="1200" baseline="0" dirty="0" smtClean="0">
                <a:solidFill>
                  <a:schemeClr val="tx1"/>
                </a:solidFill>
                <a:latin typeface="+mn-lt"/>
                <a:ea typeface="+mn-ea"/>
                <a:cs typeface="+mn-cs"/>
              </a:rPr>
              <a:t>these agreements during the session in order to facilitate their own and their colleagues’ learning.</a:t>
            </a:r>
            <a:endParaRPr lang="en-US" dirty="0"/>
          </a:p>
        </p:txBody>
      </p:sp>
      <p:sp>
        <p:nvSpPr>
          <p:cNvPr id="4" name="Slide Number Placeholder 3"/>
          <p:cNvSpPr>
            <a:spLocks noGrp="1"/>
          </p:cNvSpPr>
          <p:nvPr>
            <p:ph type="sldNum" sz="quarter" idx="10"/>
          </p:nvPr>
        </p:nvSpPr>
        <p:spPr/>
        <p:txBody>
          <a:bodyPr/>
          <a:lstStyle/>
          <a:p>
            <a:fld id="{617522B9-2CA4-42B3-8C50-1E0127DF0D91}" type="slidenum">
              <a:rPr lang="en-US" smtClean="0"/>
              <a:pPr/>
              <a:t>4</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u="sng" kern="1200" dirty="0" smtClean="0">
                <a:solidFill>
                  <a:schemeClr val="tx1"/>
                </a:solidFill>
                <a:latin typeface="+mn-lt"/>
                <a:ea typeface="+mn-ea"/>
                <a:cs typeface="+mn-cs"/>
              </a:rPr>
              <a:t>Suggested comments:</a:t>
            </a:r>
            <a:endParaRPr lang="en-US" sz="1200" b="1"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Change equals learning and the reciprocal is true. Learning equals change. When people are implementing any</a:t>
            </a:r>
            <a:r>
              <a:rPr lang="en-US" sz="1200" kern="1200" baseline="0" dirty="0" smtClean="0">
                <a:solidFill>
                  <a:schemeClr val="tx1"/>
                </a:solidFill>
                <a:latin typeface="+mn-lt"/>
                <a:ea typeface="+mn-ea"/>
                <a:cs typeface="+mn-cs"/>
              </a:rPr>
              <a:t> innovation, such as new standards, instructional practices, curricula, assessments, educator effectiveness systems, or any number of other reforms, they will need to learn about the innovation and how to implement it. If there is no learning, there is no change.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latin typeface="+mn-lt"/>
                <a:ea typeface="+mn-ea"/>
                <a:cs typeface="+mn-cs"/>
              </a:rPr>
              <a:t>Think about a time when you were asked to make a change. What did you need to learn to be successful with the change? Share with a partner at your table.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17522B9-2CA4-42B3-8C50-1E0127DF0D91}" type="slidenum">
              <a:rPr lang="en-US" smtClean="0"/>
              <a:pPr/>
              <a:t>5</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r>
              <a:rPr lang="en-US" b="1" u="sng" baseline="0" dirty="0" smtClean="0"/>
              <a:t> </a:t>
            </a:r>
          </a:p>
          <a:p>
            <a:r>
              <a:rPr lang="en-US" b="0" u="none" baseline="0" dirty="0" smtClean="0"/>
              <a:t>Slide 6</a:t>
            </a:r>
          </a:p>
          <a:p>
            <a:endParaRPr lang="en-US" b="1" u="sng" baseline="0" dirty="0" smtClean="0"/>
          </a:p>
          <a:p>
            <a:r>
              <a:rPr lang="en-US" b="1" u="sng" dirty="0" smtClean="0"/>
              <a:t>Suggested comments</a:t>
            </a:r>
            <a:r>
              <a:rPr lang="en-US" dirty="0" smtClean="0"/>
              <a:t>:</a:t>
            </a:r>
          </a:p>
          <a:p>
            <a:pPr algn="l"/>
            <a:r>
              <a:rPr lang="en-US" dirty="0" smtClean="0"/>
              <a:t>Changing practice implies implementing</a:t>
            </a:r>
            <a:r>
              <a:rPr lang="en-US" baseline="0" dirty="0" smtClean="0"/>
              <a:t> new strategies and practices. Yet the research on change suggests that many people believe that once you have learned about a new practice, you will use it. That does not seem to be true. We know about many more processes than we actively use on a day-to-day basis. </a:t>
            </a:r>
          </a:p>
          <a:p>
            <a:pPr algn="l"/>
            <a:endParaRPr lang="en-US" baseline="0" dirty="0" smtClean="0"/>
          </a:p>
          <a:p>
            <a:pPr algn="l"/>
            <a:r>
              <a:rPr lang="en-US" baseline="0" dirty="0" smtClean="0"/>
              <a:t>The research on change illustrates that when there is active and deliberate support for change, we are more likely to get changes in practice. The support can include content “updates,” coaching, time for planning lessons and gathering materials, peer observation and feedback, benchmarks, monitoring, and feedback. </a:t>
            </a:r>
          </a:p>
          <a:p>
            <a:pPr algn="l"/>
            <a:endParaRPr lang="en-US" baseline="0" dirty="0" smtClean="0"/>
          </a:p>
          <a:p>
            <a:pPr algn="l"/>
            <a:r>
              <a:rPr lang="en-US" baseline="0" dirty="0" smtClean="0"/>
              <a:t>Our next step is to read the beginning of Chapter 6 from </a:t>
            </a:r>
            <a:r>
              <a:rPr lang="en-US" i="1" baseline="0" dirty="0" smtClean="0"/>
              <a:t>A Playbook for Professional Learning</a:t>
            </a:r>
            <a:r>
              <a:rPr lang="en-US" baseline="0" dirty="0" smtClean="0"/>
              <a:t>. This story is about implementation. We will take about 15 minutes to read the chapter, and then we will use a protocol to frame our discussion. </a:t>
            </a:r>
            <a:endParaRPr lang="en-US" dirty="0"/>
          </a:p>
        </p:txBody>
      </p:sp>
      <p:sp>
        <p:nvSpPr>
          <p:cNvPr id="4" name="Slide Number Placeholder 3"/>
          <p:cNvSpPr>
            <a:spLocks noGrp="1"/>
          </p:cNvSpPr>
          <p:nvPr>
            <p:ph type="sldNum" sz="quarter" idx="10"/>
          </p:nvPr>
        </p:nvSpPr>
        <p:spPr/>
        <p:txBody>
          <a:bodyPr/>
          <a:lstStyle/>
          <a:p>
            <a:fld id="{617522B9-2CA4-42B3-8C50-1E0127DF0D91}" type="slidenum">
              <a:rPr lang="en-US" smtClean="0"/>
              <a:pPr/>
              <a:t>6</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Handouts</a:t>
            </a:r>
            <a:r>
              <a:rPr lang="en-US" b="0" u="none" baseline="0" dirty="0" smtClean="0"/>
              <a:t> 2.1-2.2 and Slide 7.</a:t>
            </a:r>
          </a:p>
          <a:p>
            <a:endParaRPr lang="en-US" b="1" u="sng" baseline="0" dirty="0" smtClean="0"/>
          </a:p>
          <a:p>
            <a:r>
              <a:rPr lang="en-US" b="1" u="sng" dirty="0" smtClean="0"/>
              <a:t>Facilitator:</a:t>
            </a:r>
          </a:p>
          <a:p>
            <a:r>
              <a:rPr lang="en-US" dirty="0" smtClean="0"/>
              <a:t>This protocol comes from</a:t>
            </a:r>
            <a:r>
              <a:rPr lang="en-US" baseline="0" dirty="0" smtClean="0"/>
              <a:t> the Coalition of Essential Schools. Review the protocol with participants using Handout 2.1 so they understand the process.</a:t>
            </a:r>
          </a:p>
          <a:p>
            <a:endParaRPr lang="en-US" baseline="0" dirty="0" smtClean="0"/>
          </a:p>
          <a:p>
            <a:r>
              <a:rPr lang="en-US" baseline="0" dirty="0" smtClean="0"/>
              <a:t>If participants are unfamiliar with the protocol, check their understanding by asking several to share the steps of process.  </a:t>
            </a:r>
          </a:p>
          <a:p>
            <a:endParaRPr lang="en-US" baseline="0" dirty="0" smtClean="0"/>
          </a:p>
          <a:p>
            <a:r>
              <a:rPr lang="en-US" baseline="0" dirty="0" smtClean="0"/>
              <a:t>Emphasize to participants that the first person only shares a quote and then does not speak until everyone else has spoken — but will get the final word. Then the next person shares a quote and the process continues. </a:t>
            </a:r>
          </a:p>
          <a:p>
            <a:endParaRPr lang="en-US" baseline="0" dirty="0" smtClean="0"/>
          </a:p>
          <a:p>
            <a:r>
              <a:rPr lang="en-US" baseline="0" dirty="0" smtClean="0"/>
              <a:t>The triads do a second round of sharing and reflecting and even a third round until time is called. It usually takes about 5 minutes a round once everyone has finished reading. Many teams think one round of sharing is enough</a:t>
            </a:r>
            <a:r>
              <a:rPr lang="en-US" baseline="0" dirty="0" smtClean="0">
                <a:solidFill>
                  <a:srgbClr val="FF0000"/>
                </a:solidFill>
              </a:rPr>
              <a:t> so emphasize that each person should share his or her quote and hear responses.</a:t>
            </a:r>
            <a:endParaRPr lang="en-US" b="1" u="sng" dirty="0">
              <a:solidFill>
                <a:srgbClr val="FF0000"/>
              </a:solidFill>
            </a:endParaRPr>
          </a:p>
        </p:txBody>
      </p:sp>
      <p:sp>
        <p:nvSpPr>
          <p:cNvPr id="4" name="Slide Number Placeholder 3"/>
          <p:cNvSpPr>
            <a:spLocks noGrp="1"/>
          </p:cNvSpPr>
          <p:nvPr>
            <p:ph type="sldNum" sz="quarter" idx="10"/>
          </p:nvPr>
        </p:nvSpPr>
        <p:spPr/>
        <p:txBody>
          <a:bodyPr/>
          <a:lstStyle/>
          <a:p>
            <a:fld id="{617522B9-2CA4-42B3-8C50-1E0127DF0D91}" type="slidenum">
              <a:rPr lang="en-US" smtClean="0"/>
              <a:pPr/>
              <a:t>7</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Handout 3.1 and slide</a:t>
            </a:r>
            <a:r>
              <a:rPr lang="en-US" b="0" u="none" baseline="0" dirty="0" smtClean="0"/>
              <a:t> #8</a:t>
            </a:r>
          </a:p>
          <a:p>
            <a:endParaRPr lang="en-US" b="1" u="sng" baseline="0" dirty="0" smtClean="0"/>
          </a:p>
          <a:p>
            <a:r>
              <a:rPr lang="en-US" b="1" u="sng" dirty="0" smtClean="0"/>
              <a:t>Facilitator</a:t>
            </a:r>
            <a:r>
              <a:rPr lang="en-US" u="sng" dirty="0" smtClean="0"/>
              <a:t>:</a:t>
            </a:r>
          </a:p>
          <a:p>
            <a:r>
              <a:rPr lang="en-US" dirty="0" smtClean="0"/>
              <a:t>Read the background</a:t>
            </a:r>
            <a:r>
              <a:rPr lang="en-US" baseline="0" dirty="0" smtClean="0"/>
              <a:t> notes on the three phases of change in the Facilitator Packet and explain that any new initiative will progress through the phases. It is important that this short presentation defines each of the phases and what supports are needed in each phase. </a:t>
            </a:r>
          </a:p>
          <a:p>
            <a:endParaRPr lang="en-US" baseline="0" dirty="0" smtClean="0"/>
          </a:p>
          <a:p>
            <a:r>
              <a:rPr lang="en-US" baseline="0" dirty="0" smtClean="0"/>
              <a:t>You can ask participants to fill in the details for each stage. </a:t>
            </a:r>
            <a:endParaRPr lang="en-US" dirty="0" smtClean="0"/>
          </a:p>
          <a:p>
            <a:endParaRPr lang="en-US" baseline="0" dirty="0" smtClean="0"/>
          </a:p>
          <a:p>
            <a:r>
              <a:rPr lang="en-US" b="1" u="sng" baseline="0" dirty="0" smtClean="0"/>
              <a:t>Suggested comments:</a:t>
            </a:r>
          </a:p>
          <a:p>
            <a:r>
              <a:rPr lang="en-US" baseline="0" dirty="0" smtClean="0"/>
              <a:t>You’ll notice that each stage is contained within the others. </a:t>
            </a:r>
          </a:p>
          <a:p>
            <a:endParaRPr lang="en-US" baseline="0" dirty="0" smtClean="0"/>
          </a:p>
          <a:p>
            <a:r>
              <a:rPr lang="en-US" baseline="0" dirty="0" smtClean="0"/>
              <a:t>Also, the graphic shows that implementation takes more time than initiation, and institutionalization takes much more time than implementation. </a:t>
            </a:r>
          </a:p>
          <a:p>
            <a:endParaRPr lang="en-US" baseline="0" dirty="0" smtClean="0"/>
          </a:p>
          <a:p>
            <a:r>
              <a:rPr lang="en-US" baseline="0" dirty="0" smtClean="0"/>
              <a:t>Many systems pay attention only to the initiation phase and expect educators to follow through to implementation. Without deep attention to all phases, little change occurs. </a:t>
            </a:r>
          </a:p>
          <a:p>
            <a:endParaRPr lang="en-US" baseline="0" dirty="0" smtClean="0"/>
          </a:p>
        </p:txBody>
      </p:sp>
      <p:sp>
        <p:nvSpPr>
          <p:cNvPr id="4" name="Slide Number Placeholder 3"/>
          <p:cNvSpPr>
            <a:spLocks noGrp="1"/>
          </p:cNvSpPr>
          <p:nvPr>
            <p:ph type="sldNum" sz="quarter" idx="10"/>
          </p:nvPr>
        </p:nvSpPr>
        <p:spPr/>
        <p:txBody>
          <a:bodyPr/>
          <a:lstStyle/>
          <a:p>
            <a:fld id="{617522B9-2CA4-42B3-8C50-1E0127DF0D91}" type="slidenum">
              <a:rPr lang="en-US" smtClean="0"/>
              <a:pPr/>
              <a:t>8</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Materials:</a:t>
            </a:r>
          </a:p>
          <a:p>
            <a:pPr marL="0" marR="0" indent="0" algn="l" defTabSz="914400" rtl="0" eaLnBrk="1" fontAlgn="auto" latinLnBrk="0" hangingPunct="1">
              <a:lnSpc>
                <a:spcPct val="100000"/>
              </a:lnSpc>
              <a:spcBef>
                <a:spcPts val="0"/>
              </a:spcBef>
              <a:spcAft>
                <a:spcPts val="0"/>
              </a:spcAft>
              <a:buClrTx/>
              <a:buSzTx/>
              <a:buFontTx/>
              <a:buNone/>
              <a:tabLst/>
              <a:defRPr/>
            </a:pPr>
            <a:r>
              <a:rPr lang="en-US" b="0" u="none" baseline="0" dirty="0" smtClean="0"/>
              <a:t>Slide #9.</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u="sng" baseline="0" dirty="0" smtClean="0"/>
          </a:p>
          <a:p>
            <a:r>
              <a:rPr lang="en-US" b="1" u="sng" baseline="0" dirty="0" smtClean="0"/>
              <a:t>Suggested comments:</a:t>
            </a:r>
          </a:p>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smtClean="0"/>
              <a:t>Section </a:t>
            </a:r>
            <a:r>
              <a:rPr lang="en-US" b="0" u="none" dirty="0" smtClean="0"/>
              <a:t>4 </a:t>
            </a:r>
            <a:r>
              <a:rPr lang="en-US" dirty="0" smtClean="0"/>
              <a:t>addresses the six strategies needed for any change initiative. These are strategies</a:t>
            </a:r>
            <a:r>
              <a:rPr lang="en-US" baseline="0" dirty="0" smtClean="0"/>
              <a:t> to which</a:t>
            </a:r>
            <a:r>
              <a:rPr lang="en-US" dirty="0" smtClean="0"/>
              <a:t> system leaders need to pay attention; they are not things that individuals need to do. </a:t>
            </a:r>
          </a:p>
          <a:p>
            <a:endParaRPr lang="en-US" dirty="0" smtClean="0"/>
          </a:p>
          <a:p>
            <a:r>
              <a:rPr lang="en-US" dirty="0" smtClean="0"/>
              <a:t>Ed </a:t>
            </a:r>
            <a:r>
              <a:rPr lang="en-US" dirty="0" err="1" smtClean="0"/>
              <a:t>Tobia</a:t>
            </a:r>
            <a:r>
              <a:rPr lang="en-US" dirty="0" smtClean="0"/>
              <a:t> and Shirley </a:t>
            </a:r>
            <a:r>
              <a:rPr lang="en-US" dirty="0" err="1" smtClean="0"/>
              <a:t>Hord</a:t>
            </a:r>
            <a:r>
              <a:rPr lang="en-US" dirty="0" smtClean="0"/>
              <a:t> identified these</a:t>
            </a:r>
            <a:r>
              <a:rPr lang="en-US" baseline="0" dirty="0" smtClean="0"/>
              <a:t> ideas after a review of school improvement programs across the country. </a:t>
            </a:r>
          </a:p>
          <a:p>
            <a:endParaRPr lang="en-US" baseline="0" dirty="0" smtClean="0"/>
          </a:p>
          <a:p>
            <a:r>
              <a:rPr lang="en-US" baseline="0" dirty="0" smtClean="0"/>
              <a:t>The </a:t>
            </a:r>
            <a:r>
              <a:rPr lang="en-US" baseline="0" dirty="0" smtClean="0"/>
              <a:t>six identified “common” strategies in Handout 4.1 are needed for any change initiative. We will use a jigsaw process to learn about each strategy.</a:t>
            </a:r>
            <a:endParaRPr lang="en-US" dirty="0"/>
          </a:p>
        </p:txBody>
      </p:sp>
      <p:sp>
        <p:nvSpPr>
          <p:cNvPr id="4" name="Slide Number Placeholder 3"/>
          <p:cNvSpPr>
            <a:spLocks noGrp="1"/>
          </p:cNvSpPr>
          <p:nvPr>
            <p:ph type="sldNum" sz="quarter" idx="10"/>
          </p:nvPr>
        </p:nvSpPr>
        <p:spPr/>
        <p:txBody>
          <a:bodyPr/>
          <a:lstStyle/>
          <a:p>
            <a:fld id="{617522B9-2CA4-42B3-8C50-1E0127DF0D91}" type="slidenum">
              <a:rPr lang="en-US" smtClean="0"/>
              <a:pPr/>
              <a:t>9</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958AB7-2F53-4C41-B712-0BF59B8B3C8E}" type="datetime1">
              <a:rPr lang="en-US" smtClean="0"/>
              <a:pPr/>
              <a:t>2/28/13</a:t>
            </a:fld>
            <a:endParaRPr lang="en-US" dirty="0"/>
          </a:p>
        </p:txBody>
      </p:sp>
      <p:sp>
        <p:nvSpPr>
          <p:cNvPr id="5" name="Footer Placeholder 4"/>
          <p:cNvSpPr>
            <a:spLocks noGrp="1"/>
          </p:cNvSpPr>
          <p:nvPr>
            <p:ph type="ftr" sz="quarter" idx="11"/>
          </p:nvPr>
        </p:nvSpPr>
        <p:spPr/>
        <p:txBody>
          <a:bodyPr/>
          <a:lstStyle/>
          <a:p>
            <a:r>
              <a:rPr lang="en-US" smtClean="0"/>
              <a:t>Managing Change</a:t>
            </a:r>
            <a:endParaRPr lang="en-US" dirty="0"/>
          </a:p>
        </p:txBody>
      </p:sp>
      <p:sp>
        <p:nvSpPr>
          <p:cNvPr id="6" name="Slide Number Placeholder 5"/>
          <p:cNvSpPr>
            <a:spLocks noGrp="1"/>
          </p:cNvSpPr>
          <p:nvPr>
            <p:ph type="sldNum" sz="quarter" idx="12"/>
          </p:nvPr>
        </p:nvSpPr>
        <p:spPr/>
        <p:txBody>
          <a:bodyPr/>
          <a:lstStyle/>
          <a:p>
            <a:fld id="{ACB613AF-74A7-4378-979A-1C0586DE0C6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008000"/>
                </a:solidFill>
              </a:defRPr>
            </a:lvl1pPr>
          </a:lstStyle>
          <a:p>
            <a:fld id="{F4D99D9A-F3EE-9346-8D16-6691FB842115}" type="datetime1">
              <a:rPr lang="en-US" smtClean="0"/>
              <a:pPr/>
              <a:t>2/28/13</a:t>
            </a:fld>
            <a:endParaRPr lang="en-US" dirty="0"/>
          </a:p>
        </p:txBody>
      </p:sp>
      <p:sp>
        <p:nvSpPr>
          <p:cNvPr id="5" name="Footer Placeholder 4"/>
          <p:cNvSpPr>
            <a:spLocks noGrp="1"/>
          </p:cNvSpPr>
          <p:nvPr>
            <p:ph type="ftr" sz="quarter" idx="11"/>
          </p:nvPr>
        </p:nvSpPr>
        <p:spPr/>
        <p:txBody>
          <a:bodyPr/>
          <a:lstStyle/>
          <a:p>
            <a:r>
              <a:rPr lang="en-US" smtClean="0"/>
              <a:t>Managing Change</a:t>
            </a:r>
            <a:endParaRPr lang="en-US" dirty="0"/>
          </a:p>
        </p:txBody>
      </p:sp>
      <p:sp>
        <p:nvSpPr>
          <p:cNvPr id="6" name="Slide Number Placeholder 5"/>
          <p:cNvSpPr>
            <a:spLocks noGrp="1"/>
          </p:cNvSpPr>
          <p:nvPr>
            <p:ph type="sldNum" sz="quarter" idx="12"/>
          </p:nvPr>
        </p:nvSpPr>
        <p:spPr/>
        <p:txBody>
          <a:bodyPr/>
          <a:lstStyle/>
          <a:p>
            <a:fld id="{ACB613AF-74A7-4378-979A-1C0586DE0C6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39732-E47A-424C-9145-8B656A6EBBDE}" type="datetime1">
              <a:rPr lang="en-US" smtClean="0"/>
              <a:pPr/>
              <a:t>2/28/13</a:t>
            </a:fld>
            <a:endParaRPr lang="en-US" dirty="0"/>
          </a:p>
        </p:txBody>
      </p:sp>
      <p:sp>
        <p:nvSpPr>
          <p:cNvPr id="5" name="Footer Placeholder 4"/>
          <p:cNvSpPr>
            <a:spLocks noGrp="1"/>
          </p:cNvSpPr>
          <p:nvPr>
            <p:ph type="ftr" sz="quarter" idx="11"/>
          </p:nvPr>
        </p:nvSpPr>
        <p:spPr/>
        <p:txBody>
          <a:bodyPr/>
          <a:lstStyle/>
          <a:p>
            <a:r>
              <a:rPr lang="en-US" smtClean="0"/>
              <a:t>Managing Change</a:t>
            </a:r>
            <a:endParaRPr lang="en-US" dirty="0"/>
          </a:p>
        </p:txBody>
      </p:sp>
      <p:sp>
        <p:nvSpPr>
          <p:cNvPr id="6" name="Slide Number Placeholder 5"/>
          <p:cNvSpPr>
            <a:spLocks noGrp="1"/>
          </p:cNvSpPr>
          <p:nvPr>
            <p:ph type="sldNum" sz="quarter" idx="12"/>
          </p:nvPr>
        </p:nvSpPr>
        <p:spPr/>
        <p:txBody>
          <a:bodyPr/>
          <a:lstStyle/>
          <a:p>
            <a:fld id="{ACB613AF-74A7-4378-979A-1C0586DE0C6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CB9693-1A69-6B44-83D6-BC042BECD88B}" type="datetime1">
              <a:rPr lang="en-US" smtClean="0"/>
              <a:pPr/>
              <a:t>2/28/13</a:t>
            </a:fld>
            <a:endParaRPr lang="en-US" dirty="0"/>
          </a:p>
        </p:txBody>
      </p:sp>
      <p:sp>
        <p:nvSpPr>
          <p:cNvPr id="5" name="Footer Placeholder 4"/>
          <p:cNvSpPr>
            <a:spLocks noGrp="1"/>
          </p:cNvSpPr>
          <p:nvPr>
            <p:ph type="ftr" sz="quarter" idx="11"/>
          </p:nvPr>
        </p:nvSpPr>
        <p:spPr/>
        <p:txBody>
          <a:bodyPr/>
          <a:lstStyle/>
          <a:p>
            <a:r>
              <a:rPr lang="en-US" smtClean="0"/>
              <a:t>Managing Change</a:t>
            </a:r>
            <a:endParaRPr lang="en-US" dirty="0"/>
          </a:p>
        </p:txBody>
      </p:sp>
      <p:sp>
        <p:nvSpPr>
          <p:cNvPr id="6" name="Slide Number Placeholder 5"/>
          <p:cNvSpPr>
            <a:spLocks noGrp="1"/>
          </p:cNvSpPr>
          <p:nvPr>
            <p:ph type="sldNum" sz="quarter" idx="12"/>
          </p:nvPr>
        </p:nvSpPr>
        <p:spPr/>
        <p:txBody>
          <a:bodyPr/>
          <a:lstStyle/>
          <a:p>
            <a:fld id="{ACB613AF-74A7-4378-979A-1C0586DE0C6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71CCDB-35F0-B943-9893-0E697503FC78}" type="datetime1">
              <a:rPr lang="en-US" smtClean="0"/>
              <a:pPr/>
              <a:t>2/28/13</a:t>
            </a:fld>
            <a:endParaRPr lang="en-US" dirty="0"/>
          </a:p>
        </p:txBody>
      </p:sp>
      <p:sp>
        <p:nvSpPr>
          <p:cNvPr id="5" name="Footer Placeholder 4"/>
          <p:cNvSpPr>
            <a:spLocks noGrp="1"/>
          </p:cNvSpPr>
          <p:nvPr>
            <p:ph type="ftr" sz="quarter" idx="11"/>
          </p:nvPr>
        </p:nvSpPr>
        <p:spPr/>
        <p:txBody>
          <a:bodyPr/>
          <a:lstStyle/>
          <a:p>
            <a:r>
              <a:rPr lang="en-US" smtClean="0"/>
              <a:t>Managing Change</a:t>
            </a:r>
            <a:endParaRPr lang="en-US" dirty="0"/>
          </a:p>
        </p:txBody>
      </p:sp>
      <p:sp>
        <p:nvSpPr>
          <p:cNvPr id="6" name="Slide Number Placeholder 5"/>
          <p:cNvSpPr>
            <a:spLocks noGrp="1"/>
          </p:cNvSpPr>
          <p:nvPr>
            <p:ph type="sldNum" sz="quarter" idx="12"/>
          </p:nvPr>
        </p:nvSpPr>
        <p:spPr/>
        <p:txBody>
          <a:bodyPr/>
          <a:lstStyle/>
          <a:p>
            <a:fld id="{ACB613AF-74A7-4378-979A-1C0586DE0C6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3F6D1C-8D66-C642-99EB-67B4F75E51E7}" type="datetime1">
              <a:rPr lang="en-US" smtClean="0"/>
              <a:pPr/>
              <a:t>2/28/13</a:t>
            </a:fld>
            <a:endParaRPr lang="en-US" dirty="0"/>
          </a:p>
        </p:txBody>
      </p:sp>
      <p:sp>
        <p:nvSpPr>
          <p:cNvPr id="6" name="Footer Placeholder 5"/>
          <p:cNvSpPr>
            <a:spLocks noGrp="1"/>
          </p:cNvSpPr>
          <p:nvPr>
            <p:ph type="ftr" sz="quarter" idx="11"/>
          </p:nvPr>
        </p:nvSpPr>
        <p:spPr/>
        <p:txBody>
          <a:bodyPr/>
          <a:lstStyle/>
          <a:p>
            <a:r>
              <a:rPr lang="en-US" smtClean="0"/>
              <a:t>Managing Change</a:t>
            </a:r>
            <a:endParaRPr lang="en-US" dirty="0"/>
          </a:p>
        </p:txBody>
      </p:sp>
      <p:sp>
        <p:nvSpPr>
          <p:cNvPr id="7" name="Slide Number Placeholder 6"/>
          <p:cNvSpPr>
            <a:spLocks noGrp="1"/>
          </p:cNvSpPr>
          <p:nvPr>
            <p:ph type="sldNum" sz="quarter" idx="12"/>
          </p:nvPr>
        </p:nvSpPr>
        <p:spPr/>
        <p:txBody>
          <a:bodyPr/>
          <a:lstStyle/>
          <a:p>
            <a:fld id="{ACB613AF-74A7-4378-979A-1C0586DE0C6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2861A8-6430-E945-9284-9B4442F5A913}" type="datetime1">
              <a:rPr lang="en-US" smtClean="0"/>
              <a:pPr/>
              <a:t>2/28/13</a:t>
            </a:fld>
            <a:endParaRPr lang="en-US" dirty="0"/>
          </a:p>
        </p:txBody>
      </p:sp>
      <p:sp>
        <p:nvSpPr>
          <p:cNvPr id="8" name="Footer Placeholder 7"/>
          <p:cNvSpPr>
            <a:spLocks noGrp="1"/>
          </p:cNvSpPr>
          <p:nvPr>
            <p:ph type="ftr" sz="quarter" idx="11"/>
          </p:nvPr>
        </p:nvSpPr>
        <p:spPr/>
        <p:txBody>
          <a:bodyPr/>
          <a:lstStyle/>
          <a:p>
            <a:r>
              <a:rPr lang="en-US" smtClean="0"/>
              <a:t>Managing Change</a:t>
            </a:r>
            <a:endParaRPr lang="en-US" dirty="0"/>
          </a:p>
        </p:txBody>
      </p:sp>
      <p:sp>
        <p:nvSpPr>
          <p:cNvPr id="9" name="Slide Number Placeholder 8"/>
          <p:cNvSpPr>
            <a:spLocks noGrp="1"/>
          </p:cNvSpPr>
          <p:nvPr>
            <p:ph type="sldNum" sz="quarter" idx="12"/>
          </p:nvPr>
        </p:nvSpPr>
        <p:spPr/>
        <p:txBody>
          <a:bodyPr/>
          <a:lstStyle/>
          <a:p>
            <a:fld id="{ACB613AF-74A7-4378-979A-1C0586DE0C6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4B561F-96AE-9049-8C11-157B760A9913}" type="datetime1">
              <a:rPr lang="en-US" smtClean="0"/>
              <a:pPr/>
              <a:t>2/28/13</a:t>
            </a:fld>
            <a:endParaRPr lang="en-US" dirty="0"/>
          </a:p>
        </p:txBody>
      </p:sp>
      <p:sp>
        <p:nvSpPr>
          <p:cNvPr id="4" name="Footer Placeholder 3"/>
          <p:cNvSpPr>
            <a:spLocks noGrp="1"/>
          </p:cNvSpPr>
          <p:nvPr>
            <p:ph type="ftr" sz="quarter" idx="11"/>
          </p:nvPr>
        </p:nvSpPr>
        <p:spPr/>
        <p:txBody>
          <a:bodyPr/>
          <a:lstStyle/>
          <a:p>
            <a:r>
              <a:rPr lang="en-US" smtClean="0"/>
              <a:t>Managing Change</a:t>
            </a:r>
            <a:endParaRPr lang="en-US" dirty="0"/>
          </a:p>
        </p:txBody>
      </p:sp>
      <p:sp>
        <p:nvSpPr>
          <p:cNvPr id="5" name="Slide Number Placeholder 4"/>
          <p:cNvSpPr>
            <a:spLocks noGrp="1"/>
          </p:cNvSpPr>
          <p:nvPr>
            <p:ph type="sldNum" sz="quarter" idx="12"/>
          </p:nvPr>
        </p:nvSpPr>
        <p:spPr/>
        <p:txBody>
          <a:bodyPr/>
          <a:lstStyle/>
          <a:p>
            <a:fld id="{ACB613AF-74A7-4378-979A-1C0586DE0C6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EC101-5FD3-2E4B-A5C1-8008ED85009D}" type="datetime1">
              <a:rPr lang="en-US" smtClean="0"/>
              <a:pPr/>
              <a:t>2/28/13</a:t>
            </a:fld>
            <a:endParaRPr lang="en-US" dirty="0"/>
          </a:p>
        </p:txBody>
      </p:sp>
      <p:sp>
        <p:nvSpPr>
          <p:cNvPr id="3" name="Footer Placeholder 2"/>
          <p:cNvSpPr>
            <a:spLocks noGrp="1"/>
          </p:cNvSpPr>
          <p:nvPr>
            <p:ph type="ftr" sz="quarter" idx="11"/>
          </p:nvPr>
        </p:nvSpPr>
        <p:spPr/>
        <p:txBody>
          <a:bodyPr/>
          <a:lstStyle/>
          <a:p>
            <a:r>
              <a:rPr lang="en-US" smtClean="0"/>
              <a:t>Managing Change</a:t>
            </a:r>
            <a:endParaRPr lang="en-US" dirty="0"/>
          </a:p>
        </p:txBody>
      </p:sp>
      <p:sp>
        <p:nvSpPr>
          <p:cNvPr id="4" name="Slide Number Placeholder 3"/>
          <p:cNvSpPr>
            <a:spLocks noGrp="1"/>
          </p:cNvSpPr>
          <p:nvPr>
            <p:ph type="sldNum" sz="quarter" idx="12"/>
          </p:nvPr>
        </p:nvSpPr>
        <p:spPr/>
        <p:txBody>
          <a:bodyPr/>
          <a:lstStyle/>
          <a:p>
            <a:fld id="{ACB613AF-74A7-4378-979A-1C0586DE0C6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4B13CC-AAED-9B40-9087-64545FA743ED}" type="datetime1">
              <a:rPr lang="en-US" smtClean="0"/>
              <a:pPr/>
              <a:t>2/28/13</a:t>
            </a:fld>
            <a:endParaRPr lang="en-US" dirty="0"/>
          </a:p>
        </p:txBody>
      </p:sp>
      <p:sp>
        <p:nvSpPr>
          <p:cNvPr id="6" name="Footer Placeholder 5"/>
          <p:cNvSpPr>
            <a:spLocks noGrp="1"/>
          </p:cNvSpPr>
          <p:nvPr>
            <p:ph type="ftr" sz="quarter" idx="11"/>
          </p:nvPr>
        </p:nvSpPr>
        <p:spPr/>
        <p:txBody>
          <a:bodyPr/>
          <a:lstStyle/>
          <a:p>
            <a:r>
              <a:rPr lang="en-US" smtClean="0"/>
              <a:t>Managing Change</a:t>
            </a:r>
            <a:endParaRPr lang="en-US" dirty="0"/>
          </a:p>
        </p:txBody>
      </p:sp>
      <p:sp>
        <p:nvSpPr>
          <p:cNvPr id="7" name="Slide Number Placeholder 6"/>
          <p:cNvSpPr>
            <a:spLocks noGrp="1"/>
          </p:cNvSpPr>
          <p:nvPr>
            <p:ph type="sldNum" sz="quarter" idx="12"/>
          </p:nvPr>
        </p:nvSpPr>
        <p:spPr/>
        <p:txBody>
          <a:bodyPr/>
          <a:lstStyle/>
          <a:p>
            <a:fld id="{ACB613AF-74A7-4378-979A-1C0586DE0C6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86DBD-5CDD-6D4E-B651-62AFBE00B770}" type="datetime1">
              <a:rPr lang="en-US" smtClean="0"/>
              <a:pPr/>
              <a:t>2/28/13</a:t>
            </a:fld>
            <a:endParaRPr lang="en-US" dirty="0"/>
          </a:p>
        </p:txBody>
      </p:sp>
      <p:sp>
        <p:nvSpPr>
          <p:cNvPr id="6" name="Footer Placeholder 5"/>
          <p:cNvSpPr>
            <a:spLocks noGrp="1"/>
          </p:cNvSpPr>
          <p:nvPr>
            <p:ph type="ftr" sz="quarter" idx="11"/>
          </p:nvPr>
        </p:nvSpPr>
        <p:spPr/>
        <p:txBody>
          <a:bodyPr/>
          <a:lstStyle/>
          <a:p>
            <a:r>
              <a:rPr lang="en-US" smtClean="0"/>
              <a:t>Managing Change</a:t>
            </a:r>
            <a:endParaRPr lang="en-US" dirty="0"/>
          </a:p>
        </p:txBody>
      </p:sp>
      <p:sp>
        <p:nvSpPr>
          <p:cNvPr id="7" name="Slide Number Placeholder 6"/>
          <p:cNvSpPr>
            <a:spLocks noGrp="1"/>
          </p:cNvSpPr>
          <p:nvPr>
            <p:ph type="sldNum" sz="quarter" idx="12"/>
          </p:nvPr>
        </p:nvSpPr>
        <p:spPr/>
        <p:txBody>
          <a:bodyPr/>
          <a:lstStyle/>
          <a:p>
            <a:fld id="{ACB613AF-74A7-4378-979A-1C0586DE0C6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2.jpe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3400" y="9144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8000"/>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613AF-74A7-4378-979A-1C0586DE0C63}" type="slidenum">
              <a:rPr lang="en-US" smtClean="0"/>
              <a:pPr/>
              <a:t>‹#›</a:t>
            </a:fld>
            <a:endParaRPr lang="en-US" dirty="0"/>
          </a:p>
        </p:txBody>
      </p:sp>
      <p:pic>
        <p:nvPicPr>
          <p:cNvPr id="8" name="Picture 7" descr="TPL logo.psd"/>
          <p:cNvPicPr>
            <a:picLocks noChangeAspect="1"/>
          </p:cNvPicPr>
          <p:nvPr userDrawn="1"/>
        </p:nvPicPr>
        <p:blipFill>
          <a:blip r:embed="rId1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858000" y="304800"/>
            <a:ext cx="1859025" cy="685800"/>
          </a:xfrm>
          <a:prstGeom prst="rect">
            <a:avLst/>
          </a:prstGeom>
        </p:spPr>
      </p:pic>
      <p:pic>
        <p:nvPicPr>
          <p:cNvPr id="9" name="P 8" descr="Unit 1 Graphic.jpg"/>
          <p:cNvPicPr/>
          <p:nvPr userDrawn="1"/>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3400" y="152400"/>
            <a:ext cx="1293069" cy="7580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comments" Target="../comments/comment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comments" Target="../comments/comment8.xm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tif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5.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5.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5.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emf"/><Relationship Id="rId5"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8" Type="http://schemas.openxmlformats.org/officeDocument/2006/relationships/image" Target="NULL"/><Relationship Id="rId4" Type="http://schemas.openxmlformats.org/officeDocument/2006/relationships/image" Target="../media/image5.tiff"/><Relationship Id="rId5" Type="http://schemas.openxmlformats.org/officeDocument/2006/relationships/image" Target="NULL"/><Relationship Id="rId7" Type="http://schemas.openxmlformats.org/officeDocument/2006/relationships/image" Target="NULL"/><Relationship Id="rId1" Type="http://schemas.openxmlformats.org/officeDocument/2006/relationships/slideLayout" Target="../slideLayouts/slideLayout2.xml"/><Relationship Id="rId2" Type="http://schemas.openxmlformats.org/officeDocument/2006/relationships/notesSlide" Target="../notesSlides/notesSlide4.xml"/><Relationship Id="rId9" Type="http://schemas.openxmlformats.org/officeDocument/2006/relationships/comments" Target="../comments/comment4.xml"/><Relationship Id="rId3" Type="http://schemas.openxmlformats.org/officeDocument/2006/relationships/image" Target="NULL"/><Relationship Id="rId6" Type="http://schemas.openxmlformats.org/officeDocument/2006/relationships/image" Target="NUL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comments" Target="../comments/comment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comments" Target="../comments/comment6.xml"/><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tif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Unit 1 Graphic.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62000" y="1676400"/>
            <a:ext cx="6282765" cy="3683000"/>
          </a:xfrm>
          <a:prstGeom prst="rect">
            <a:avLst/>
          </a:prstGeom>
        </p:spPr>
      </p:pic>
      <p:sp>
        <p:nvSpPr>
          <p:cNvPr id="6" name="Title 1"/>
          <p:cNvSpPr txBox="1">
            <a:spLocks/>
          </p:cNvSpPr>
          <p:nvPr/>
        </p:nvSpPr>
        <p:spPr>
          <a:xfrm>
            <a:off x="3276600" y="3654425"/>
            <a:ext cx="5638800" cy="33559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solidFill>
                  <a:srgbClr val="0000FF"/>
                </a:solidFill>
                <a:latin typeface="Arial"/>
                <a:cs typeface="PT Sans"/>
              </a:rPr>
              <a:t>Managing</a:t>
            </a:r>
            <a:r>
              <a:rPr lang="en-US" dirty="0" smtClean="0">
                <a:solidFill>
                  <a:srgbClr val="0000FF"/>
                </a:solidFill>
                <a:latin typeface="Arial"/>
                <a:cs typeface="PT Sans"/>
              </a:rPr>
              <a:t> </a:t>
            </a:r>
            <a:r>
              <a:rPr lang="en-US" dirty="0" smtClean="0">
                <a:solidFill>
                  <a:srgbClr val="0000FF"/>
                </a:solidFill>
                <a:latin typeface="Arial"/>
              </a:rPr>
              <a:t/>
            </a:r>
            <a:br>
              <a:rPr lang="en-US" dirty="0" smtClean="0">
                <a:solidFill>
                  <a:srgbClr val="0000FF"/>
                </a:solidFill>
                <a:latin typeface="Arial"/>
              </a:rPr>
            </a:br>
            <a:r>
              <a:rPr lang="en-US" sz="7200" b="1" dirty="0" smtClean="0">
                <a:solidFill>
                  <a:srgbClr val="0000FF"/>
                </a:solidFill>
                <a:latin typeface="Arial"/>
                <a:cs typeface="Helvetica"/>
              </a:rPr>
              <a:t>Change</a:t>
            </a:r>
            <a:endParaRPr lang="en-US" sz="7200" b="1" dirty="0">
              <a:solidFill>
                <a:srgbClr val="0000FF"/>
              </a:solidFill>
              <a:latin typeface="Arial"/>
              <a:cs typeface="Helvetica"/>
            </a:endParaRPr>
          </a:p>
        </p:txBody>
      </p:sp>
      <p:sp>
        <p:nvSpPr>
          <p:cNvPr id="2" name="TextBox 1"/>
          <p:cNvSpPr txBox="1"/>
          <p:nvPr/>
        </p:nvSpPr>
        <p:spPr>
          <a:xfrm>
            <a:off x="304800" y="76200"/>
            <a:ext cx="2057400" cy="923330"/>
          </a:xfrm>
          <a:prstGeom prst="rect">
            <a:avLst/>
          </a:prstGeom>
          <a:solidFill>
            <a:schemeClr val="bg1"/>
          </a:solidFill>
        </p:spPr>
        <p:txBody>
          <a:bodyPr wrap="square" rtlCol="0">
            <a:spAutoFit/>
          </a:bodyPr>
          <a:lstStyle/>
          <a:p>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229600" cy="4525963"/>
          </a:xfrm>
        </p:spPr>
        <p:txBody>
          <a:bodyPr>
            <a:noAutofit/>
          </a:bodyPr>
          <a:lstStyle/>
          <a:p>
            <a:pPr>
              <a:lnSpc>
                <a:spcPct val="80000"/>
              </a:lnSpc>
              <a:spcBef>
                <a:spcPts val="0"/>
              </a:spcBef>
              <a:buClr>
                <a:srgbClr val="008000"/>
              </a:buClr>
              <a:buSzPct val="100000"/>
              <a:buFont typeface="Arial"/>
              <a:buChar char="•"/>
            </a:pPr>
            <a:r>
              <a:rPr lang="en-US" dirty="0" smtClean="0">
                <a:latin typeface="Times"/>
                <a:cs typeface="Garamond"/>
              </a:rPr>
              <a:t>Form teams of six.</a:t>
            </a:r>
          </a:p>
          <a:p>
            <a:pPr marL="0" indent="0">
              <a:lnSpc>
                <a:spcPct val="50000"/>
              </a:lnSpc>
              <a:spcBef>
                <a:spcPts val="0"/>
              </a:spcBef>
              <a:buClr>
                <a:srgbClr val="008000"/>
              </a:buClr>
              <a:buSzPct val="100000"/>
              <a:buNone/>
            </a:pPr>
            <a:endParaRPr lang="en-US" dirty="0" smtClean="0">
              <a:latin typeface="Times"/>
              <a:cs typeface="Garamond"/>
            </a:endParaRPr>
          </a:p>
          <a:p>
            <a:pPr>
              <a:lnSpc>
                <a:spcPct val="90000"/>
              </a:lnSpc>
              <a:spcBef>
                <a:spcPts val="0"/>
              </a:spcBef>
              <a:buClr>
                <a:srgbClr val="008000"/>
              </a:buClr>
              <a:buSzPct val="100000"/>
              <a:buFont typeface="Arial"/>
              <a:buChar char="•"/>
            </a:pPr>
            <a:r>
              <a:rPr lang="en-US" dirty="0" smtClean="0">
                <a:latin typeface="Times"/>
                <a:cs typeface="Garamond"/>
              </a:rPr>
              <a:t>Divide the reading so each person reads silently about one strategy.</a:t>
            </a:r>
          </a:p>
          <a:p>
            <a:pPr marL="0" indent="0">
              <a:lnSpc>
                <a:spcPct val="50000"/>
              </a:lnSpc>
              <a:spcBef>
                <a:spcPts val="0"/>
              </a:spcBef>
              <a:buClr>
                <a:srgbClr val="008000"/>
              </a:buClr>
              <a:buSzPct val="100000"/>
              <a:buNone/>
            </a:pPr>
            <a:endParaRPr lang="en-US" dirty="0" smtClean="0">
              <a:latin typeface="Times"/>
              <a:cs typeface="Garamond"/>
            </a:endParaRPr>
          </a:p>
          <a:p>
            <a:pPr>
              <a:lnSpc>
                <a:spcPct val="90000"/>
              </a:lnSpc>
              <a:spcBef>
                <a:spcPts val="0"/>
              </a:spcBef>
              <a:buClr>
                <a:srgbClr val="008000"/>
              </a:buClr>
              <a:buSzPct val="100000"/>
              <a:buFont typeface="Arial"/>
              <a:buChar char="•"/>
            </a:pPr>
            <a:r>
              <a:rPr lang="en-US" dirty="0" smtClean="0">
                <a:latin typeface="Times"/>
                <a:cs typeface="Garamond"/>
              </a:rPr>
              <a:t>In the team, take turns sharing key ideas from each section.</a:t>
            </a:r>
          </a:p>
          <a:p>
            <a:pPr marL="0" indent="0">
              <a:lnSpc>
                <a:spcPct val="50000"/>
              </a:lnSpc>
              <a:spcBef>
                <a:spcPts val="0"/>
              </a:spcBef>
              <a:buClr>
                <a:srgbClr val="008000"/>
              </a:buClr>
              <a:buSzPct val="100000"/>
              <a:buNone/>
            </a:pPr>
            <a:endParaRPr lang="en-US" dirty="0" smtClean="0">
              <a:latin typeface="Times"/>
              <a:cs typeface="Garamond"/>
            </a:endParaRPr>
          </a:p>
          <a:p>
            <a:pPr>
              <a:lnSpc>
                <a:spcPct val="90000"/>
              </a:lnSpc>
              <a:spcBef>
                <a:spcPts val="0"/>
              </a:spcBef>
              <a:buClr>
                <a:srgbClr val="008000"/>
              </a:buClr>
              <a:buSzPct val="100000"/>
              <a:buFont typeface="Arial"/>
              <a:buChar char="•"/>
            </a:pPr>
            <a:r>
              <a:rPr lang="en-US" dirty="0" smtClean="0">
                <a:latin typeface="Times"/>
                <a:cs typeface="Garamond"/>
              </a:rPr>
              <a:t>As a team, create an illustration, graphic organizer, or word web to show the key ideas and relationship among the six strategies.</a:t>
            </a:r>
            <a:endParaRPr lang="en-US" dirty="0">
              <a:latin typeface="Times"/>
              <a:cs typeface="Garamond"/>
            </a:endParaRPr>
          </a:p>
        </p:txBody>
      </p:sp>
      <p:sp>
        <p:nvSpPr>
          <p:cNvPr id="2" name="Title 1"/>
          <p:cNvSpPr>
            <a:spLocks noGrp="1"/>
          </p:cNvSpPr>
          <p:nvPr>
            <p:ph type="title"/>
          </p:nvPr>
        </p:nvSpPr>
        <p:spPr>
          <a:xfrm>
            <a:off x="533400" y="762000"/>
            <a:ext cx="8229600" cy="1143000"/>
          </a:xfrm>
        </p:spPr>
        <p:txBody>
          <a:bodyPr/>
          <a:lstStyle/>
          <a:p>
            <a:pPr algn="l"/>
            <a:r>
              <a:rPr lang="en-US" b="1" dirty="0" smtClean="0">
                <a:solidFill>
                  <a:srgbClr val="0000FF"/>
                </a:solidFill>
                <a:latin typeface="Arial"/>
                <a:cs typeface="Trebuchet MS"/>
              </a:rPr>
              <a:t>Directions</a:t>
            </a:r>
            <a:endParaRPr lang="en-US" b="1" dirty="0">
              <a:solidFill>
                <a:srgbClr val="0000FF"/>
              </a:solidFill>
              <a:latin typeface="Arial"/>
              <a:cs typeface="Trebuchet MS"/>
            </a:endParaRPr>
          </a:p>
        </p:txBody>
      </p:sp>
      <p:pic>
        <p:nvPicPr>
          <p:cNvPr id="7" name="Picture 6" descr="green triangle-3.tif"/>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914400"/>
            <a:ext cx="533400" cy="807720"/>
          </a:xfrm>
          <a:prstGeom prst="rect">
            <a:avLst/>
          </a:prstGeom>
        </p:spPr>
      </p:pic>
      <p:sp>
        <p:nvSpPr>
          <p:cNvPr id="11" name="TextBox 10"/>
          <p:cNvSpPr txBox="1"/>
          <p:nvPr/>
        </p:nvSpPr>
        <p:spPr>
          <a:xfrm>
            <a:off x="8458200" y="6400800"/>
            <a:ext cx="340658" cy="276999"/>
          </a:xfrm>
          <a:prstGeom prst="rect">
            <a:avLst/>
          </a:prstGeom>
          <a:noFill/>
        </p:spPr>
        <p:txBody>
          <a:bodyPr wrap="none" rtlCol="0">
            <a:spAutoFit/>
          </a:bodyPr>
          <a:lstStyle/>
          <a:p>
            <a:r>
              <a:rPr lang="en-US" sz="1200" dirty="0" smtClean="0"/>
              <a:t>10</a:t>
            </a:r>
            <a:endParaRPr lang="en-US" sz="1200" dirty="0"/>
          </a:p>
        </p:txBody>
      </p:sp>
      <p:sp>
        <p:nvSpPr>
          <p:cNvPr id="12" name="Footer Placeholder 4"/>
          <p:cNvSpPr txBox="1">
            <a:spLocks/>
          </p:cNvSpPr>
          <p:nvPr/>
        </p:nvSpPr>
        <p:spPr>
          <a:xfrm>
            <a:off x="-152400" y="63246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48"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nvGrpSpPr>
          <p:cNvPr id="20" name="Group 19"/>
          <p:cNvGrpSpPr/>
          <p:nvPr/>
        </p:nvGrpSpPr>
        <p:grpSpPr>
          <a:xfrm>
            <a:off x="725625" y="990600"/>
            <a:ext cx="7921426" cy="5489377"/>
            <a:chOff x="592288" y="475866"/>
            <a:chExt cx="8359563" cy="6004111"/>
          </a:xfrm>
        </p:grpSpPr>
        <p:sp>
          <p:nvSpPr>
            <p:cNvPr id="22" name="Rectangle 21"/>
            <p:cNvSpPr/>
            <p:nvPr/>
          </p:nvSpPr>
          <p:spPr>
            <a:xfrm>
              <a:off x="829735" y="764396"/>
              <a:ext cx="7831667" cy="5196143"/>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defTabSz="914400" fontAlgn="base">
                <a:spcBef>
                  <a:spcPct val="0"/>
                </a:spcBef>
                <a:spcAft>
                  <a:spcPct val="0"/>
                </a:spcAft>
              </a:pPr>
              <a:endParaRPr kumimoji="0" lang="en-US" sz="2800" b="0" i="0" u="none" strike="noStrike" cap="none" normalizeH="0" baseline="0" dirty="0" smtClean="0">
                <a:ln>
                  <a:noFill/>
                </a:ln>
                <a:solidFill>
                  <a:schemeClr val="tx1"/>
                </a:solidFill>
                <a:effectLst/>
                <a:latin typeface="Arial" pitchFamily="34" charset="0"/>
              </a:endParaRPr>
            </a:p>
          </p:txBody>
        </p:sp>
        <p:sp>
          <p:nvSpPr>
            <p:cNvPr id="23" name="Rectangle 22"/>
            <p:cNvSpPr/>
            <p:nvPr/>
          </p:nvSpPr>
          <p:spPr>
            <a:xfrm>
              <a:off x="711201" y="611996"/>
              <a:ext cx="7831667" cy="5196143"/>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defTabSz="914400" fontAlgn="base">
                <a:spcBef>
                  <a:spcPct val="0"/>
                </a:spcBef>
                <a:spcAft>
                  <a:spcPct val="0"/>
                </a:spcAft>
              </a:pPr>
              <a:endParaRPr kumimoji="0" lang="en-US" sz="2800" b="0" i="0" u="none" strike="noStrike" cap="none" normalizeH="0" baseline="0" dirty="0" smtClean="0">
                <a:ln>
                  <a:noFill/>
                </a:ln>
                <a:solidFill>
                  <a:schemeClr val="tx1"/>
                </a:solidFill>
                <a:effectLst/>
                <a:latin typeface="Arial" pitchFamily="34" charset="0"/>
              </a:endParaRPr>
            </a:p>
          </p:txBody>
        </p:sp>
        <p:sp>
          <p:nvSpPr>
            <p:cNvPr id="24" name="Rectangle 23"/>
            <p:cNvSpPr/>
            <p:nvPr/>
          </p:nvSpPr>
          <p:spPr>
            <a:xfrm>
              <a:off x="592288" y="475866"/>
              <a:ext cx="7848981" cy="5179874"/>
            </a:xfrm>
            <a:prstGeom prst="rect">
              <a:avLst/>
            </a:prstGeom>
            <a:gradFill flip="none" rotWithShape="1">
              <a:gsLst>
                <a:gs pos="0">
                  <a:schemeClr val="accent6"/>
                </a:gs>
                <a:gs pos="55000">
                  <a:schemeClr val="bg1"/>
                </a:gs>
              </a:gsLst>
              <a:lin ang="14760000" scaled="0"/>
              <a:tileRect/>
            </a:gra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defTabSz="914400" fontAlgn="base">
                <a:spcBef>
                  <a:spcPct val="0"/>
                </a:spcBef>
                <a:spcAft>
                  <a:spcPct val="0"/>
                </a:spcAft>
              </a:pPr>
              <a:endParaRPr kumimoji="0" lang="en-US" sz="2800" b="0" i="0" u="none" strike="noStrike" cap="none" normalizeH="0" baseline="0" dirty="0" smtClean="0">
                <a:ln>
                  <a:noFill/>
                </a:ln>
                <a:solidFill>
                  <a:schemeClr val="tx1"/>
                </a:solidFill>
                <a:effectLst/>
                <a:latin typeface="Arial" pitchFamily="34" charset="0"/>
              </a:endParaRPr>
            </a:p>
          </p:txBody>
        </p:sp>
        <p:sp>
          <p:nvSpPr>
            <p:cNvPr id="25" name="Rectangle 22"/>
            <p:cNvSpPr>
              <a:spLocks noChangeArrowheads="1"/>
            </p:cNvSpPr>
            <p:nvPr/>
          </p:nvSpPr>
          <p:spPr bwMode="auto">
            <a:xfrm>
              <a:off x="6925736" y="611997"/>
              <a:ext cx="12446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993300"/>
                  </a:solidFill>
                  <a:effectLst/>
                  <a:ea typeface="Times New Roman" pitchFamily="18" charset="0"/>
                </a:rPr>
                <a:t>Integrated </a:t>
              </a:r>
              <a:endParaRPr kumimoji="0" lang="en-US" b="1" i="0" u="none" strike="noStrike" cap="none" normalizeH="0" baseline="0" dirty="0" smtClean="0">
                <a:ln>
                  <a:noFill/>
                </a:ln>
                <a:solidFill>
                  <a:schemeClr val="tx1"/>
                </a:solidFill>
                <a:effectLst/>
              </a:endParaRPr>
            </a:p>
          </p:txBody>
        </p:sp>
        <p:sp>
          <p:nvSpPr>
            <p:cNvPr id="26" name="Rectangle 25"/>
            <p:cNvSpPr/>
            <p:nvPr/>
          </p:nvSpPr>
          <p:spPr>
            <a:xfrm>
              <a:off x="592289" y="3090340"/>
              <a:ext cx="1239191" cy="646331"/>
            </a:xfrm>
            <a:prstGeom prst="rect">
              <a:avLst/>
            </a:prstGeom>
          </p:spPr>
          <p:txBody>
            <a:bodyPr wrap="none">
              <a:spAutoFit/>
            </a:bodyPr>
            <a:lstStyle/>
            <a:p>
              <a:pPr lvl="0" defTabSz="914400" fontAlgn="base">
                <a:spcBef>
                  <a:spcPct val="0"/>
                </a:spcBef>
                <a:spcAft>
                  <a:spcPct val="0"/>
                </a:spcAft>
              </a:pPr>
              <a:r>
                <a:rPr kumimoji="0" lang="en-US" b="1" i="0" u="none" strike="noStrike" cap="none" normalizeH="0" baseline="0" dirty="0" smtClean="0">
                  <a:ln>
                    <a:noFill/>
                  </a:ln>
                  <a:solidFill>
                    <a:schemeClr val="tx2">
                      <a:lumMod val="60000"/>
                      <a:lumOff val="40000"/>
                    </a:schemeClr>
                  </a:solidFill>
                  <a:effectLst/>
                  <a:latin typeface="Candara" pitchFamily="34" charset="0"/>
                  <a:ea typeface="Times New Roman" pitchFamily="18" charset="0"/>
                </a:rPr>
                <a:t>Beginning </a:t>
              </a:r>
            </a:p>
            <a:p>
              <a:pPr lvl="0" defTabSz="914400" fontAlgn="base">
                <a:spcBef>
                  <a:spcPct val="0"/>
                </a:spcBef>
                <a:spcAft>
                  <a:spcPct val="0"/>
                </a:spcAft>
              </a:pPr>
              <a:r>
                <a:rPr lang="en-US" b="1" dirty="0" smtClean="0">
                  <a:solidFill>
                    <a:schemeClr val="tx2">
                      <a:lumMod val="60000"/>
                      <a:lumOff val="40000"/>
                    </a:schemeClr>
                  </a:solidFill>
                  <a:latin typeface="Candara" pitchFamily="34" charset="0"/>
                  <a:ea typeface="Times New Roman" pitchFamily="18" charset="0"/>
                </a:rPr>
                <a:t>a</a:t>
              </a:r>
              <a:r>
                <a:rPr kumimoji="0" lang="en-US" b="1" i="0" u="none" strike="noStrike" cap="none" normalizeH="0" baseline="0" dirty="0" smtClean="0">
                  <a:ln>
                    <a:noFill/>
                  </a:ln>
                  <a:solidFill>
                    <a:schemeClr val="tx2">
                      <a:lumMod val="60000"/>
                      <a:lumOff val="40000"/>
                    </a:schemeClr>
                  </a:solidFill>
                  <a:effectLst/>
                  <a:latin typeface="Candara" pitchFamily="34" charset="0"/>
                  <a:ea typeface="Times New Roman" pitchFamily="18" charset="0"/>
                </a:rPr>
                <a:t>wareness</a:t>
              </a:r>
              <a:endParaRPr kumimoji="0" lang="en-US" sz="2800" b="0" i="0" u="none" strike="noStrike" cap="none" normalizeH="0" baseline="0" dirty="0" smtClean="0">
                <a:ln>
                  <a:noFill/>
                </a:ln>
                <a:solidFill>
                  <a:schemeClr val="tx2">
                    <a:lumMod val="60000"/>
                    <a:lumOff val="40000"/>
                  </a:schemeClr>
                </a:solidFill>
                <a:effectLst/>
                <a:latin typeface="Candara" pitchFamily="34" charset="0"/>
              </a:endParaRPr>
            </a:p>
          </p:txBody>
        </p:sp>
        <p:sp>
          <p:nvSpPr>
            <p:cNvPr id="27" name="Rectangle 26"/>
            <p:cNvSpPr/>
            <p:nvPr/>
          </p:nvSpPr>
          <p:spPr>
            <a:xfrm>
              <a:off x="2238357" y="4682372"/>
              <a:ext cx="2100950" cy="369332"/>
            </a:xfrm>
            <a:prstGeom prst="rect">
              <a:avLst/>
            </a:prstGeom>
          </p:spPr>
          <p:txBody>
            <a:bodyPr wrap="none">
              <a:spAutoFit/>
            </a:bodyPr>
            <a:lstStyle/>
            <a:p>
              <a:pPr lvl="0" defTabSz="914400" fontAlgn="base">
                <a:spcBef>
                  <a:spcPct val="0"/>
                </a:spcBef>
                <a:spcAft>
                  <a:spcPct val="0"/>
                </a:spcAft>
              </a:pPr>
              <a:r>
                <a:rPr kumimoji="0" lang="en-US" b="1" i="1" u="none" strike="noStrike" cap="none" normalizeH="0" baseline="0" dirty="0" smtClean="0">
                  <a:ln>
                    <a:noFill/>
                  </a:ln>
                  <a:solidFill>
                    <a:srgbClr val="984806"/>
                  </a:solidFill>
                  <a:effectLst/>
                  <a:latin typeface="Candara" pitchFamily="34" charset="0"/>
                  <a:ea typeface="Times New Roman" pitchFamily="18" charset="0"/>
                  <a:cs typeface="Latha" pitchFamily="2"/>
                </a:rPr>
                <a:t>Implementation dip</a:t>
              </a:r>
              <a:endParaRPr kumimoji="0" lang="en-US" sz="2400" b="0" i="0" u="none" strike="noStrike" cap="none" normalizeH="0" baseline="0" dirty="0" smtClean="0">
                <a:ln>
                  <a:noFill/>
                </a:ln>
                <a:solidFill>
                  <a:schemeClr val="tx1"/>
                </a:solidFill>
                <a:effectLst/>
                <a:latin typeface="Arial" pitchFamily="34" charset="0"/>
              </a:endParaRPr>
            </a:p>
          </p:txBody>
        </p:sp>
        <p:sp>
          <p:nvSpPr>
            <p:cNvPr id="28" name="Rectangle 27"/>
            <p:cNvSpPr/>
            <p:nvPr/>
          </p:nvSpPr>
          <p:spPr>
            <a:xfrm>
              <a:off x="3200767" y="2448472"/>
              <a:ext cx="1138540" cy="369332"/>
            </a:xfrm>
            <a:prstGeom prst="rect">
              <a:avLst/>
            </a:prstGeom>
          </p:spPr>
          <p:txBody>
            <a:bodyPr wrap="none">
              <a:spAutoFit/>
            </a:bodyPr>
            <a:lstStyle/>
            <a:p>
              <a:pPr lvl="0" defTabSz="914400" fontAlgn="base">
                <a:spcBef>
                  <a:spcPct val="0"/>
                </a:spcBef>
                <a:spcAft>
                  <a:spcPct val="0"/>
                </a:spcAft>
              </a:pPr>
              <a:r>
                <a:rPr kumimoji="0" lang="en-US" b="1" i="0" u="none" strike="noStrike" cap="none" normalizeH="0" baseline="0" dirty="0" smtClean="0">
                  <a:ln>
                    <a:noFill/>
                  </a:ln>
                  <a:solidFill>
                    <a:schemeClr val="tx1">
                      <a:lumMod val="50000"/>
                      <a:lumOff val="50000"/>
                    </a:schemeClr>
                  </a:solidFill>
                  <a:effectLst/>
                  <a:latin typeface="Candara" pitchFamily="34" charset="0"/>
                  <a:ea typeface="Times New Roman" pitchFamily="18" charset="0"/>
                </a:rPr>
                <a:t>Awkward</a:t>
              </a:r>
              <a:endParaRPr kumimoji="0" lang="en-US" sz="2800" b="0" i="0" u="none" strike="noStrike" cap="none" normalizeH="0" baseline="0" dirty="0" smtClean="0">
                <a:ln>
                  <a:noFill/>
                </a:ln>
                <a:solidFill>
                  <a:schemeClr val="tx1">
                    <a:lumMod val="50000"/>
                    <a:lumOff val="50000"/>
                  </a:schemeClr>
                </a:solidFill>
                <a:effectLst/>
                <a:latin typeface="Candara" pitchFamily="34" charset="0"/>
              </a:endParaRPr>
            </a:p>
          </p:txBody>
        </p:sp>
        <p:sp>
          <p:nvSpPr>
            <p:cNvPr id="29" name="Rectangle 28"/>
            <p:cNvSpPr/>
            <p:nvPr/>
          </p:nvSpPr>
          <p:spPr>
            <a:xfrm>
              <a:off x="5342468" y="696661"/>
              <a:ext cx="1811867" cy="646331"/>
            </a:xfrm>
            <a:prstGeom prst="rect">
              <a:avLst/>
            </a:prstGeom>
          </p:spPr>
          <p:txBody>
            <a:bodyPr wrap="square">
              <a:spAutoFit/>
            </a:bodyPr>
            <a:lstStyle/>
            <a:p>
              <a:pPr lvl="0" defTabSz="914400" fontAlgn="base">
                <a:spcBef>
                  <a:spcPct val="0"/>
                </a:spcBef>
                <a:spcAft>
                  <a:spcPct val="0"/>
                </a:spcAft>
              </a:pPr>
              <a:r>
                <a:rPr kumimoji="0" lang="en-US" b="1" i="0" u="none" strike="noStrike" cap="none" normalizeH="0" baseline="0" dirty="0" smtClean="0">
                  <a:ln>
                    <a:noFill/>
                  </a:ln>
                  <a:solidFill>
                    <a:srgbClr val="7F7F7F"/>
                  </a:solidFill>
                  <a:effectLst/>
                  <a:latin typeface="Candara" pitchFamily="34" charset="0"/>
                  <a:ea typeface="Times New Roman" pitchFamily="18" charset="0"/>
                </a:rPr>
                <a:t>Consciously    </a:t>
              </a:r>
              <a:endParaRPr kumimoji="0" lang="en-US" sz="1100" b="0" i="0" u="none" strike="noStrike" cap="none" normalizeH="0" baseline="0" dirty="0" smtClean="0">
                <a:ln>
                  <a:noFill/>
                </a:ln>
                <a:solidFill>
                  <a:srgbClr val="7F7F7F"/>
                </a:solidFill>
                <a:effectLst/>
                <a:latin typeface="Candara" pitchFamily="34" charset="0"/>
              </a:endParaRPr>
            </a:p>
            <a:p>
              <a:pPr lvl="0" defTabSz="914400" eaLnBrk="0" fontAlgn="base" hangingPunct="0">
                <a:spcBef>
                  <a:spcPct val="0"/>
                </a:spcBef>
                <a:spcAft>
                  <a:spcPct val="0"/>
                </a:spcAft>
              </a:pPr>
              <a:r>
                <a:rPr kumimoji="0" lang="en-US" b="1" i="0" u="none" strike="noStrike" cap="none" normalizeH="0" baseline="0" dirty="0" smtClean="0">
                  <a:ln>
                    <a:noFill/>
                  </a:ln>
                  <a:solidFill>
                    <a:srgbClr val="7F7F7F"/>
                  </a:solidFill>
                  <a:effectLst/>
                  <a:latin typeface="Candara" pitchFamily="34" charset="0"/>
                  <a:ea typeface="Times New Roman" pitchFamily="18" charset="0"/>
                </a:rPr>
                <a:t>     skilled</a:t>
              </a:r>
              <a:endParaRPr kumimoji="0" lang="en-US" sz="2800" b="0" i="0" u="none" strike="noStrike" cap="none" normalizeH="0" baseline="0" dirty="0" smtClean="0">
                <a:ln>
                  <a:noFill/>
                </a:ln>
                <a:solidFill>
                  <a:srgbClr val="7F7F7F"/>
                </a:solidFill>
                <a:effectLst/>
                <a:latin typeface="Candara" pitchFamily="34" charset="0"/>
              </a:endParaRPr>
            </a:p>
          </p:txBody>
        </p:sp>
        <p:sp>
          <p:nvSpPr>
            <p:cNvPr id="31" name="Freeform 9"/>
            <p:cNvSpPr>
              <a:spLocks/>
            </p:cNvSpPr>
            <p:nvPr/>
          </p:nvSpPr>
          <p:spPr bwMode="auto">
            <a:xfrm>
              <a:off x="592289" y="901296"/>
              <a:ext cx="7848981" cy="3848808"/>
            </a:xfrm>
            <a:custGeom>
              <a:avLst/>
              <a:gdLst/>
              <a:ahLst/>
              <a:cxnLst>
                <a:cxn ang="0">
                  <a:pos x="0" y="5520"/>
                </a:cxn>
                <a:cxn ang="0">
                  <a:pos x="900" y="4440"/>
                </a:cxn>
                <a:cxn ang="0">
                  <a:pos x="2340" y="5520"/>
                </a:cxn>
                <a:cxn ang="0">
                  <a:pos x="4860" y="3180"/>
                </a:cxn>
                <a:cxn ang="0">
                  <a:pos x="6840" y="3180"/>
                </a:cxn>
                <a:cxn ang="0">
                  <a:pos x="8640" y="1020"/>
                </a:cxn>
                <a:cxn ang="0">
                  <a:pos x="10440" y="840"/>
                </a:cxn>
                <a:cxn ang="0">
                  <a:pos x="12060" y="120"/>
                </a:cxn>
                <a:cxn ang="0">
                  <a:pos x="12240" y="120"/>
                </a:cxn>
              </a:cxnLst>
              <a:rect l="0" t="0" r="r" b="b"/>
              <a:pathLst>
                <a:path w="12360" h="5730">
                  <a:moveTo>
                    <a:pt x="0" y="5520"/>
                  </a:moveTo>
                  <a:cubicBezTo>
                    <a:pt x="255" y="4980"/>
                    <a:pt x="510" y="4440"/>
                    <a:pt x="900" y="4440"/>
                  </a:cubicBezTo>
                  <a:cubicBezTo>
                    <a:pt x="1290" y="4440"/>
                    <a:pt x="1680" y="5730"/>
                    <a:pt x="2340" y="5520"/>
                  </a:cubicBezTo>
                  <a:cubicBezTo>
                    <a:pt x="3000" y="5310"/>
                    <a:pt x="4110" y="3570"/>
                    <a:pt x="4860" y="3180"/>
                  </a:cubicBezTo>
                  <a:cubicBezTo>
                    <a:pt x="5610" y="2790"/>
                    <a:pt x="6210" y="3540"/>
                    <a:pt x="6840" y="3180"/>
                  </a:cubicBezTo>
                  <a:cubicBezTo>
                    <a:pt x="7470" y="2820"/>
                    <a:pt x="8040" y="1410"/>
                    <a:pt x="8640" y="1020"/>
                  </a:cubicBezTo>
                  <a:cubicBezTo>
                    <a:pt x="9240" y="630"/>
                    <a:pt x="9870" y="990"/>
                    <a:pt x="10440" y="840"/>
                  </a:cubicBezTo>
                  <a:cubicBezTo>
                    <a:pt x="11010" y="690"/>
                    <a:pt x="11760" y="240"/>
                    <a:pt x="12060" y="120"/>
                  </a:cubicBezTo>
                  <a:cubicBezTo>
                    <a:pt x="12360" y="0"/>
                    <a:pt x="12300" y="60"/>
                    <a:pt x="12240" y="120"/>
                  </a:cubicBezTo>
                </a:path>
              </a:pathLst>
            </a:custGeom>
            <a:noFill/>
            <a:ln w="28575" cmpd="sng">
              <a:solidFill>
                <a:schemeClr val="accent6"/>
              </a:solidFill>
              <a:prstDash val="lgDash"/>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Text Box 12"/>
            <p:cNvSpPr txBox="1">
              <a:spLocks noChangeArrowheads="1"/>
            </p:cNvSpPr>
            <p:nvPr/>
          </p:nvSpPr>
          <p:spPr bwMode="auto">
            <a:xfrm>
              <a:off x="967509" y="6057900"/>
              <a:ext cx="7086599" cy="3397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FF"/>
                  </a:solidFill>
                  <a:effectLst/>
                  <a:latin typeface="Perpetua Titling MT" pitchFamily="18" charset="0"/>
                  <a:ea typeface="Times New Roman" pitchFamily="18" charset="0"/>
                  <a:cs typeface="Latha" pitchFamily="2"/>
                </a:rPr>
                <a:t>    </a:t>
              </a:r>
              <a:r>
                <a:rPr kumimoji="0" lang="en-US" sz="1600" b="1" i="0" u="none" strike="noStrike" cap="none" normalizeH="0" baseline="0" dirty="0" smtClean="0">
                  <a:ln>
                    <a:noFill/>
                  </a:ln>
                  <a:solidFill>
                    <a:srgbClr val="17365D"/>
                  </a:solidFill>
                  <a:effectLst/>
                  <a:latin typeface="Perpetua Titling MT" pitchFamily="18" charset="0"/>
                  <a:ea typeface="Times New Roman" pitchFamily="18" charset="0"/>
                  <a:cs typeface="Latha" pitchFamily="2"/>
                </a:rPr>
                <a:t>Practice over time</a:t>
              </a:r>
              <a:endParaRPr kumimoji="0" lang="en-US" sz="1800" b="0" i="0" u="none" strike="noStrike" cap="none" normalizeH="0" baseline="0" dirty="0" smtClean="0">
                <a:ln>
                  <a:noFill/>
                </a:ln>
                <a:solidFill>
                  <a:schemeClr val="tx1"/>
                </a:solidFill>
                <a:effectLst/>
                <a:latin typeface="Arial" pitchFamily="34" charset="0"/>
              </a:endParaRPr>
            </a:p>
          </p:txBody>
        </p:sp>
        <p:sp>
          <p:nvSpPr>
            <p:cNvPr id="33" name="Line 15"/>
            <p:cNvSpPr>
              <a:spLocks noChangeShapeType="1"/>
            </p:cNvSpPr>
            <p:nvPr/>
          </p:nvSpPr>
          <p:spPr bwMode="auto">
            <a:xfrm>
              <a:off x="738913" y="6172200"/>
              <a:ext cx="2514600" cy="0"/>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Line 14"/>
            <p:cNvSpPr>
              <a:spLocks noChangeShapeType="1"/>
            </p:cNvSpPr>
            <p:nvPr/>
          </p:nvSpPr>
          <p:spPr bwMode="auto">
            <a:xfrm>
              <a:off x="5996711" y="6172200"/>
              <a:ext cx="2514600" cy="0"/>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35" name="Rectangle 34"/>
            <p:cNvSpPr/>
            <p:nvPr/>
          </p:nvSpPr>
          <p:spPr>
            <a:xfrm>
              <a:off x="829735" y="850497"/>
              <a:ext cx="4317998" cy="707886"/>
            </a:xfrm>
            <a:prstGeom prst="rect">
              <a:avLst/>
            </a:prstGeom>
            <a:scene3d>
              <a:camera prst="orthographicFront"/>
              <a:lightRig rig="threePt" dir="t"/>
            </a:scene3d>
            <a:sp3d>
              <a:bevelT prst="relaxedInset"/>
            </a:sp3d>
          </p:spPr>
          <p:txBody>
            <a:bodyPr wrap="square">
              <a:spAutoFit/>
            </a:bodyPr>
            <a:lstStyle/>
            <a:p>
              <a:pPr lvl="0" defTabSz="914400" fontAlgn="base">
                <a:spcBef>
                  <a:spcPct val="0"/>
                </a:spcBef>
                <a:spcAft>
                  <a:spcPct val="0"/>
                </a:spcAft>
              </a:pPr>
              <a:r>
                <a:rPr kumimoji="0" lang="en-US" sz="4000" b="1" i="0" u="none" strike="noStrike" cap="none" normalizeH="0" baseline="0" dirty="0" smtClean="0">
                  <a:ln>
                    <a:noFill/>
                  </a:ln>
                  <a:solidFill>
                    <a:schemeClr val="accent3">
                      <a:lumMod val="60000"/>
                      <a:lumOff val="40000"/>
                    </a:schemeClr>
                  </a:solidFill>
                  <a:effectLst/>
                  <a:latin typeface="+mj-lt"/>
                  <a:ea typeface="Times New Roman" pitchFamily="18" charset="0"/>
                  <a:cs typeface="Latha" pitchFamily="2"/>
                </a:rPr>
                <a:t>Skill Improvement</a:t>
              </a:r>
              <a:endParaRPr kumimoji="0" lang="en-US" sz="4000" b="1" i="0" u="none" strike="noStrike" cap="none" normalizeH="0" baseline="0" dirty="0" smtClean="0">
                <a:ln>
                  <a:noFill/>
                </a:ln>
                <a:solidFill>
                  <a:schemeClr val="accent3">
                    <a:lumMod val="60000"/>
                    <a:lumOff val="40000"/>
                  </a:schemeClr>
                </a:solidFill>
                <a:effectLst/>
                <a:latin typeface="+mj-lt"/>
              </a:endParaRPr>
            </a:p>
          </p:txBody>
        </p:sp>
        <p:sp>
          <p:nvSpPr>
            <p:cNvPr id="36" name="Rectangle 35"/>
            <p:cNvSpPr/>
            <p:nvPr/>
          </p:nvSpPr>
          <p:spPr>
            <a:xfrm>
              <a:off x="795869" y="815964"/>
              <a:ext cx="4317998" cy="707886"/>
            </a:xfrm>
            <a:prstGeom prst="rect">
              <a:avLst/>
            </a:prstGeom>
            <a:scene3d>
              <a:camera prst="orthographicFront"/>
              <a:lightRig rig="threePt" dir="t"/>
            </a:scene3d>
            <a:sp3d>
              <a:bevelT prst="relaxedInset"/>
            </a:sp3d>
          </p:spPr>
          <p:txBody>
            <a:bodyPr wrap="square">
              <a:spAutoFit/>
            </a:bodyPr>
            <a:lstStyle/>
            <a:p>
              <a:pPr lvl="0" defTabSz="914400" fontAlgn="base">
                <a:spcBef>
                  <a:spcPct val="0"/>
                </a:spcBef>
                <a:spcAft>
                  <a:spcPct val="0"/>
                </a:spcAft>
              </a:pPr>
              <a:r>
                <a:rPr kumimoji="0" lang="en-US" sz="4000" b="1" i="0" u="none" strike="noStrike" cap="none" normalizeH="0" baseline="0" dirty="0" smtClean="0">
                  <a:ln>
                    <a:noFill/>
                  </a:ln>
                  <a:solidFill>
                    <a:srgbClr val="17375E"/>
                  </a:solidFill>
                  <a:effectLst/>
                  <a:latin typeface="+mj-lt"/>
                  <a:ea typeface="Times New Roman" pitchFamily="18" charset="0"/>
                  <a:cs typeface="Latha" pitchFamily="2"/>
                </a:rPr>
                <a:t>Skill Improvement</a:t>
              </a:r>
              <a:endParaRPr kumimoji="0" lang="en-US" sz="4000" b="1" i="0" u="none" strike="noStrike" cap="none" normalizeH="0" baseline="0" dirty="0" smtClean="0">
                <a:ln>
                  <a:noFill/>
                </a:ln>
                <a:solidFill>
                  <a:srgbClr val="17375E"/>
                </a:solidFill>
                <a:effectLst/>
                <a:latin typeface="+mj-lt"/>
              </a:endParaRPr>
            </a:p>
          </p:txBody>
        </p:sp>
        <p:sp>
          <p:nvSpPr>
            <p:cNvPr id="37" name="Line 3"/>
            <p:cNvSpPr>
              <a:spLocks noChangeShapeType="1"/>
            </p:cNvSpPr>
            <p:nvPr/>
          </p:nvSpPr>
          <p:spPr bwMode="auto">
            <a:xfrm flipV="1">
              <a:off x="8251482" y="1138719"/>
              <a:ext cx="0" cy="1372055"/>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38" name="Line 13"/>
            <p:cNvSpPr>
              <a:spLocks noChangeShapeType="1"/>
            </p:cNvSpPr>
            <p:nvPr/>
          </p:nvSpPr>
          <p:spPr bwMode="auto">
            <a:xfrm flipV="1">
              <a:off x="8270067" y="4259381"/>
              <a:ext cx="0" cy="1300543"/>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TextBox 38"/>
            <p:cNvSpPr txBox="1"/>
            <p:nvPr/>
          </p:nvSpPr>
          <p:spPr>
            <a:xfrm>
              <a:off x="8068786" y="2448472"/>
              <a:ext cx="356663" cy="1754327"/>
            </a:xfrm>
            <a:prstGeom prst="rect">
              <a:avLst/>
            </a:prstGeom>
            <a:noFill/>
          </p:spPr>
          <p:txBody>
            <a:bodyPr wrap="none" rtlCol="0">
              <a:spAutoFit/>
            </a:bodyPr>
            <a:lstStyle/>
            <a:p>
              <a:pPr algn="ctr"/>
              <a:r>
                <a:rPr lang="en-US" b="1" dirty="0" smtClean="0"/>
                <a:t>G</a:t>
              </a:r>
            </a:p>
            <a:p>
              <a:pPr algn="ctr"/>
              <a:r>
                <a:rPr lang="en-US" b="1" dirty="0" smtClean="0"/>
                <a:t>R</a:t>
              </a:r>
            </a:p>
            <a:p>
              <a:pPr algn="ctr"/>
              <a:r>
                <a:rPr lang="en-US" b="1" dirty="0" smtClean="0"/>
                <a:t>O</a:t>
              </a:r>
            </a:p>
            <a:p>
              <a:pPr algn="ctr"/>
              <a:r>
                <a:rPr lang="en-US" b="1" dirty="0" smtClean="0"/>
                <a:t>w</a:t>
              </a:r>
            </a:p>
            <a:p>
              <a:pPr algn="ctr"/>
              <a:r>
                <a:rPr lang="en-US" b="1" dirty="0" smtClean="0"/>
                <a:t>T</a:t>
              </a:r>
            </a:p>
            <a:p>
              <a:pPr algn="ctr"/>
              <a:r>
                <a:rPr lang="en-US" b="1" dirty="0" smtClean="0"/>
                <a:t>H</a:t>
              </a:r>
              <a:endParaRPr lang="en-US" b="1" dirty="0"/>
            </a:p>
          </p:txBody>
        </p:sp>
        <p:sp>
          <p:nvSpPr>
            <p:cNvPr id="30" name="TextBox 29"/>
            <p:cNvSpPr txBox="1"/>
            <p:nvPr/>
          </p:nvSpPr>
          <p:spPr>
            <a:xfrm>
              <a:off x="6866472" y="6172200"/>
              <a:ext cx="2085379" cy="307777"/>
            </a:xfrm>
            <a:prstGeom prst="rect">
              <a:avLst/>
            </a:prstGeom>
            <a:noFill/>
          </p:spPr>
          <p:txBody>
            <a:bodyPr wrap="none" rtlCol="0">
              <a:spAutoFit/>
            </a:bodyPr>
            <a:lstStyle/>
            <a:p>
              <a:r>
                <a:rPr lang="en-US" sz="1400" dirty="0" smtClean="0"/>
                <a:t>National Training Lab, n.d.</a:t>
              </a:r>
              <a:endParaRPr lang="en-US" sz="1400" dirty="0"/>
            </a:p>
          </p:txBody>
        </p:sp>
      </p:grpSp>
      <p:sp>
        <p:nvSpPr>
          <p:cNvPr id="44" name="TextBox 43"/>
          <p:cNvSpPr txBox="1"/>
          <p:nvPr/>
        </p:nvSpPr>
        <p:spPr>
          <a:xfrm>
            <a:off x="8458200" y="6400800"/>
            <a:ext cx="340658" cy="276999"/>
          </a:xfrm>
          <a:prstGeom prst="rect">
            <a:avLst/>
          </a:prstGeom>
          <a:noFill/>
        </p:spPr>
        <p:txBody>
          <a:bodyPr wrap="none" rtlCol="0">
            <a:spAutoFit/>
          </a:bodyPr>
          <a:lstStyle/>
          <a:p>
            <a:r>
              <a:rPr lang="en-US" sz="1200" dirty="0" smtClean="0"/>
              <a:t>11</a:t>
            </a:r>
            <a:endParaRPr lang="en-US" sz="1200" dirty="0"/>
          </a:p>
        </p:txBody>
      </p:sp>
      <p:sp>
        <p:nvSpPr>
          <p:cNvPr id="40" name="Footer Placeholder 4"/>
          <p:cNvSpPr txBox="1">
            <a:spLocks/>
          </p:cNvSpPr>
          <p:nvPr/>
        </p:nvSpPr>
        <p:spPr>
          <a:xfrm>
            <a:off x="-152400" y="63246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143000"/>
          </a:xfrm>
        </p:spPr>
        <p:txBody>
          <a:bodyPr/>
          <a:lstStyle/>
          <a:p>
            <a:pPr algn="l"/>
            <a:r>
              <a:rPr lang="en-US" b="1" dirty="0" smtClean="0">
                <a:solidFill>
                  <a:srgbClr val="0000FF"/>
                </a:solidFill>
                <a:latin typeface="Arial"/>
                <a:cs typeface="Trebuchet MS"/>
              </a:rPr>
              <a:t>Four A’s protocol</a:t>
            </a:r>
            <a:endParaRPr lang="en-US" b="1" dirty="0">
              <a:solidFill>
                <a:srgbClr val="0000FF"/>
              </a:solidFill>
              <a:latin typeface="Arial"/>
              <a:cs typeface="Trebuchet MS"/>
            </a:endParaRPr>
          </a:p>
        </p:txBody>
      </p:sp>
      <p:sp>
        <p:nvSpPr>
          <p:cNvPr id="8" name="Content Placeholder 2"/>
          <p:cNvSpPr>
            <a:spLocks noGrp="1"/>
          </p:cNvSpPr>
          <p:nvPr>
            <p:ph idx="1"/>
          </p:nvPr>
        </p:nvSpPr>
        <p:spPr>
          <a:xfrm>
            <a:off x="533400" y="1722437"/>
            <a:ext cx="8686800" cy="4525963"/>
          </a:xfrm>
        </p:spPr>
        <p:txBody>
          <a:bodyPr>
            <a:noAutofit/>
          </a:bodyPr>
          <a:lstStyle/>
          <a:p>
            <a:pPr marL="334963" indent="-334963">
              <a:spcBef>
                <a:spcPts val="0"/>
              </a:spcBef>
              <a:buClr>
                <a:srgbClr val="008000"/>
              </a:buClr>
              <a:buNone/>
              <a:tabLst>
                <a:tab pos="574675" algn="l"/>
              </a:tabLst>
            </a:pPr>
            <a:r>
              <a:rPr lang="en-US" sz="2400" dirty="0" smtClean="0">
                <a:latin typeface="Garamond"/>
                <a:cs typeface="Garamond"/>
              </a:rPr>
              <a:t>1.  </a:t>
            </a:r>
            <a:r>
              <a:rPr lang="en-US" sz="2400" dirty="0" smtClean="0">
                <a:latin typeface="Times"/>
                <a:cs typeface="Garamond"/>
              </a:rPr>
              <a:t>Read the text silently. Highlight the text and write notes on       Handout 5.3:</a:t>
            </a:r>
          </a:p>
          <a:p>
            <a:pPr marL="804672" lvl="4" indent="-347472">
              <a:lnSpc>
                <a:spcPct val="140000"/>
              </a:lnSpc>
              <a:spcBef>
                <a:spcPts val="0"/>
              </a:spcBef>
              <a:buClr>
                <a:srgbClr val="008000"/>
              </a:buClr>
              <a:buSzPct val="100000"/>
              <a:buFont typeface="Arial"/>
              <a:buChar char="•"/>
              <a:tabLst>
                <a:tab pos="579438" algn="l"/>
              </a:tabLst>
            </a:pPr>
            <a:r>
              <a:rPr lang="en-US" sz="2400" dirty="0" smtClean="0">
                <a:latin typeface="Times"/>
                <a:cs typeface="Garamond"/>
              </a:rPr>
              <a:t>What </a:t>
            </a:r>
            <a:r>
              <a:rPr lang="en-US" sz="2400" b="1" dirty="0" smtClean="0">
                <a:latin typeface="Times"/>
                <a:cs typeface="Garamond"/>
              </a:rPr>
              <a:t>Assumptions </a:t>
            </a:r>
            <a:r>
              <a:rPr lang="en-US" sz="2400" dirty="0" smtClean="0">
                <a:latin typeface="Times"/>
                <a:cs typeface="Garamond"/>
              </a:rPr>
              <a:t>does the author of the text hold?</a:t>
            </a:r>
          </a:p>
          <a:p>
            <a:pPr marL="804672" lvl="4" indent="-347472">
              <a:lnSpc>
                <a:spcPct val="140000"/>
              </a:lnSpc>
              <a:spcBef>
                <a:spcPts val="0"/>
              </a:spcBef>
              <a:buClr>
                <a:srgbClr val="008000"/>
              </a:buClr>
              <a:buSzPct val="100000"/>
              <a:buFont typeface="Arial"/>
              <a:buChar char="•"/>
              <a:tabLst>
                <a:tab pos="579438" algn="l"/>
              </a:tabLst>
            </a:pPr>
            <a:r>
              <a:rPr lang="en-US" sz="2400" dirty="0" smtClean="0">
                <a:latin typeface="Times"/>
                <a:cs typeface="Garamond"/>
              </a:rPr>
              <a:t>What do you </a:t>
            </a:r>
            <a:r>
              <a:rPr lang="en-US" sz="2400" b="1" dirty="0" smtClean="0">
                <a:latin typeface="Times"/>
                <a:cs typeface="Garamond"/>
              </a:rPr>
              <a:t>Agree </a:t>
            </a:r>
            <a:r>
              <a:rPr lang="en-US" sz="2400" dirty="0" smtClean="0">
                <a:latin typeface="Times"/>
                <a:cs typeface="Garamond"/>
              </a:rPr>
              <a:t>with in the text?</a:t>
            </a:r>
          </a:p>
          <a:p>
            <a:pPr marL="804672" lvl="4" indent="-347472">
              <a:lnSpc>
                <a:spcPct val="140000"/>
              </a:lnSpc>
              <a:spcBef>
                <a:spcPts val="0"/>
              </a:spcBef>
              <a:buClr>
                <a:srgbClr val="008000"/>
              </a:buClr>
              <a:buSzPct val="100000"/>
              <a:buFont typeface="Arial"/>
              <a:buChar char="•"/>
              <a:tabLst>
                <a:tab pos="579438" algn="l"/>
              </a:tabLst>
            </a:pPr>
            <a:r>
              <a:rPr lang="en-US" sz="2400" dirty="0" smtClean="0">
                <a:latin typeface="Times"/>
                <a:cs typeface="Garamond"/>
              </a:rPr>
              <a:t>What do you want to </a:t>
            </a:r>
            <a:r>
              <a:rPr lang="en-US" sz="2400" b="1" dirty="0" smtClean="0">
                <a:latin typeface="Times"/>
                <a:cs typeface="Garamond"/>
              </a:rPr>
              <a:t>Argue </a:t>
            </a:r>
            <a:r>
              <a:rPr lang="en-US" sz="2400" dirty="0" smtClean="0">
                <a:latin typeface="Times"/>
                <a:cs typeface="Garamond"/>
              </a:rPr>
              <a:t>with in the text?</a:t>
            </a:r>
          </a:p>
          <a:p>
            <a:pPr marL="804672" lvl="4" indent="-347472">
              <a:lnSpc>
                <a:spcPct val="140000"/>
              </a:lnSpc>
              <a:spcBef>
                <a:spcPts val="0"/>
              </a:spcBef>
              <a:buClr>
                <a:srgbClr val="008000"/>
              </a:buClr>
              <a:buSzPct val="100000"/>
              <a:buFont typeface="Arial"/>
              <a:buChar char="•"/>
              <a:tabLst>
                <a:tab pos="579438" algn="l"/>
              </a:tabLst>
            </a:pPr>
            <a:r>
              <a:rPr lang="en-US" sz="2400" dirty="0" smtClean="0">
                <a:latin typeface="Times"/>
                <a:cs typeface="Garamond"/>
              </a:rPr>
              <a:t>What parts of the text do you </a:t>
            </a:r>
            <a:r>
              <a:rPr lang="en-US" sz="2400" b="1" dirty="0" smtClean="0">
                <a:latin typeface="Times"/>
                <a:cs typeface="Garamond"/>
              </a:rPr>
              <a:t>Aspire </a:t>
            </a:r>
            <a:r>
              <a:rPr lang="en-US" sz="2400" dirty="0" smtClean="0">
                <a:latin typeface="Times"/>
                <a:cs typeface="Garamond"/>
              </a:rPr>
              <a:t>to?</a:t>
            </a:r>
          </a:p>
          <a:p>
            <a:pPr marL="457200" lvl="4" indent="0">
              <a:lnSpc>
                <a:spcPct val="50000"/>
              </a:lnSpc>
              <a:spcBef>
                <a:spcPts val="0"/>
              </a:spcBef>
              <a:buClr>
                <a:srgbClr val="008000"/>
              </a:buClr>
              <a:buSzPct val="100000"/>
              <a:buNone/>
              <a:tabLst>
                <a:tab pos="579438" algn="l"/>
              </a:tabLst>
            </a:pPr>
            <a:endParaRPr lang="en-US" sz="2400" dirty="0" smtClean="0">
              <a:latin typeface="Times"/>
              <a:cs typeface="Garamond"/>
            </a:endParaRPr>
          </a:p>
          <a:p>
            <a:pPr marL="457200" indent="-457200">
              <a:lnSpc>
                <a:spcPct val="140000"/>
              </a:lnSpc>
              <a:spcBef>
                <a:spcPts val="0"/>
              </a:spcBef>
              <a:buAutoNum type="arabicPeriod" startAt="2"/>
              <a:tabLst>
                <a:tab pos="574675" algn="l"/>
              </a:tabLst>
            </a:pPr>
            <a:r>
              <a:rPr lang="en-US" sz="2400" dirty="0" smtClean="0">
                <a:latin typeface="Times"/>
                <a:cs typeface="Garamond"/>
              </a:rPr>
              <a:t>Follow the Four A’s protocol to discuss the text.</a:t>
            </a:r>
          </a:p>
          <a:p>
            <a:pPr marL="0" indent="0">
              <a:lnSpc>
                <a:spcPct val="50000"/>
              </a:lnSpc>
              <a:spcBef>
                <a:spcPts val="0"/>
              </a:spcBef>
              <a:buNone/>
              <a:tabLst>
                <a:tab pos="574675" algn="l"/>
              </a:tabLst>
            </a:pPr>
            <a:endParaRPr lang="en-US" sz="2400" dirty="0" smtClean="0">
              <a:latin typeface="Times"/>
              <a:cs typeface="Garamond"/>
            </a:endParaRPr>
          </a:p>
          <a:p>
            <a:pPr marL="457200" indent="-457200">
              <a:lnSpc>
                <a:spcPct val="140000"/>
              </a:lnSpc>
              <a:spcBef>
                <a:spcPts val="0"/>
              </a:spcBef>
              <a:buAutoNum type="arabicPeriod" startAt="2"/>
              <a:tabLst>
                <a:tab pos="574675" algn="l"/>
              </a:tabLst>
            </a:pPr>
            <a:r>
              <a:rPr lang="en-US" sz="2400" dirty="0" smtClean="0">
                <a:latin typeface="Times"/>
                <a:cs typeface="Garamond"/>
              </a:rPr>
              <a:t>Debrief.</a:t>
            </a:r>
            <a:endParaRPr lang="en-US" sz="2400" dirty="0">
              <a:latin typeface="Times"/>
              <a:cs typeface="Garamond"/>
            </a:endParaRPr>
          </a:p>
        </p:txBody>
      </p:sp>
      <p:pic>
        <p:nvPicPr>
          <p:cNvPr id="9" name="Picture 8" descr="green triangle-3.tif"/>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914400"/>
            <a:ext cx="533400" cy="807720"/>
          </a:xfrm>
          <a:prstGeom prst="rect">
            <a:avLst/>
          </a:prstGeom>
        </p:spPr>
      </p:pic>
      <p:sp>
        <p:nvSpPr>
          <p:cNvPr id="15" name="TextBox 14"/>
          <p:cNvSpPr txBox="1"/>
          <p:nvPr/>
        </p:nvSpPr>
        <p:spPr>
          <a:xfrm>
            <a:off x="8458200" y="6400800"/>
            <a:ext cx="340658" cy="276999"/>
          </a:xfrm>
          <a:prstGeom prst="rect">
            <a:avLst/>
          </a:prstGeom>
          <a:noFill/>
        </p:spPr>
        <p:txBody>
          <a:bodyPr wrap="none" rtlCol="0">
            <a:spAutoFit/>
          </a:bodyPr>
          <a:lstStyle/>
          <a:p>
            <a:r>
              <a:rPr lang="en-US" sz="1200" dirty="0" smtClean="0"/>
              <a:t>12</a:t>
            </a:r>
            <a:endParaRPr lang="en-US" sz="1200" dirty="0"/>
          </a:p>
        </p:txBody>
      </p:sp>
      <p:sp>
        <p:nvSpPr>
          <p:cNvPr id="10" name="Footer Placeholder 4"/>
          <p:cNvSpPr txBox="1">
            <a:spLocks/>
          </p:cNvSpPr>
          <p:nvPr/>
        </p:nvSpPr>
        <p:spPr>
          <a:xfrm>
            <a:off x="-152400" y="63246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03437"/>
            <a:ext cx="8229600" cy="4525963"/>
          </a:xfrm>
        </p:spPr>
        <p:txBody>
          <a:bodyPr>
            <a:normAutofit/>
          </a:bodyPr>
          <a:lstStyle/>
          <a:p>
            <a:pPr>
              <a:lnSpc>
                <a:spcPct val="90000"/>
              </a:lnSpc>
              <a:buClr>
                <a:srgbClr val="008000"/>
              </a:buClr>
              <a:buSzPct val="100000"/>
              <a:buFont typeface="Arial"/>
              <a:buChar char="•"/>
            </a:pPr>
            <a:r>
              <a:rPr lang="en-US" dirty="0" smtClean="0">
                <a:latin typeface="Times"/>
                <a:cs typeface="Garamond"/>
              </a:rPr>
              <a:t>Resistance is a natural part of the change process.</a:t>
            </a:r>
          </a:p>
          <a:p>
            <a:pPr marL="0" indent="0">
              <a:lnSpc>
                <a:spcPct val="50000"/>
              </a:lnSpc>
              <a:buClr>
                <a:srgbClr val="008000"/>
              </a:buClr>
              <a:buNone/>
            </a:pPr>
            <a:endParaRPr lang="en-US" dirty="0" smtClean="0">
              <a:latin typeface="Times"/>
              <a:cs typeface="Garamond"/>
            </a:endParaRPr>
          </a:p>
          <a:p>
            <a:pPr>
              <a:lnSpc>
                <a:spcPct val="90000"/>
              </a:lnSpc>
              <a:buClr>
                <a:srgbClr val="008000"/>
              </a:buClr>
              <a:buSzPct val="100000"/>
              <a:buFont typeface="Arial"/>
              <a:buChar char="•"/>
            </a:pPr>
            <a:r>
              <a:rPr lang="en-US" dirty="0" smtClean="0">
                <a:latin typeface="Times"/>
                <a:cs typeface="Garamond"/>
              </a:rPr>
              <a:t>Learning from resistance strengthens our work and results. </a:t>
            </a:r>
          </a:p>
          <a:p>
            <a:pPr marL="0" indent="0">
              <a:lnSpc>
                <a:spcPct val="50000"/>
              </a:lnSpc>
              <a:buClr>
                <a:srgbClr val="008000"/>
              </a:buClr>
              <a:buSzPct val="100000"/>
              <a:buNone/>
            </a:pPr>
            <a:endParaRPr lang="en-US" dirty="0">
              <a:latin typeface="Times"/>
              <a:cs typeface="Garamond"/>
            </a:endParaRPr>
          </a:p>
          <a:p>
            <a:pPr>
              <a:lnSpc>
                <a:spcPct val="90000"/>
              </a:lnSpc>
              <a:buClr>
                <a:srgbClr val="008000"/>
              </a:buClr>
              <a:buSzPct val="100000"/>
              <a:buFont typeface="Arial"/>
              <a:buChar char="•"/>
            </a:pPr>
            <a:r>
              <a:rPr lang="en-US" dirty="0" smtClean="0">
                <a:latin typeface="Times"/>
                <a:cs typeface="Garamond"/>
              </a:rPr>
              <a:t>If we handle resistance constructively, we honor those engaged in change.</a:t>
            </a:r>
            <a:endParaRPr lang="en-US" dirty="0">
              <a:latin typeface="Times"/>
              <a:cs typeface="Garamond"/>
            </a:endParaRPr>
          </a:p>
        </p:txBody>
      </p:sp>
      <p:sp>
        <p:nvSpPr>
          <p:cNvPr id="2" name="Title 1"/>
          <p:cNvSpPr>
            <a:spLocks noGrp="1"/>
          </p:cNvSpPr>
          <p:nvPr>
            <p:ph type="title"/>
          </p:nvPr>
        </p:nvSpPr>
        <p:spPr>
          <a:xfrm>
            <a:off x="609600" y="777875"/>
            <a:ext cx="8229600" cy="1143000"/>
          </a:xfrm>
        </p:spPr>
        <p:txBody>
          <a:bodyPr/>
          <a:lstStyle/>
          <a:p>
            <a:pPr algn="l"/>
            <a:r>
              <a:rPr lang="en-US" b="1" dirty="0" smtClean="0">
                <a:solidFill>
                  <a:srgbClr val="0000FF"/>
                </a:solidFill>
                <a:latin typeface="Arial"/>
                <a:cs typeface="Trebuchet MS"/>
              </a:rPr>
              <a:t>Resistance to change</a:t>
            </a:r>
            <a:endParaRPr lang="en-US" b="1" dirty="0">
              <a:solidFill>
                <a:srgbClr val="0000FF"/>
              </a:solidFill>
              <a:latin typeface="Arial"/>
              <a:cs typeface="Trebuchet MS"/>
            </a:endParaRPr>
          </a:p>
        </p:txBody>
      </p:sp>
      <p:pic>
        <p:nvPicPr>
          <p:cNvPr id="7" name="Picture 6" descr="green triangle-3.tif"/>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914400"/>
            <a:ext cx="533400" cy="807720"/>
          </a:xfrm>
          <a:prstGeom prst="rect">
            <a:avLst/>
          </a:prstGeom>
        </p:spPr>
      </p:pic>
      <p:sp>
        <p:nvSpPr>
          <p:cNvPr id="11" name="TextBox 10"/>
          <p:cNvSpPr txBox="1"/>
          <p:nvPr/>
        </p:nvSpPr>
        <p:spPr>
          <a:xfrm>
            <a:off x="8458200" y="6400800"/>
            <a:ext cx="340658" cy="276999"/>
          </a:xfrm>
          <a:prstGeom prst="rect">
            <a:avLst/>
          </a:prstGeom>
          <a:noFill/>
        </p:spPr>
        <p:txBody>
          <a:bodyPr wrap="none" rtlCol="0">
            <a:spAutoFit/>
          </a:bodyPr>
          <a:lstStyle/>
          <a:p>
            <a:r>
              <a:rPr lang="en-US" sz="1200" dirty="0" smtClean="0"/>
              <a:t>13</a:t>
            </a:r>
            <a:endParaRPr lang="en-US" sz="1200" dirty="0"/>
          </a:p>
        </p:txBody>
      </p:sp>
      <p:sp>
        <p:nvSpPr>
          <p:cNvPr id="9" name="Footer Placeholder 4"/>
          <p:cNvSpPr txBox="1">
            <a:spLocks/>
          </p:cNvSpPr>
          <p:nvPr/>
        </p:nvSpPr>
        <p:spPr>
          <a:xfrm>
            <a:off x="-152400" y="63246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8229600" cy="4525963"/>
          </a:xfrm>
        </p:spPr>
        <p:txBody>
          <a:bodyPr>
            <a:noAutofit/>
          </a:bodyPr>
          <a:lstStyle/>
          <a:p>
            <a:pPr>
              <a:lnSpc>
                <a:spcPct val="90000"/>
              </a:lnSpc>
              <a:buClr>
                <a:srgbClr val="008000"/>
              </a:buClr>
              <a:buSzPct val="100000"/>
              <a:buFont typeface="Arial"/>
              <a:buChar char="•"/>
            </a:pPr>
            <a:r>
              <a:rPr lang="en-US" dirty="0" smtClean="0">
                <a:latin typeface="Times"/>
                <a:cs typeface="Garamond"/>
              </a:rPr>
              <a:t>In pairs, read “4 key strategies help educators overcome resistance to change.”</a:t>
            </a:r>
          </a:p>
          <a:p>
            <a:pPr marL="0" indent="0">
              <a:lnSpc>
                <a:spcPct val="50000"/>
              </a:lnSpc>
              <a:buClr>
                <a:srgbClr val="008000"/>
              </a:buClr>
              <a:buSzPct val="100000"/>
              <a:buNone/>
            </a:pPr>
            <a:endParaRPr lang="en-US" dirty="0" smtClean="0">
              <a:latin typeface="Times"/>
              <a:cs typeface="Garamond"/>
            </a:endParaRPr>
          </a:p>
          <a:p>
            <a:pPr>
              <a:lnSpc>
                <a:spcPct val="90000"/>
              </a:lnSpc>
              <a:buClr>
                <a:srgbClr val="008000"/>
              </a:buClr>
              <a:buSzPct val="100000"/>
              <a:buFont typeface="Arial"/>
              <a:buChar char="•"/>
            </a:pPr>
            <a:r>
              <a:rPr lang="en-US" dirty="0" smtClean="0">
                <a:latin typeface="Times"/>
                <a:cs typeface="Garamond"/>
              </a:rPr>
              <a:t>We will use the Say Something protocol to discuss and make meaning of the article.</a:t>
            </a:r>
          </a:p>
          <a:p>
            <a:pPr marL="0" indent="0">
              <a:lnSpc>
                <a:spcPct val="50000"/>
              </a:lnSpc>
              <a:buClr>
                <a:srgbClr val="008000"/>
              </a:buClr>
              <a:buSzPct val="100000"/>
              <a:buNone/>
            </a:pPr>
            <a:endParaRPr lang="en-US" dirty="0" smtClean="0">
              <a:latin typeface="Times"/>
              <a:cs typeface="Garamond"/>
            </a:endParaRPr>
          </a:p>
          <a:p>
            <a:pPr>
              <a:lnSpc>
                <a:spcPct val="90000"/>
              </a:lnSpc>
              <a:buClr>
                <a:srgbClr val="008000"/>
              </a:buClr>
              <a:buSzPct val="100000"/>
              <a:buFont typeface="Arial"/>
              <a:buChar char="•"/>
            </a:pPr>
            <a:r>
              <a:rPr lang="en-US" dirty="0" smtClean="0">
                <a:latin typeface="Times"/>
                <a:cs typeface="Garamond"/>
              </a:rPr>
              <a:t>Finally, we will discuss how to apply this content to change your current change efforts.</a:t>
            </a:r>
            <a:endParaRPr lang="en-US" dirty="0">
              <a:latin typeface="Times"/>
              <a:cs typeface="Garamond"/>
            </a:endParaRPr>
          </a:p>
        </p:txBody>
      </p:sp>
      <p:sp>
        <p:nvSpPr>
          <p:cNvPr id="7" name="Title 1"/>
          <p:cNvSpPr txBox="1">
            <a:spLocks/>
          </p:cNvSpPr>
          <p:nvPr/>
        </p:nvSpPr>
        <p:spPr>
          <a:xfrm>
            <a:off x="609600" y="762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0000FF"/>
                </a:solidFill>
                <a:latin typeface="Arial"/>
                <a:cs typeface="Trebuchet MS"/>
              </a:rPr>
              <a:t>Task</a:t>
            </a:r>
            <a:endParaRPr lang="en-US" b="1" dirty="0">
              <a:solidFill>
                <a:srgbClr val="0000FF"/>
              </a:solidFill>
              <a:latin typeface="Arial"/>
              <a:cs typeface="Trebuchet MS"/>
            </a:endParaRPr>
          </a:p>
        </p:txBody>
      </p:sp>
      <p:pic>
        <p:nvPicPr>
          <p:cNvPr id="8" name="Picture 7" descr="green triangle-3.tif"/>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914400"/>
            <a:ext cx="533400" cy="807720"/>
          </a:xfrm>
          <a:prstGeom prst="rect">
            <a:avLst/>
          </a:prstGeom>
        </p:spPr>
      </p:pic>
      <p:sp>
        <p:nvSpPr>
          <p:cNvPr id="12" name="TextBox 11"/>
          <p:cNvSpPr txBox="1"/>
          <p:nvPr/>
        </p:nvSpPr>
        <p:spPr>
          <a:xfrm>
            <a:off x="8458200" y="6400800"/>
            <a:ext cx="340658" cy="276999"/>
          </a:xfrm>
          <a:prstGeom prst="rect">
            <a:avLst/>
          </a:prstGeom>
          <a:noFill/>
        </p:spPr>
        <p:txBody>
          <a:bodyPr wrap="none" rtlCol="0">
            <a:spAutoFit/>
          </a:bodyPr>
          <a:lstStyle/>
          <a:p>
            <a:r>
              <a:rPr lang="en-US" sz="1200" dirty="0" smtClean="0"/>
              <a:t>14</a:t>
            </a:r>
            <a:endParaRPr lang="en-US" sz="1200" dirty="0"/>
          </a:p>
        </p:txBody>
      </p:sp>
      <p:sp>
        <p:nvSpPr>
          <p:cNvPr id="9" name="Footer Placeholder 4"/>
          <p:cNvSpPr txBox="1">
            <a:spLocks/>
          </p:cNvSpPr>
          <p:nvPr/>
        </p:nvSpPr>
        <p:spPr>
          <a:xfrm>
            <a:off x="-152400" y="63246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84437"/>
            <a:ext cx="8229600" cy="4221163"/>
          </a:xfrm>
        </p:spPr>
        <p:txBody>
          <a:bodyPr>
            <a:normAutofit/>
          </a:bodyPr>
          <a:lstStyle/>
          <a:p>
            <a:pPr>
              <a:lnSpc>
                <a:spcPts val="3250"/>
              </a:lnSpc>
              <a:spcBef>
                <a:spcPts val="0"/>
              </a:spcBef>
              <a:buClr>
                <a:srgbClr val="008000"/>
              </a:buClr>
              <a:buSzPct val="100000"/>
              <a:buFont typeface="Arial"/>
              <a:buChar char="•"/>
            </a:pPr>
            <a:r>
              <a:rPr lang="en-US" dirty="0" smtClean="0">
                <a:latin typeface="Times"/>
                <a:cs typeface="Garamond"/>
              </a:rPr>
              <a:t>Two pairs form a group of four.</a:t>
            </a:r>
          </a:p>
          <a:p>
            <a:pPr>
              <a:lnSpc>
                <a:spcPct val="50000"/>
              </a:lnSpc>
              <a:spcBef>
                <a:spcPts val="0"/>
              </a:spcBef>
              <a:buClr>
                <a:srgbClr val="008000"/>
              </a:buClr>
              <a:buSzPct val="100000"/>
              <a:buFont typeface="Arial"/>
              <a:buChar char="•"/>
            </a:pPr>
            <a:endParaRPr lang="en-US" dirty="0" smtClean="0">
              <a:latin typeface="Times"/>
              <a:cs typeface="Garamond"/>
            </a:endParaRPr>
          </a:p>
          <a:p>
            <a:pPr>
              <a:lnSpc>
                <a:spcPts val="3250"/>
              </a:lnSpc>
              <a:spcBef>
                <a:spcPts val="0"/>
              </a:spcBef>
              <a:buClr>
                <a:srgbClr val="008000"/>
              </a:buClr>
              <a:buSzPct val="100000"/>
              <a:buFont typeface="Arial"/>
              <a:buChar char="•"/>
            </a:pPr>
            <a:r>
              <a:rPr lang="en-US" dirty="0" smtClean="0">
                <a:latin typeface="Times"/>
                <a:cs typeface="Garamond"/>
              </a:rPr>
              <a:t>Review the list from Handout 6.3.</a:t>
            </a:r>
          </a:p>
          <a:p>
            <a:pPr>
              <a:lnSpc>
                <a:spcPct val="50000"/>
              </a:lnSpc>
              <a:spcBef>
                <a:spcPts val="0"/>
              </a:spcBef>
              <a:buClr>
                <a:srgbClr val="008000"/>
              </a:buClr>
              <a:buSzPct val="100000"/>
              <a:buFont typeface="Arial"/>
              <a:buChar char="•"/>
            </a:pPr>
            <a:endParaRPr lang="en-US" dirty="0" smtClean="0">
              <a:latin typeface="Times"/>
              <a:cs typeface="Garamond"/>
            </a:endParaRPr>
          </a:p>
          <a:p>
            <a:pPr>
              <a:lnSpc>
                <a:spcPts val="3250"/>
              </a:lnSpc>
              <a:spcBef>
                <a:spcPts val="0"/>
              </a:spcBef>
              <a:buClr>
                <a:srgbClr val="008000"/>
              </a:buClr>
              <a:buSzPct val="100000"/>
              <a:buFont typeface="Arial"/>
              <a:buChar char="•"/>
            </a:pPr>
            <a:r>
              <a:rPr lang="en-US" dirty="0" smtClean="0">
                <a:latin typeface="Times"/>
                <a:cs typeface="Garamond"/>
              </a:rPr>
              <a:t>Pick one strategy to help you in a current change initiative.</a:t>
            </a:r>
          </a:p>
          <a:p>
            <a:pPr marL="0" indent="0">
              <a:lnSpc>
                <a:spcPct val="50000"/>
              </a:lnSpc>
              <a:spcBef>
                <a:spcPts val="0"/>
              </a:spcBef>
              <a:buClr>
                <a:srgbClr val="008000"/>
              </a:buClr>
              <a:buNone/>
            </a:pPr>
            <a:endParaRPr lang="en-US" dirty="0" smtClean="0">
              <a:latin typeface="Times"/>
              <a:cs typeface="Garamond"/>
            </a:endParaRPr>
          </a:p>
          <a:p>
            <a:pPr>
              <a:lnSpc>
                <a:spcPts val="3250"/>
              </a:lnSpc>
              <a:spcBef>
                <a:spcPts val="0"/>
              </a:spcBef>
              <a:buClr>
                <a:srgbClr val="008000"/>
              </a:buClr>
              <a:buSzPct val="100000"/>
              <a:buFont typeface="Arial"/>
              <a:buChar char="•"/>
            </a:pPr>
            <a:r>
              <a:rPr lang="en-US" dirty="0" smtClean="0">
                <a:latin typeface="Times"/>
                <a:cs typeface="Garamond"/>
              </a:rPr>
              <a:t>Explain to your team why you think the strategy might work.</a:t>
            </a:r>
          </a:p>
        </p:txBody>
      </p:sp>
      <p:sp>
        <p:nvSpPr>
          <p:cNvPr id="2" name="Title 1"/>
          <p:cNvSpPr>
            <a:spLocks noGrp="1"/>
          </p:cNvSpPr>
          <p:nvPr>
            <p:ph type="title"/>
          </p:nvPr>
        </p:nvSpPr>
        <p:spPr>
          <a:xfrm>
            <a:off x="533400" y="960437"/>
            <a:ext cx="8305800" cy="1295400"/>
          </a:xfrm>
        </p:spPr>
        <p:txBody>
          <a:bodyPr>
            <a:noAutofit/>
          </a:bodyPr>
          <a:lstStyle/>
          <a:p>
            <a:pPr algn="l">
              <a:lnSpc>
                <a:spcPct val="90000"/>
              </a:lnSpc>
            </a:pPr>
            <a:r>
              <a:rPr lang="en-US" b="1" dirty="0" smtClean="0">
                <a:solidFill>
                  <a:srgbClr val="0000FF"/>
                </a:solidFill>
                <a:latin typeface="Arial"/>
                <a:cs typeface="Trebuchet MS"/>
              </a:rPr>
              <a:t>10 things to do </a:t>
            </a:r>
            <a:br>
              <a:rPr lang="en-US" b="1" dirty="0" smtClean="0">
                <a:solidFill>
                  <a:srgbClr val="0000FF"/>
                </a:solidFill>
                <a:latin typeface="Arial"/>
                <a:cs typeface="Trebuchet MS"/>
              </a:rPr>
            </a:br>
            <a:r>
              <a:rPr lang="en-US" b="1" dirty="0" smtClean="0">
                <a:solidFill>
                  <a:srgbClr val="0000FF"/>
                </a:solidFill>
                <a:latin typeface="Arial"/>
                <a:cs typeface="Trebuchet MS"/>
              </a:rPr>
              <a:t>about resistance</a:t>
            </a:r>
            <a:endParaRPr lang="en-US" b="1" dirty="0">
              <a:solidFill>
                <a:srgbClr val="0000FF"/>
              </a:solidFill>
              <a:latin typeface="Arial"/>
              <a:cs typeface="Trebuchet MS"/>
            </a:endParaRPr>
          </a:p>
        </p:txBody>
      </p:sp>
      <p:pic>
        <p:nvPicPr>
          <p:cNvPr id="7" name="Picture 6" descr="green triangle-3.tif"/>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112837"/>
            <a:ext cx="533400" cy="807720"/>
          </a:xfrm>
          <a:prstGeom prst="rect">
            <a:avLst/>
          </a:prstGeom>
        </p:spPr>
      </p:pic>
      <p:sp>
        <p:nvSpPr>
          <p:cNvPr id="9" name="TextBox 8"/>
          <p:cNvSpPr txBox="1"/>
          <p:nvPr/>
        </p:nvSpPr>
        <p:spPr>
          <a:xfrm>
            <a:off x="8458200" y="6400800"/>
            <a:ext cx="340658" cy="276999"/>
          </a:xfrm>
          <a:prstGeom prst="rect">
            <a:avLst/>
          </a:prstGeom>
          <a:noFill/>
        </p:spPr>
        <p:txBody>
          <a:bodyPr wrap="none" rtlCol="0">
            <a:spAutoFit/>
          </a:bodyPr>
          <a:lstStyle/>
          <a:p>
            <a:r>
              <a:rPr lang="en-US" sz="1200" dirty="0" smtClean="0"/>
              <a:t>15</a:t>
            </a:r>
            <a:endParaRPr lang="en-US" sz="1200" dirty="0"/>
          </a:p>
        </p:txBody>
      </p:sp>
      <p:sp>
        <p:nvSpPr>
          <p:cNvPr id="12" name="Footer Placeholder 4"/>
          <p:cNvSpPr txBox="1">
            <a:spLocks/>
          </p:cNvSpPr>
          <p:nvPr/>
        </p:nvSpPr>
        <p:spPr>
          <a:xfrm>
            <a:off x="-152400" y="63246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8534400" cy="2362200"/>
          </a:xfrm>
        </p:spPr>
        <p:txBody>
          <a:bodyPr>
            <a:normAutofit lnSpcReduction="10000"/>
          </a:bodyPr>
          <a:lstStyle/>
          <a:p>
            <a:pPr marL="0" indent="0">
              <a:buNone/>
            </a:pPr>
            <a:endParaRPr lang="en-US" sz="4000" dirty="0" smtClean="0"/>
          </a:p>
          <a:p>
            <a:pPr marL="0" indent="0" algn="ctr">
              <a:buNone/>
            </a:pPr>
            <a:r>
              <a:rPr lang="en-US" dirty="0" smtClean="0">
                <a:latin typeface="Times"/>
                <a:cs typeface="Garamond"/>
              </a:rPr>
              <a:t>Complete Handout 7.1</a:t>
            </a:r>
          </a:p>
          <a:p>
            <a:pPr marL="0" indent="0" algn="ctr">
              <a:buNone/>
            </a:pPr>
            <a:endParaRPr lang="en-US" dirty="0">
              <a:latin typeface="Times"/>
              <a:cs typeface="Garamond"/>
            </a:endParaRPr>
          </a:p>
          <a:p>
            <a:pPr marL="0" indent="0" algn="ctr">
              <a:buNone/>
            </a:pPr>
            <a:r>
              <a:rPr lang="en-US" dirty="0" smtClean="0">
                <a:latin typeface="Times"/>
                <a:cs typeface="Garamond"/>
              </a:rPr>
              <a:t>Select several statements to share with others </a:t>
            </a:r>
            <a:endParaRPr lang="en-US" dirty="0">
              <a:latin typeface="Times"/>
              <a:cs typeface="Garamond"/>
            </a:endParaRPr>
          </a:p>
        </p:txBody>
      </p:sp>
      <p:sp>
        <p:nvSpPr>
          <p:cNvPr id="2" name="Title 1"/>
          <p:cNvSpPr>
            <a:spLocks noGrp="1"/>
          </p:cNvSpPr>
          <p:nvPr>
            <p:ph type="title"/>
          </p:nvPr>
        </p:nvSpPr>
        <p:spPr>
          <a:xfrm>
            <a:off x="533400" y="762000"/>
            <a:ext cx="8229600" cy="1143000"/>
          </a:xfrm>
        </p:spPr>
        <p:txBody>
          <a:bodyPr>
            <a:normAutofit/>
          </a:bodyPr>
          <a:lstStyle/>
          <a:p>
            <a:pPr algn="l"/>
            <a:r>
              <a:rPr lang="en-US" b="1" dirty="0" smtClean="0">
                <a:solidFill>
                  <a:srgbClr val="0000FF"/>
                </a:solidFill>
                <a:latin typeface="Arial"/>
                <a:cs typeface="Trebuchet MS"/>
              </a:rPr>
              <a:t>Reflection</a:t>
            </a:r>
            <a:endParaRPr lang="en-US" b="1" dirty="0">
              <a:solidFill>
                <a:srgbClr val="0000FF"/>
              </a:solidFill>
              <a:latin typeface="Arial"/>
              <a:cs typeface="Trebuchet MS"/>
            </a:endParaRPr>
          </a:p>
        </p:txBody>
      </p:sp>
      <p:pic>
        <p:nvPicPr>
          <p:cNvPr id="7" name="Picture 6" descr="green triangle-3.tif"/>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914400"/>
            <a:ext cx="533400" cy="807720"/>
          </a:xfrm>
          <a:prstGeom prst="rect">
            <a:avLst/>
          </a:prstGeom>
        </p:spPr>
      </p:pic>
      <p:sp>
        <p:nvSpPr>
          <p:cNvPr id="11" name="TextBox 10"/>
          <p:cNvSpPr txBox="1"/>
          <p:nvPr/>
        </p:nvSpPr>
        <p:spPr>
          <a:xfrm>
            <a:off x="8458200" y="6400800"/>
            <a:ext cx="340658" cy="276999"/>
          </a:xfrm>
          <a:prstGeom prst="rect">
            <a:avLst/>
          </a:prstGeom>
          <a:noFill/>
        </p:spPr>
        <p:txBody>
          <a:bodyPr wrap="none" rtlCol="0">
            <a:spAutoFit/>
          </a:bodyPr>
          <a:lstStyle/>
          <a:p>
            <a:r>
              <a:rPr lang="en-US" sz="1200" dirty="0" smtClean="0"/>
              <a:t>16</a:t>
            </a:r>
            <a:endParaRPr lang="en-US" sz="1200" dirty="0"/>
          </a:p>
        </p:txBody>
      </p:sp>
      <p:sp>
        <p:nvSpPr>
          <p:cNvPr id="12" name="Footer Placeholder 4"/>
          <p:cNvSpPr txBox="1">
            <a:spLocks/>
          </p:cNvSpPr>
          <p:nvPr/>
        </p:nvSpPr>
        <p:spPr>
          <a:xfrm>
            <a:off x="-152400" y="63246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lstStyle/>
          <a:p>
            <a:pPr algn="l"/>
            <a:r>
              <a:rPr lang="en-US" b="1" dirty="0" smtClean="0">
                <a:solidFill>
                  <a:srgbClr val="0000FF"/>
                </a:solidFill>
                <a:latin typeface="Arial"/>
                <a:cs typeface="Trebuchet MS"/>
              </a:rPr>
              <a:t>Learning objectives</a:t>
            </a:r>
            <a:endParaRPr lang="en-US" b="1" dirty="0">
              <a:solidFill>
                <a:srgbClr val="0000FF"/>
              </a:solidFill>
              <a:latin typeface="Arial"/>
              <a:cs typeface="Trebuchet MS"/>
            </a:endParaRPr>
          </a:p>
        </p:txBody>
      </p:sp>
      <p:sp>
        <p:nvSpPr>
          <p:cNvPr id="3" name="Content Placeholder 2"/>
          <p:cNvSpPr>
            <a:spLocks noGrp="1"/>
          </p:cNvSpPr>
          <p:nvPr>
            <p:ph idx="1"/>
          </p:nvPr>
        </p:nvSpPr>
        <p:spPr>
          <a:xfrm>
            <a:off x="609600" y="1600200"/>
            <a:ext cx="8534400" cy="990600"/>
          </a:xfrm>
        </p:spPr>
        <p:txBody>
          <a:bodyPr>
            <a:normAutofit/>
          </a:bodyPr>
          <a:lstStyle/>
          <a:p>
            <a:pPr>
              <a:buNone/>
            </a:pPr>
            <a:r>
              <a:rPr lang="en-US" dirty="0" smtClean="0">
                <a:solidFill>
                  <a:srgbClr val="0000FF"/>
                </a:solidFill>
                <a:latin typeface="Times"/>
                <a:cs typeface="Garamond"/>
              </a:rPr>
              <a:t>Learners will be able to …</a:t>
            </a:r>
          </a:p>
          <a:p>
            <a:pPr marL="0" indent="0">
              <a:buNone/>
            </a:pPr>
            <a:endParaRPr lang="en-US" dirty="0"/>
          </a:p>
        </p:txBody>
      </p:sp>
      <p:sp>
        <p:nvSpPr>
          <p:cNvPr id="6" name="Title 1"/>
          <p:cNvSpPr txBox="1">
            <a:spLocks/>
          </p:cNvSpPr>
          <p:nvPr/>
        </p:nvSpPr>
        <p:spPr>
          <a:xfrm>
            <a:off x="609600" y="685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8" name="Content Placeholder 2"/>
          <p:cNvSpPr txBox="1">
            <a:spLocks/>
          </p:cNvSpPr>
          <p:nvPr/>
        </p:nvSpPr>
        <p:spPr>
          <a:xfrm>
            <a:off x="609600" y="2743200"/>
            <a:ext cx="76962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ts val="3520"/>
              </a:lnSpc>
              <a:spcBef>
                <a:spcPts val="0"/>
              </a:spcBef>
              <a:buClr>
                <a:srgbClr val="008000"/>
              </a:buClr>
              <a:buSzPct val="100000"/>
              <a:buFont typeface="Arial"/>
              <a:buChar char="•"/>
            </a:pPr>
            <a:r>
              <a:rPr lang="en-US" sz="2800" dirty="0" smtClean="0">
                <a:latin typeface="Times"/>
                <a:cs typeface="Garamond"/>
              </a:rPr>
              <a:t>Explain how to apply six strategies for managing change within their schools or districts.</a:t>
            </a:r>
          </a:p>
        </p:txBody>
      </p:sp>
      <p:sp>
        <p:nvSpPr>
          <p:cNvPr id="9" name="Content Placeholder 2"/>
          <p:cNvSpPr txBox="1">
            <a:spLocks/>
          </p:cNvSpPr>
          <p:nvPr/>
        </p:nvSpPr>
        <p:spPr>
          <a:xfrm>
            <a:off x="609600" y="2133600"/>
            <a:ext cx="8686800" cy="99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ts val="3840"/>
              </a:lnSpc>
              <a:spcBef>
                <a:spcPts val="0"/>
              </a:spcBef>
              <a:buClr>
                <a:srgbClr val="008000"/>
              </a:buClr>
              <a:buSzPct val="100000"/>
              <a:buFont typeface="Arial"/>
              <a:buChar char="•"/>
            </a:pPr>
            <a:r>
              <a:rPr lang="en-US" sz="2800" dirty="0" smtClean="0">
                <a:latin typeface="Times"/>
                <a:cs typeface="Garamond"/>
              </a:rPr>
              <a:t>Describe the three phases of the change process.</a:t>
            </a:r>
          </a:p>
        </p:txBody>
      </p:sp>
      <p:sp>
        <p:nvSpPr>
          <p:cNvPr id="10" name="Content Placeholder 2"/>
          <p:cNvSpPr txBox="1">
            <a:spLocks/>
          </p:cNvSpPr>
          <p:nvPr/>
        </p:nvSpPr>
        <p:spPr>
          <a:xfrm>
            <a:off x="609600" y="5257800"/>
            <a:ext cx="8001000" cy="106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ts val="3840"/>
              </a:lnSpc>
              <a:spcBef>
                <a:spcPts val="0"/>
              </a:spcBef>
              <a:buClr>
                <a:srgbClr val="008000"/>
              </a:buClr>
              <a:buFont typeface="Arial"/>
              <a:buChar char="•"/>
            </a:pPr>
            <a:r>
              <a:rPr lang="en-US" sz="2800" dirty="0" smtClean="0">
                <a:latin typeface="Times"/>
                <a:cs typeface="Garamond"/>
              </a:rPr>
              <a:t>Identify and explain strategies for addressing resistance to change.</a:t>
            </a:r>
          </a:p>
          <a:p>
            <a:pPr marL="0" indent="0">
              <a:buNone/>
            </a:pPr>
            <a:endParaRPr lang="en-US" sz="2800" dirty="0"/>
          </a:p>
        </p:txBody>
      </p:sp>
      <p:sp>
        <p:nvSpPr>
          <p:cNvPr id="11" name="Content Placeholder 2"/>
          <p:cNvSpPr txBox="1">
            <a:spLocks/>
          </p:cNvSpPr>
          <p:nvPr/>
        </p:nvSpPr>
        <p:spPr>
          <a:xfrm>
            <a:off x="609600" y="3810000"/>
            <a:ext cx="80772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ts val="3520"/>
              </a:lnSpc>
              <a:spcBef>
                <a:spcPts val="0"/>
              </a:spcBef>
              <a:buClr>
                <a:srgbClr val="008000"/>
              </a:buClr>
              <a:buSzPct val="100000"/>
              <a:buFont typeface="Arial"/>
              <a:buChar char="•"/>
            </a:pPr>
            <a:r>
              <a:rPr lang="en-US" sz="2800" dirty="0" smtClean="0">
                <a:latin typeface="Times"/>
                <a:cs typeface="Garamond"/>
              </a:rPr>
              <a:t>Use the Stages of Concern to plan for and provide differentiated support to those implementing new initiatives.</a:t>
            </a:r>
          </a:p>
          <a:p>
            <a:pPr marL="0" indent="0">
              <a:buNone/>
            </a:pPr>
            <a:endParaRPr lang="en-US" sz="2800" dirty="0"/>
          </a:p>
        </p:txBody>
      </p:sp>
      <p:pic>
        <p:nvPicPr>
          <p:cNvPr id="12" name="Picture 11" descr="triangle.png"/>
          <p:cNvPicPr>
            <a:picLocks noChangeAspect="1"/>
          </p:cNvPicPr>
          <p:nvPr/>
        </p:nvPicPr>
        <p:blipFill>
          <a:blip r:embed="rId3"/>
          <a:stretch>
            <a:fillRect/>
          </a:stretch>
        </p:blipFill>
        <p:spPr>
          <a:xfrm>
            <a:off x="0" y="990600"/>
            <a:ext cx="536466" cy="618765"/>
          </a:xfrm>
          <a:prstGeom prst="rect">
            <a:avLst/>
          </a:prstGeom>
        </p:spPr>
      </p:pic>
      <p:sp>
        <p:nvSpPr>
          <p:cNvPr id="17" name="TextBox 16"/>
          <p:cNvSpPr txBox="1"/>
          <p:nvPr/>
        </p:nvSpPr>
        <p:spPr>
          <a:xfrm>
            <a:off x="8458200" y="6400800"/>
            <a:ext cx="262662" cy="276999"/>
          </a:xfrm>
          <a:prstGeom prst="rect">
            <a:avLst/>
          </a:prstGeom>
          <a:noFill/>
        </p:spPr>
        <p:txBody>
          <a:bodyPr wrap="none" rtlCol="0">
            <a:spAutoFit/>
          </a:bodyPr>
          <a:lstStyle/>
          <a:p>
            <a:r>
              <a:rPr lang="en-US" sz="1200" dirty="0" smtClean="0"/>
              <a:t>2</a:t>
            </a:r>
            <a:endParaRPr lang="en-US" sz="1200" dirty="0"/>
          </a:p>
        </p:txBody>
      </p:sp>
      <p:sp>
        <p:nvSpPr>
          <p:cNvPr id="5" name="Footer Placeholder 4"/>
          <p:cNvSpPr>
            <a:spLocks noGrp="1"/>
          </p:cNvSpPr>
          <p:nvPr>
            <p:ph type="ftr" sz="quarter" idx="11"/>
          </p:nvPr>
        </p:nvSpPr>
        <p:spPr>
          <a:xfrm>
            <a:off x="-152400" y="6324600"/>
            <a:ext cx="2895600" cy="365125"/>
          </a:xfrm>
        </p:spPr>
        <p:txBody>
          <a:body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1"/>
          <p:cNvSpPr txBox="1">
            <a:spLocks/>
          </p:cNvSpPr>
          <p:nvPr/>
        </p:nvSpPr>
        <p:spPr>
          <a:xfrm>
            <a:off x="609600" y="685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0000FF"/>
                </a:solidFill>
                <a:latin typeface="Arial"/>
                <a:cs typeface="Trebuchet MS"/>
              </a:rPr>
              <a:t>Agenda</a:t>
            </a:r>
            <a:endParaRPr lang="en-US" b="1" dirty="0">
              <a:solidFill>
                <a:srgbClr val="0000FF"/>
              </a:solidFill>
              <a:latin typeface="Arial"/>
              <a:cs typeface="Trebuchet MS"/>
            </a:endParaRPr>
          </a:p>
        </p:txBody>
      </p:sp>
      <p:pic>
        <p:nvPicPr>
          <p:cNvPr id="2" name="Picture 1" descr="Killion Unit 1 Agenda.pdf"/>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2894" b="7138"/>
          <a:stretch/>
        </p:blipFill>
        <p:spPr>
          <a:xfrm>
            <a:off x="2286000" y="990600"/>
            <a:ext cx="6155910" cy="5573969"/>
          </a:xfrm>
          <a:prstGeom prst="rect">
            <a:avLst/>
          </a:prstGeom>
        </p:spPr>
      </p:pic>
      <p:sp>
        <p:nvSpPr>
          <p:cNvPr id="11" name="TextBox 10"/>
          <p:cNvSpPr txBox="1"/>
          <p:nvPr/>
        </p:nvSpPr>
        <p:spPr>
          <a:xfrm>
            <a:off x="8458200" y="6324600"/>
            <a:ext cx="275661" cy="307777"/>
          </a:xfrm>
          <a:prstGeom prst="rect">
            <a:avLst/>
          </a:prstGeom>
          <a:noFill/>
        </p:spPr>
        <p:txBody>
          <a:bodyPr wrap="none" rtlCol="0">
            <a:spAutoFit/>
          </a:bodyPr>
          <a:lstStyle/>
          <a:p>
            <a:r>
              <a:rPr lang="en-US" sz="1400" dirty="0" smtClean="0"/>
              <a:t>3</a:t>
            </a:r>
            <a:endParaRPr lang="en-US" sz="1400" dirty="0"/>
          </a:p>
        </p:txBody>
      </p:sp>
      <p:sp>
        <p:nvSpPr>
          <p:cNvPr id="15" name="Footer Placeholder 4"/>
          <p:cNvSpPr>
            <a:spLocks noGrp="1"/>
          </p:cNvSpPr>
          <p:nvPr>
            <p:ph type="ftr" sz="quarter" idx="11"/>
          </p:nvPr>
        </p:nvSpPr>
        <p:spPr>
          <a:xfrm>
            <a:off x="-152400" y="6324600"/>
            <a:ext cx="2895600" cy="365125"/>
          </a:xfrm>
        </p:spPr>
        <p:txBody>
          <a:body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pic>
        <p:nvPicPr>
          <p:cNvPr id="7" name="Picture 6" descr="triangle.png"/>
          <p:cNvPicPr>
            <a:picLocks noChangeAspect="1"/>
          </p:cNvPicPr>
          <p:nvPr/>
        </p:nvPicPr>
        <p:blipFill>
          <a:blip r:embed="rId4"/>
          <a:stretch>
            <a:fillRect/>
          </a:stretch>
        </p:blipFill>
        <p:spPr>
          <a:xfrm>
            <a:off x="0" y="990600"/>
            <a:ext cx="536466" cy="61876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52601"/>
            <a:ext cx="8229600" cy="685799"/>
          </a:xfrm>
        </p:spPr>
        <p:txBody>
          <a:bodyPr>
            <a:normAutofit/>
          </a:bodyPr>
          <a:lstStyle/>
          <a:p>
            <a:pPr lvl="0">
              <a:lnSpc>
                <a:spcPts val="3520"/>
              </a:lnSpc>
              <a:spcBef>
                <a:spcPts val="0"/>
              </a:spcBef>
              <a:buClr>
                <a:srgbClr val="008000"/>
              </a:buClr>
              <a:buSzPct val="100000"/>
              <a:buFont typeface="Arial"/>
              <a:buChar char="•"/>
            </a:pPr>
            <a:r>
              <a:rPr lang="en-US" dirty="0" smtClean="0">
                <a:latin typeface="Times"/>
                <a:cs typeface="Garamond"/>
              </a:rPr>
              <a:t>Ask questions. </a:t>
            </a:r>
          </a:p>
          <a:p>
            <a:pPr>
              <a:buClr>
                <a:srgbClr val="008000"/>
              </a:buClr>
              <a:buSzPct val="100000"/>
              <a:buBlip>
                <a:blip r:embed="rId3"/>
              </a:buBlip>
            </a:pPr>
            <a:endParaRPr lang="en-US" dirty="0">
              <a:latin typeface="Times"/>
            </a:endParaRPr>
          </a:p>
        </p:txBody>
      </p:sp>
      <p:sp>
        <p:nvSpPr>
          <p:cNvPr id="2" name="Title 1"/>
          <p:cNvSpPr>
            <a:spLocks noGrp="1"/>
          </p:cNvSpPr>
          <p:nvPr>
            <p:ph type="title"/>
          </p:nvPr>
        </p:nvSpPr>
        <p:spPr>
          <a:xfrm>
            <a:off x="609600" y="838200"/>
            <a:ext cx="8229600" cy="914400"/>
          </a:xfrm>
        </p:spPr>
        <p:txBody>
          <a:bodyPr/>
          <a:lstStyle/>
          <a:p>
            <a:pPr algn="l"/>
            <a:r>
              <a:rPr lang="en-US" b="1" dirty="0" smtClean="0">
                <a:solidFill>
                  <a:srgbClr val="0000FF"/>
                </a:solidFill>
                <a:latin typeface="Arial"/>
                <a:cs typeface="Trebuchet MS"/>
              </a:rPr>
              <a:t>Agreements</a:t>
            </a:r>
            <a:endParaRPr lang="en-US" b="1" dirty="0">
              <a:solidFill>
                <a:srgbClr val="0000FF"/>
              </a:solidFill>
              <a:latin typeface="Arial"/>
              <a:cs typeface="Trebuchet MS"/>
            </a:endParaRPr>
          </a:p>
        </p:txBody>
      </p:sp>
      <p:pic>
        <p:nvPicPr>
          <p:cNvPr id="7" name="Picture 6" descr="green triangle-3.tif"/>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914400"/>
            <a:ext cx="533400" cy="807720"/>
          </a:xfrm>
          <a:prstGeom prst="rect">
            <a:avLst/>
          </a:prstGeom>
        </p:spPr>
      </p:pic>
      <p:sp>
        <p:nvSpPr>
          <p:cNvPr id="8" name="Content Placeholder 2"/>
          <p:cNvSpPr txBox="1">
            <a:spLocks/>
          </p:cNvSpPr>
          <p:nvPr/>
        </p:nvSpPr>
        <p:spPr>
          <a:xfrm>
            <a:off x="609600" y="4038600"/>
            <a:ext cx="82296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520"/>
              </a:lnSpc>
              <a:spcBef>
                <a:spcPts val="0"/>
              </a:spcBef>
              <a:buClr>
                <a:srgbClr val="008000"/>
              </a:buClr>
              <a:buSzPct val="100000"/>
              <a:buFont typeface="Arial"/>
              <a:buChar char="•"/>
            </a:pPr>
            <a:r>
              <a:rPr lang="en-US" dirty="0" smtClean="0">
                <a:latin typeface="Times"/>
                <a:cs typeface="Garamond"/>
              </a:rPr>
              <a:t>Be open to new information and possibilities.</a:t>
            </a:r>
          </a:p>
          <a:p>
            <a:pPr>
              <a:buSzPct val="100000"/>
              <a:buBlip>
                <a:blip r:embed="rId5"/>
              </a:buBlip>
            </a:pPr>
            <a:endParaRPr lang="en-US" dirty="0"/>
          </a:p>
        </p:txBody>
      </p:sp>
      <p:sp>
        <p:nvSpPr>
          <p:cNvPr id="9" name="Content Placeholder 2"/>
          <p:cNvSpPr txBox="1">
            <a:spLocks/>
          </p:cNvSpPr>
          <p:nvPr/>
        </p:nvSpPr>
        <p:spPr>
          <a:xfrm>
            <a:off x="609600" y="2514600"/>
            <a:ext cx="82296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520"/>
              </a:lnSpc>
              <a:spcBef>
                <a:spcPts val="0"/>
              </a:spcBef>
              <a:buClr>
                <a:srgbClr val="008000"/>
              </a:buClr>
              <a:buSzPct val="100000"/>
              <a:buFont typeface="Arial"/>
              <a:buChar char="•"/>
            </a:pPr>
            <a:r>
              <a:rPr lang="en-US" dirty="0" smtClean="0">
                <a:latin typeface="Times"/>
                <a:cs typeface="Garamond"/>
              </a:rPr>
              <a:t>Engage fully.</a:t>
            </a:r>
          </a:p>
          <a:p>
            <a:pPr>
              <a:buSzPct val="100000"/>
              <a:buBlip>
                <a:blip r:embed="rId6"/>
              </a:buBlip>
            </a:pPr>
            <a:endParaRPr lang="en-US" dirty="0"/>
          </a:p>
        </p:txBody>
      </p:sp>
      <p:sp>
        <p:nvSpPr>
          <p:cNvPr id="10" name="Content Placeholder 2"/>
          <p:cNvSpPr txBox="1">
            <a:spLocks/>
          </p:cNvSpPr>
          <p:nvPr/>
        </p:nvSpPr>
        <p:spPr>
          <a:xfrm>
            <a:off x="609600" y="4800600"/>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520"/>
              </a:lnSpc>
              <a:spcBef>
                <a:spcPts val="0"/>
              </a:spcBef>
              <a:buClr>
                <a:srgbClr val="008000"/>
              </a:buClr>
              <a:buSzPct val="100000"/>
              <a:buFont typeface="Arial"/>
              <a:buChar char="•"/>
            </a:pPr>
            <a:r>
              <a:rPr lang="en-US" dirty="0" smtClean="0">
                <a:latin typeface="Times"/>
                <a:cs typeface="Garamond"/>
              </a:rPr>
              <a:t>Be open to diverse views.</a:t>
            </a:r>
          </a:p>
          <a:p>
            <a:pPr>
              <a:buSzPct val="100000"/>
              <a:buBlip>
                <a:blip r:embed="rId7"/>
              </a:buBlip>
            </a:pPr>
            <a:endParaRPr lang="en-US" dirty="0"/>
          </a:p>
        </p:txBody>
      </p:sp>
      <p:sp>
        <p:nvSpPr>
          <p:cNvPr id="11" name="Content Placeholder 2"/>
          <p:cNvSpPr txBox="1">
            <a:spLocks/>
          </p:cNvSpPr>
          <p:nvPr/>
        </p:nvSpPr>
        <p:spPr>
          <a:xfrm>
            <a:off x="609600" y="3276600"/>
            <a:ext cx="6446146"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520"/>
              </a:lnSpc>
              <a:spcBef>
                <a:spcPts val="0"/>
              </a:spcBef>
              <a:buClr>
                <a:srgbClr val="008000"/>
              </a:buClr>
              <a:buSzPct val="100000"/>
              <a:buFont typeface="Arial"/>
              <a:buChar char="•"/>
            </a:pPr>
            <a:r>
              <a:rPr lang="en-US" dirty="0" smtClean="0">
                <a:latin typeface="Times"/>
                <a:cs typeface="Garamond"/>
              </a:rPr>
              <a:t>Contribute productively.</a:t>
            </a:r>
          </a:p>
          <a:p>
            <a:pPr>
              <a:buSzPct val="100000"/>
              <a:buBlip>
                <a:blip r:embed="rId8"/>
              </a:buBlip>
            </a:pPr>
            <a:endParaRPr lang="en-US" dirty="0"/>
          </a:p>
        </p:txBody>
      </p:sp>
      <p:sp>
        <p:nvSpPr>
          <p:cNvPr id="15" name="TextBox 14"/>
          <p:cNvSpPr txBox="1"/>
          <p:nvPr/>
        </p:nvSpPr>
        <p:spPr>
          <a:xfrm>
            <a:off x="8458200" y="6400800"/>
            <a:ext cx="262662" cy="276999"/>
          </a:xfrm>
          <a:prstGeom prst="rect">
            <a:avLst/>
          </a:prstGeom>
          <a:noFill/>
        </p:spPr>
        <p:txBody>
          <a:bodyPr wrap="none" rtlCol="0">
            <a:spAutoFit/>
          </a:bodyPr>
          <a:lstStyle/>
          <a:p>
            <a:r>
              <a:rPr lang="en-US" sz="1200" dirty="0" smtClean="0"/>
              <a:t>4</a:t>
            </a:r>
            <a:endParaRPr lang="en-US" sz="1200" dirty="0"/>
          </a:p>
        </p:txBody>
      </p:sp>
      <p:sp>
        <p:nvSpPr>
          <p:cNvPr id="16" name="Footer Placeholder 4"/>
          <p:cNvSpPr>
            <a:spLocks noGrp="1"/>
          </p:cNvSpPr>
          <p:nvPr>
            <p:ph type="ftr" sz="quarter" idx="11"/>
          </p:nvPr>
        </p:nvSpPr>
        <p:spPr>
          <a:xfrm>
            <a:off x="-152400" y="6324600"/>
            <a:ext cx="2895600" cy="365125"/>
          </a:xfrm>
        </p:spPr>
        <p:txBody>
          <a:body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1143000"/>
          </a:xfrm>
        </p:spPr>
        <p:txBody>
          <a:bodyPr>
            <a:noAutofit/>
          </a:bodyPr>
          <a:lstStyle/>
          <a:p>
            <a:r>
              <a:rPr lang="en-US" sz="6600" b="1" dirty="0" smtClean="0">
                <a:solidFill>
                  <a:srgbClr val="0000FF"/>
                </a:solidFill>
                <a:latin typeface="Arial"/>
                <a:cs typeface="Trebuchet MS"/>
              </a:rPr>
              <a:t>Change = Learning</a:t>
            </a:r>
            <a:endParaRPr lang="en-US" sz="6600" b="1" dirty="0">
              <a:solidFill>
                <a:srgbClr val="0000FF"/>
              </a:solidFill>
              <a:latin typeface="Arial"/>
              <a:cs typeface="Trebuchet MS"/>
            </a:endParaRPr>
          </a:p>
        </p:txBody>
      </p:sp>
      <p:sp>
        <p:nvSpPr>
          <p:cNvPr id="11" name="TextBox 10"/>
          <p:cNvSpPr txBox="1"/>
          <p:nvPr/>
        </p:nvSpPr>
        <p:spPr>
          <a:xfrm>
            <a:off x="8458200" y="6488668"/>
            <a:ext cx="262662" cy="276999"/>
          </a:xfrm>
          <a:prstGeom prst="rect">
            <a:avLst/>
          </a:prstGeom>
          <a:noFill/>
        </p:spPr>
        <p:txBody>
          <a:bodyPr wrap="none" rtlCol="0">
            <a:spAutoFit/>
          </a:bodyPr>
          <a:lstStyle/>
          <a:p>
            <a:r>
              <a:rPr lang="en-US" sz="1200" dirty="0"/>
              <a:t>5</a:t>
            </a:r>
          </a:p>
        </p:txBody>
      </p:sp>
      <p:sp>
        <p:nvSpPr>
          <p:cNvPr id="8" name="Footer Placeholder 4"/>
          <p:cNvSpPr txBox="1">
            <a:spLocks/>
          </p:cNvSpPr>
          <p:nvPr/>
        </p:nvSpPr>
        <p:spPr>
          <a:xfrm>
            <a:off x="-152400" y="63246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492375"/>
            <a:ext cx="7772400" cy="1470025"/>
          </a:xfrm>
        </p:spPr>
        <p:txBody>
          <a:bodyPr>
            <a:noAutofit/>
          </a:bodyPr>
          <a:lstStyle/>
          <a:p>
            <a:pPr>
              <a:spcAft>
                <a:spcPts val="1200"/>
              </a:spcAft>
            </a:pPr>
            <a:r>
              <a:rPr lang="en-US" dirty="0" smtClean="0">
                <a:solidFill>
                  <a:srgbClr val="0000FF"/>
                </a:solidFill>
                <a:latin typeface="Arial"/>
                <a:cs typeface="Trebuchet MS"/>
              </a:rPr>
              <a:t>Implementation cannot be assumed; it must be supported.</a:t>
            </a:r>
            <a:endParaRPr lang="en-US" dirty="0">
              <a:solidFill>
                <a:srgbClr val="0000FF"/>
              </a:solidFill>
              <a:latin typeface="Arial"/>
              <a:cs typeface="Trebuchet MS"/>
            </a:endParaRPr>
          </a:p>
        </p:txBody>
      </p:sp>
      <p:sp>
        <p:nvSpPr>
          <p:cNvPr id="11" name="TextBox 10"/>
          <p:cNvSpPr txBox="1"/>
          <p:nvPr/>
        </p:nvSpPr>
        <p:spPr>
          <a:xfrm>
            <a:off x="8458200" y="6324600"/>
            <a:ext cx="288661" cy="338554"/>
          </a:xfrm>
          <a:prstGeom prst="rect">
            <a:avLst/>
          </a:prstGeom>
          <a:noFill/>
        </p:spPr>
        <p:txBody>
          <a:bodyPr wrap="none" rtlCol="0">
            <a:spAutoFit/>
          </a:bodyPr>
          <a:lstStyle/>
          <a:p>
            <a:r>
              <a:rPr lang="en-US" sz="1600" dirty="0" smtClean="0"/>
              <a:t>6</a:t>
            </a:r>
            <a:endParaRPr lang="en-US" sz="1600" dirty="0"/>
          </a:p>
        </p:txBody>
      </p:sp>
      <p:sp>
        <p:nvSpPr>
          <p:cNvPr id="7" name="Footer Placeholder 4"/>
          <p:cNvSpPr>
            <a:spLocks noGrp="1"/>
          </p:cNvSpPr>
          <p:nvPr>
            <p:ph type="ftr" sz="quarter" idx="11"/>
          </p:nvPr>
        </p:nvSpPr>
        <p:spPr>
          <a:xfrm>
            <a:off x="-152400" y="6324600"/>
            <a:ext cx="2895600" cy="365125"/>
          </a:xfrm>
        </p:spPr>
        <p:txBody>
          <a:body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8458200" cy="5105400"/>
          </a:xfrm>
        </p:spPr>
        <p:txBody>
          <a:bodyPr>
            <a:noAutofit/>
          </a:bodyPr>
          <a:lstStyle/>
          <a:p>
            <a:pPr marL="457200" lvl="0" indent="-457200">
              <a:lnSpc>
                <a:spcPct val="90000"/>
              </a:lnSpc>
              <a:spcBef>
                <a:spcPts val="0"/>
              </a:spcBef>
              <a:buClr>
                <a:srgbClr val="008000"/>
              </a:buClr>
              <a:buSzPct val="100000"/>
              <a:buFont typeface="Arial"/>
              <a:buChar char="•"/>
            </a:pPr>
            <a:r>
              <a:rPr lang="en-US" dirty="0" smtClean="0">
                <a:latin typeface="Times"/>
                <a:cs typeface="Garamond"/>
              </a:rPr>
              <a:t>Review the protocol process described on Handout 2.1.</a:t>
            </a:r>
          </a:p>
          <a:p>
            <a:pPr marL="457200" lvl="0" indent="-457200">
              <a:lnSpc>
                <a:spcPct val="50000"/>
              </a:lnSpc>
              <a:spcBef>
                <a:spcPts val="0"/>
              </a:spcBef>
              <a:buClr>
                <a:srgbClr val="008000"/>
              </a:buClr>
              <a:buSzPct val="100000"/>
              <a:buNone/>
            </a:pPr>
            <a:endParaRPr lang="en-US" dirty="0" smtClean="0">
              <a:latin typeface="Times"/>
              <a:cs typeface="Garamond"/>
            </a:endParaRPr>
          </a:p>
          <a:p>
            <a:pPr marL="457200" indent="-457200">
              <a:lnSpc>
                <a:spcPct val="90000"/>
              </a:lnSpc>
              <a:spcBef>
                <a:spcPts val="0"/>
              </a:spcBef>
              <a:buClr>
                <a:srgbClr val="008000"/>
              </a:buClr>
              <a:buSzPct val="100000"/>
              <a:buFont typeface="Arial"/>
              <a:buChar char="•"/>
            </a:pPr>
            <a:r>
              <a:rPr lang="en-US" dirty="0" smtClean="0">
                <a:latin typeface="Times"/>
                <a:cs typeface="Garamond"/>
              </a:rPr>
              <a:t>Form triads and cluster your chairs so you can hear one another.</a:t>
            </a:r>
          </a:p>
          <a:p>
            <a:pPr marL="457200" indent="-457200">
              <a:lnSpc>
                <a:spcPct val="50000"/>
              </a:lnSpc>
              <a:spcBef>
                <a:spcPts val="0"/>
              </a:spcBef>
              <a:buClr>
                <a:srgbClr val="008000"/>
              </a:buClr>
              <a:buSzPct val="100000"/>
              <a:buNone/>
            </a:pPr>
            <a:endParaRPr lang="en-US" dirty="0" smtClean="0">
              <a:latin typeface="Times"/>
              <a:cs typeface="Garamond"/>
            </a:endParaRPr>
          </a:p>
          <a:p>
            <a:pPr marL="457200" indent="-457200">
              <a:lnSpc>
                <a:spcPct val="90000"/>
              </a:lnSpc>
              <a:spcBef>
                <a:spcPts val="0"/>
              </a:spcBef>
              <a:buClr>
                <a:srgbClr val="008000"/>
              </a:buClr>
              <a:buSzPct val="100000"/>
              <a:buFont typeface="Arial"/>
              <a:buChar char="•"/>
            </a:pPr>
            <a:r>
              <a:rPr lang="en-US" dirty="0" smtClean="0">
                <a:latin typeface="Times"/>
                <a:cs typeface="Garamond"/>
              </a:rPr>
              <a:t>Read Handout 2.2, The Emperor Has No Clothes through </a:t>
            </a:r>
            <a:r>
              <a:rPr lang="en-US" dirty="0" err="1" smtClean="0">
                <a:latin typeface="Times"/>
                <a:cs typeface="Garamond"/>
              </a:rPr>
              <a:t>p</a:t>
            </a:r>
            <a:r>
              <a:rPr lang="en-US" dirty="0" smtClean="0">
                <a:latin typeface="Times"/>
                <a:cs typeface="Garamond"/>
              </a:rPr>
              <a:t>. 25.</a:t>
            </a:r>
          </a:p>
          <a:p>
            <a:pPr marL="457200" indent="-457200">
              <a:lnSpc>
                <a:spcPct val="50000"/>
              </a:lnSpc>
              <a:spcBef>
                <a:spcPts val="0"/>
              </a:spcBef>
              <a:buClr>
                <a:srgbClr val="008000"/>
              </a:buClr>
              <a:buSzPct val="100000"/>
              <a:buNone/>
            </a:pPr>
            <a:endParaRPr lang="en-US" dirty="0" smtClean="0">
              <a:latin typeface="Times"/>
              <a:cs typeface="Garamond"/>
            </a:endParaRPr>
          </a:p>
          <a:p>
            <a:pPr marL="457200" indent="-457200">
              <a:lnSpc>
                <a:spcPct val="90000"/>
              </a:lnSpc>
              <a:spcBef>
                <a:spcPts val="0"/>
              </a:spcBef>
              <a:buClr>
                <a:srgbClr val="008000"/>
              </a:buClr>
              <a:buSzPct val="100000"/>
              <a:buFont typeface="Arial"/>
              <a:buChar char="•"/>
            </a:pPr>
            <a:r>
              <a:rPr lang="en-US" dirty="0" smtClean="0">
                <a:latin typeface="Times"/>
                <a:cs typeface="Garamond"/>
              </a:rPr>
              <a:t>Complete the protocol allowing each person to share at least two quotes.</a:t>
            </a:r>
          </a:p>
        </p:txBody>
      </p:sp>
      <p:pic>
        <p:nvPicPr>
          <p:cNvPr id="7" name="Picture 6" descr="green triangle-3.tif"/>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914400"/>
            <a:ext cx="533400" cy="807720"/>
          </a:xfrm>
          <a:prstGeom prst="rect">
            <a:avLst/>
          </a:prstGeom>
        </p:spPr>
      </p:pic>
      <p:sp>
        <p:nvSpPr>
          <p:cNvPr id="2" name="Title 1"/>
          <p:cNvSpPr>
            <a:spLocks noGrp="1"/>
          </p:cNvSpPr>
          <p:nvPr>
            <p:ph type="title"/>
          </p:nvPr>
        </p:nvSpPr>
        <p:spPr>
          <a:xfrm>
            <a:off x="304800" y="762000"/>
            <a:ext cx="8229600" cy="1143000"/>
          </a:xfrm>
        </p:spPr>
        <p:txBody>
          <a:bodyPr/>
          <a:lstStyle/>
          <a:p>
            <a:pPr>
              <a:spcAft>
                <a:spcPts val="600"/>
              </a:spcAft>
            </a:pPr>
            <a:r>
              <a:rPr lang="en-US" b="1" dirty="0" smtClean="0">
                <a:solidFill>
                  <a:srgbClr val="0000FF"/>
                </a:solidFill>
                <a:latin typeface="Arial"/>
                <a:cs typeface="Trebuchet MS"/>
              </a:rPr>
              <a:t>Save the Last Word protocol</a:t>
            </a:r>
            <a:endParaRPr lang="en-US" b="1" dirty="0">
              <a:solidFill>
                <a:srgbClr val="0000FF"/>
              </a:solidFill>
              <a:latin typeface="Arial"/>
              <a:cs typeface="Trebuchet MS"/>
            </a:endParaRPr>
          </a:p>
        </p:txBody>
      </p:sp>
      <p:sp>
        <p:nvSpPr>
          <p:cNvPr id="11" name="TextBox 10"/>
          <p:cNvSpPr txBox="1"/>
          <p:nvPr/>
        </p:nvSpPr>
        <p:spPr>
          <a:xfrm>
            <a:off x="8458200" y="6400800"/>
            <a:ext cx="262662" cy="276999"/>
          </a:xfrm>
          <a:prstGeom prst="rect">
            <a:avLst/>
          </a:prstGeom>
          <a:noFill/>
        </p:spPr>
        <p:txBody>
          <a:bodyPr wrap="none" rtlCol="0">
            <a:spAutoFit/>
          </a:bodyPr>
          <a:lstStyle/>
          <a:p>
            <a:r>
              <a:rPr lang="en-US" sz="1200" dirty="0" smtClean="0"/>
              <a:t>7</a:t>
            </a:r>
            <a:endParaRPr lang="en-US" sz="1200" dirty="0"/>
          </a:p>
        </p:txBody>
      </p:sp>
      <p:sp>
        <p:nvSpPr>
          <p:cNvPr id="10" name="Footer Placeholder 4"/>
          <p:cNvSpPr txBox="1">
            <a:spLocks/>
          </p:cNvSpPr>
          <p:nvPr/>
        </p:nvSpPr>
        <p:spPr>
          <a:xfrm>
            <a:off x="-152400" y="63246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Oval 4"/>
          <p:cNvSpPr/>
          <p:nvPr/>
        </p:nvSpPr>
        <p:spPr>
          <a:xfrm>
            <a:off x="381000" y="1905000"/>
            <a:ext cx="8534400" cy="3200400"/>
          </a:xfrm>
          <a:prstGeom prst="ellips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Oval 5"/>
          <p:cNvSpPr/>
          <p:nvPr/>
        </p:nvSpPr>
        <p:spPr>
          <a:xfrm>
            <a:off x="381000" y="2590800"/>
            <a:ext cx="5943600" cy="1885460"/>
          </a:xfrm>
          <a:prstGeom prst="ellipse">
            <a:avLst/>
          </a:prstGeom>
          <a:solidFill>
            <a:schemeClr val="accent3">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dirty="0" smtClean="0"/>
              <a:t>                                                              		  			 		</a:t>
            </a:r>
            <a:endParaRPr lang="en-US" dirty="0"/>
          </a:p>
        </p:txBody>
      </p:sp>
      <p:sp>
        <p:nvSpPr>
          <p:cNvPr id="7" name="Oval 6"/>
          <p:cNvSpPr/>
          <p:nvPr/>
        </p:nvSpPr>
        <p:spPr>
          <a:xfrm>
            <a:off x="762000" y="2971800"/>
            <a:ext cx="3269226" cy="1309547"/>
          </a:xfrm>
          <a:prstGeom prst="ellipse">
            <a:avLst/>
          </a:prstGeom>
          <a:solidFill>
            <a:schemeClr val="accent6"/>
          </a:solidFill>
          <a:ln>
            <a:noFill/>
          </a:ln>
        </p:spPr>
        <p:style>
          <a:lnRef idx="2">
            <a:schemeClr val="accent5"/>
          </a:lnRef>
          <a:fillRef idx="1003">
            <a:schemeClr val="lt1"/>
          </a:fillRef>
          <a:effectRef idx="0">
            <a:schemeClr val="accent5"/>
          </a:effectRef>
          <a:fontRef idx="minor">
            <a:schemeClr val="dk1"/>
          </a:fontRef>
        </p:style>
        <p:txBody>
          <a:bodyPr rtlCol="0" anchor="ctr"/>
          <a:lstStyle/>
          <a:p>
            <a:pPr algn="ctr"/>
            <a:r>
              <a:rPr lang="en-US" dirty="0" smtClean="0"/>
              <a:t>Initiation</a:t>
            </a:r>
            <a:endParaRPr lang="en-US" dirty="0"/>
          </a:p>
        </p:txBody>
      </p:sp>
      <p:sp>
        <p:nvSpPr>
          <p:cNvPr id="8" name="TextBox 7"/>
          <p:cNvSpPr txBox="1"/>
          <p:nvPr/>
        </p:nvSpPr>
        <p:spPr>
          <a:xfrm>
            <a:off x="6671158" y="3440668"/>
            <a:ext cx="1939442" cy="369332"/>
          </a:xfrm>
          <a:prstGeom prst="rect">
            <a:avLst/>
          </a:prstGeom>
          <a:noFill/>
        </p:spPr>
        <p:txBody>
          <a:bodyPr wrap="none" rtlCol="0">
            <a:spAutoFit/>
          </a:bodyPr>
          <a:lstStyle/>
          <a:p>
            <a:r>
              <a:rPr lang="en-US" dirty="0" smtClean="0"/>
              <a:t>Institutionalization</a:t>
            </a:r>
            <a:endParaRPr lang="en-US" dirty="0"/>
          </a:p>
        </p:txBody>
      </p:sp>
      <p:sp>
        <p:nvSpPr>
          <p:cNvPr id="9" name="TextBox 8"/>
          <p:cNvSpPr txBox="1"/>
          <p:nvPr/>
        </p:nvSpPr>
        <p:spPr>
          <a:xfrm>
            <a:off x="762000" y="5029200"/>
            <a:ext cx="685800" cy="369332"/>
          </a:xfrm>
          <a:prstGeom prst="rect">
            <a:avLst/>
          </a:prstGeom>
          <a:noFill/>
        </p:spPr>
        <p:txBody>
          <a:bodyPr wrap="square" rtlCol="0">
            <a:spAutoFit/>
          </a:bodyPr>
          <a:lstStyle/>
          <a:p>
            <a:r>
              <a:rPr lang="en-US" dirty="0" smtClean="0"/>
              <a:t>Time</a:t>
            </a:r>
            <a:endParaRPr lang="en-US" dirty="0"/>
          </a:p>
        </p:txBody>
      </p:sp>
      <p:cxnSp>
        <p:nvCxnSpPr>
          <p:cNvPr id="11" name="Straight Arrow Connector 10"/>
          <p:cNvCxnSpPr/>
          <p:nvPr/>
        </p:nvCxnSpPr>
        <p:spPr>
          <a:xfrm>
            <a:off x="1676400" y="5257800"/>
            <a:ext cx="6172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324600" y="5562600"/>
            <a:ext cx="2537329" cy="369332"/>
          </a:xfrm>
          <a:prstGeom prst="rect">
            <a:avLst/>
          </a:prstGeom>
          <a:noFill/>
        </p:spPr>
        <p:txBody>
          <a:bodyPr wrap="square" rtlCol="0">
            <a:spAutoFit/>
          </a:bodyPr>
          <a:lstStyle/>
          <a:p>
            <a:r>
              <a:rPr lang="en-US" dirty="0" smtClean="0">
                <a:latin typeface="Times"/>
              </a:rPr>
              <a:t>Source: Fullan, 1993</a:t>
            </a:r>
            <a:endParaRPr lang="en-US" dirty="0">
              <a:latin typeface="Times"/>
            </a:endParaRPr>
          </a:p>
        </p:txBody>
      </p:sp>
      <p:sp>
        <p:nvSpPr>
          <p:cNvPr id="10" name="TextBox 9"/>
          <p:cNvSpPr txBox="1"/>
          <p:nvPr/>
        </p:nvSpPr>
        <p:spPr>
          <a:xfrm>
            <a:off x="533400" y="906959"/>
            <a:ext cx="5791200" cy="769441"/>
          </a:xfrm>
          <a:prstGeom prst="rect">
            <a:avLst/>
          </a:prstGeom>
          <a:noFill/>
        </p:spPr>
        <p:txBody>
          <a:bodyPr wrap="square" rtlCol="0">
            <a:spAutoFit/>
          </a:bodyPr>
          <a:lstStyle/>
          <a:p>
            <a:r>
              <a:rPr lang="en-US" sz="4400" b="1" dirty="0" smtClean="0">
                <a:solidFill>
                  <a:srgbClr val="0000FF"/>
                </a:solidFill>
                <a:latin typeface="Arial"/>
                <a:cs typeface="Trebuchet MS"/>
              </a:rPr>
              <a:t>The change process</a:t>
            </a:r>
            <a:endParaRPr lang="en-US" sz="4400" b="1" dirty="0">
              <a:solidFill>
                <a:srgbClr val="0000FF"/>
              </a:solidFill>
              <a:latin typeface="Arial"/>
              <a:cs typeface="Trebuchet MS"/>
            </a:endParaRPr>
          </a:p>
        </p:txBody>
      </p:sp>
      <p:pic>
        <p:nvPicPr>
          <p:cNvPr id="15" name="Picture 14" descr="green triangle-3.tif"/>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914400"/>
            <a:ext cx="533400" cy="807720"/>
          </a:xfrm>
          <a:prstGeom prst="rect">
            <a:avLst/>
          </a:prstGeom>
        </p:spPr>
      </p:pic>
      <p:sp>
        <p:nvSpPr>
          <p:cNvPr id="2" name="Rectangle 1"/>
          <p:cNvSpPr/>
          <p:nvPr/>
        </p:nvSpPr>
        <p:spPr>
          <a:xfrm>
            <a:off x="4018652" y="3440668"/>
            <a:ext cx="1696348" cy="369332"/>
          </a:xfrm>
          <a:prstGeom prst="rect">
            <a:avLst/>
          </a:prstGeom>
        </p:spPr>
        <p:txBody>
          <a:bodyPr wrap="none">
            <a:spAutoFit/>
          </a:bodyPr>
          <a:lstStyle/>
          <a:p>
            <a:r>
              <a:rPr lang="en-US" dirty="0"/>
              <a:t>Implementation</a:t>
            </a:r>
          </a:p>
        </p:txBody>
      </p:sp>
      <p:sp>
        <p:nvSpPr>
          <p:cNvPr id="20" name="TextBox 19"/>
          <p:cNvSpPr txBox="1"/>
          <p:nvPr/>
        </p:nvSpPr>
        <p:spPr>
          <a:xfrm>
            <a:off x="8458200" y="6400800"/>
            <a:ext cx="262662" cy="276999"/>
          </a:xfrm>
          <a:prstGeom prst="rect">
            <a:avLst/>
          </a:prstGeom>
          <a:noFill/>
        </p:spPr>
        <p:txBody>
          <a:bodyPr wrap="none" rtlCol="0">
            <a:spAutoFit/>
          </a:bodyPr>
          <a:lstStyle/>
          <a:p>
            <a:r>
              <a:rPr lang="en-US" sz="1200" dirty="0"/>
              <a:t>8</a:t>
            </a:r>
          </a:p>
        </p:txBody>
      </p:sp>
      <p:sp>
        <p:nvSpPr>
          <p:cNvPr id="16" name="Footer Placeholder 4"/>
          <p:cNvSpPr txBox="1">
            <a:spLocks/>
          </p:cNvSpPr>
          <p:nvPr/>
        </p:nvSpPr>
        <p:spPr>
          <a:xfrm>
            <a:off x="-152400" y="63246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3600"/>
            <a:ext cx="8458200" cy="1600200"/>
          </a:xfrm>
        </p:spPr>
        <p:txBody>
          <a:bodyPr>
            <a:noAutofit/>
          </a:bodyPr>
          <a:lstStyle/>
          <a:p>
            <a:r>
              <a:rPr lang="en-US" sz="4000" b="1" dirty="0" smtClean="0">
                <a:solidFill>
                  <a:srgbClr val="0000FF"/>
                </a:solidFill>
                <a:latin typeface="Arial"/>
                <a:cs typeface="Arial"/>
              </a:rPr>
              <a:t>Making the leap:</a:t>
            </a:r>
            <a:br>
              <a:rPr lang="en-US" sz="4000" b="1" dirty="0" smtClean="0">
                <a:solidFill>
                  <a:srgbClr val="0000FF"/>
                </a:solidFill>
                <a:latin typeface="Arial"/>
                <a:cs typeface="Arial"/>
              </a:rPr>
            </a:br>
            <a:r>
              <a:rPr lang="en-US" sz="4000" b="1" dirty="0" smtClean="0">
                <a:solidFill>
                  <a:srgbClr val="0000FF"/>
                </a:solidFill>
                <a:latin typeface="Arial"/>
                <a:cs typeface="Arial"/>
              </a:rPr>
              <a:t>Leadership, learning, and successful program implementation</a:t>
            </a:r>
            <a:r>
              <a:rPr lang="en-US" b="1" dirty="0" smtClean="0">
                <a:solidFill>
                  <a:srgbClr val="558ED5"/>
                </a:solidFill>
                <a:latin typeface="Arial"/>
                <a:cs typeface="Arial"/>
              </a:rPr>
              <a:t/>
            </a:r>
            <a:br>
              <a:rPr lang="en-US" b="1" dirty="0" smtClean="0">
                <a:solidFill>
                  <a:srgbClr val="558ED5"/>
                </a:solidFill>
                <a:latin typeface="Arial"/>
                <a:cs typeface="Arial"/>
              </a:rPr>
            </a:br>
            <a:endParaRPr lang="en-US" b="1" dirty="0">
              <a:solidFill>
                <a:srgbClr val="558ED5"/>
              </a:solidFill>
              <a:latin typeface="Arial"/>
              <a:cs typeface="Arial"/>
            </a:endParaRPr>
          </a:p>
        </p:txBody>
      </p:sp>
      <p:sp>
        <p:nvSpPr>
          <p:cNvPr id="3" name="Subtitle 2"/>
          <p:cNvSpPr>
            <a:spLocks noGrp="1"/>
          </p:cNvSpPr>
          <p:nvPr>
            <p:ph type="subTitle" idx="1"/>
          </p:nvPr>
        </p:nvSpPr>
        <p:spPr>
          <a:xfrm>
            <a:off x="1447800" y="4419600"/>
            <a:ext cx="6400800" cy="1752600"/>
          </a:xfrm>
        </p:spPr>
        <p:txBody>
          <a:bodyPr/>
          <a:lstStyle/>
          <a:p>
            <a:r>
              <a:rPr lang="en-US" dirty="0" smtClean="0">
                <a:solidFill>
                  <a:schemeClr val="tx1"/>
                </a:solidFill>
                <a:latin typeface="Times"/>
                <a:cs typeface="Garamond"/>
              </a:rPr>
              <a:t>Six strategies to support</a:t>
            </a:r>
          </a:p>
          <a:p>
            <a:r>
              <a:rPr lang="en-US" dirty="0" smtClean="0">
                <a:solidFill>
                  <a:schemeClr val="tx1"/>
                </a:solidFill>
                <a:latin typeface="Times"/>
                <a:cs typeface="Garamond"/>
              </a:rPr>
              <a:t>any change initiative</a:t>
            </a:r>
            <a:endParaRPr lang="en-US" dirty="0">
              <a:solidFill>
                <a:schemeClr val="tx1"/>
              </a:solidFill>
              <a:latin typeface="Times"/>
              <a:cs typeface="Garamond"/>
            </a:endParaRPr>
          </a:p>
        </p:txBody>
      </p:sp>
      <p:sp>
        <p:nvSpPr>
          <p:cNvPr id="10" name="TextBox 9"/>
          <p:cNvSpPr txBox="1"/>
          <p:nvPr/>
        </p:nvSpPr>
        <p:spPr>
          <a:xfrm>
            <a:off x="8458200" y="6400800"/>
            <a:ext cx="262662" cy="276999"/>
          </a:xfrm>
          <a:prstGeom prst="rect">
            <a:avLst/>
          </a:prstGeom>
          <a:noFill/>
        </p:spPr>
        <p:txBody>
          <a:bodyPr wrap="none" rtlCol="0">
            <a:spAutoFit/>
          </a:bodyPr>
          <a:lstStyle/>
          <a:p>
            <a:r>
              <a:rPr lang="en-US" sz="1200" dirty="0" smtClean="0"/>
              <a:t>9</a:t>
            </a:r>
            <a:endParaRPr lang="en-US" sz="1200" dirty="0"/>
          </a:p>
        </p:txBody>
      </p:sp>
      <p:sp>
        <p:nvSpPr>
          <p:cNvPr id="7" name="Footer Placeholder 4"/>
          <p:cNvSpPr>
            <a:spLocks noGrp="1"/>
          </p:cNvSpPr>
          <p:nvPr>
            <p:ph type="ftr" sz="quarter" idx="11"/>
          </p:nvPr>
        </p:nvSpPr>
        <p:spPr>
          <a:xfrm>
            <a:off x="-152400" y="6324600"/>
            <a:ext cx="2895600" cy="365125"/>
          </a:xfrm>
        </p:spPr>
        <p:txBody>
          <a:bodyPr/>
          <a:lstStyle/>
          <a:p>
            <a:r>
              <a:rPr lang="en-US" b="1" dirty="0" smtClean="0">
                <a:solidFill>
                  <a:srgbClr val="008000"/>
                </a:solidFill>
                <a:latin typeface="Arial"/>
                <a:cs typeface="Arial"/>
              </a:rPr>
              <a:t>Managing change</a:t>
            </a:r>
            <a:endParaRPr lang="en-US" b="1" dirty="0">
              <a:solidFill>
                <a:srgbClr val="008000"/>
              </a:solidFill>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5761</TotalTime>
  <Words>2497</Words>
  <Application>Microsoft Macintosh PowerPoint</Application>
  <PresentationFormat>On-screen Show (4:3)</PresentationFormat>
  <Paragraphs>292</Paragraphs>
  <Slides>16</Slides>
  <Notes>16</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Office Theme</vt:lpstr>
      <vt:lpstr>Slide 1</vt:lpstr>
      <vt:lpstr>Learning objectives</vt:lpstr>
      <vt:lpstr>Slide 3</vt:lpstr>
      <vt:lpstr>Agreements</vt:lpstr>
      <vt:lpstr>Change = Learning</vt:lpstr>
      <vt:lpstr>Implementation cannot be assumed; it must be supported.</vt:lpstr>
      <vt:lpstr>Save the Last Word protocol</vt:lpstr>
      <vt:lpstr>Slide 8</vt:lpstr>
      <vt:lpstr>Making the leap: Leadership, learning, and successful program implementation </vt:lpstr>
      <vt:lpstr>Directions</vt:lpstr>
      <vt:lpstr>Slide 11</vt:lpstr>
      <vt:lpstr>Four A’s protocol</vt:lpstr>
      <vt:lpstr>Resistance to change</vt:lpstr>
      <vt:lpstr>Slide 14</vt:lpstr>
      <vt:lpstr>10 things to do  about resistance</vt:lpstr>
      <vt:lpstr>Reflection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dc:creator>
  <cp:lastModifiedBy>Valerie von Frank</cp:lastModifiedBy>
  <cp:revision>135</cp:revision>
  <cp:lastPrinted>2012-11-29T13:35:26Z</cp:lastPrinted>
  <dcterms:created xsi:type="dcterms:W3CDTF">2013-02-28T14:32:00Z</dcterms:created>
  <dcterms:modified xsi:type="dcterms:W3CDTF">2013-02-28T14:36:04Z</dcterms:modified>
</cp:coreProperties>
</file>