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2" r:id="rId1"/>
  </p:sldMasterIdLst>
  <p:notesMasterIdLst>
    <p:notesMasterId r:id="rId23"/>
  </p:notesMasterIdLst>
  <p:sldIdLst>
    <p:sldId id="256" r:id="rId2"/>
    <p:sldId id="286" r:id="rId3"/>
    <p:sldId id="282" r:id="rId4"/>
    <p:sldId id="257" r:id="rId5"/>
    <p:sldId id="283" r:id="rId6"/>
    <p:sldId id="263" r:id="rId7"/>
    <p:sldId id="284" r:id="rId8"/>
    <p:sldId id="265" r:id="rId9"/>
    <p:sldId id="267" r:id="rId10"/>
    <p:sldId id="269" r:id="rId11"/>
    <p:sldId id="274" r:id="rId12"/>
    <p:sldId id="276" r:id="rId13"/>
    <p:sldId id="277" r:id="rId14"/>
    <p:sldId id="278" r:id="rId15"/>
    <p:sldId id="280" r:id="rId16"/>
    <p:sldId id="279" r:id="rId17"/>
    <p:sldId id="272" r:id="rId18"/>
    <p:sldId id="275" r:id="rId19"/>
    <p:sldId id="281" r:id="rId20"/>
    <p:sldId id="259" r:id="rId21"/>
    <p:sldId id="26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33" autoAdjust="0"/>
    <p:restoredTop sz="94309" autoAdjust="0"/>
  </p:normalViewPr>
  <p:slideViewPr>
    <p:cSldViewPr snapToGrid="0" snapToObjects="1">
      <p:cViewPr varScale="1">
        <p:scale>
          <a:sx n="182" d="100"/>
          <a:sy n="182" d="100"/>
        </p:scale>
        <p:origin x="-3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Amounts</c:v>
                </c:pt>
              </c:strCache>
            </c:strRef>
          </c:tx>
          <c:dLbls>
            <c:txPr>
              <a:bodyPr/>
              <a:lstStyle/>
              <a:p>
                <a:pPr>
                  <a:defRPr sz="1400"/>
                </a:pPr>
                <a:endParaRPr lang="en-US"/>
              </a:p>
            </c:txPr>
            <c:showLegendKey val="0"/>
            <c:showVal val="1"/>
            <c:showCatName val="1"/>
            <c:showSerName val="0"/>
            <c:showPercent val="0"/>
            <c:showBubbleSize val="0"/>
            <c:showLeaderLines val="1"/>
          </c:dLbls>
          <c:cat>
            <c:strRef>
              <c:f>Sheet1!$A$2:$A$7</c:f>
              <c:strCache>
                <c:ptCount val="6"/>
                <c:pt idx="0">
                  <c:v>Source1</c:v>
                </c:pt>
                <c:pt idx="1">
                  <c:v>Source2</c:v>
                </c:pt>
                <c:pt idx="2">
                  <c:v>Source3</c:v>
                </c:pt>
                <c:pt idx="3">
                  <c:v>Source4</c:v>
                </c:pt>
                <c:pt idx="4">
                  <c:v>Source5</c:v>
                </c:pt>
                <c:pt idx="5">
                  <c:v>Source6</c:v>
                </c:pt>
              </c:strCache>
            </c:strRef>
          </c:cat>
          <c:val>
            <c:numRef>
              <c:f>Sheet1!$B$2:$B$7</c:f>
              <c:numCache>
                <c:formatCode>"$"#,##0</c:formatCode>
                <c:ptCount val="6"/>
                <c:pt idx="0">
                  <c:v>800.0</c:v>
                </c:pt>
                <c:pt idx="1">
                  <c:v>4000.0</c:v>
                </c:pt>
                <c:pt idx="2">
                  <c:v>2500.0</c:v>
                </c:pt>
                <c:pt idx="3">
                  <c:v>750.0</c:v>
                </c:pt>
                <c:pt idx="4">
                  <c:v>35000.0</c:v>
                </c:pt>
                <c:pt idx="5">
                  <c:v>45000.0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Attendees by level of experience</c:v>
                </c:pt>
              </c:strCache>
            </c:strRef>
          </c:tx>
          <c:dLbls>
            <c:txPr>
              <a:bodyPr/>
              <a:lstStyle/>
              <a:p>
                <a:pPr>
                  <a:defRPr sz="1400"/>
                </a:pPr>
                <a:endParaRPr lang="en-US"/>
              </a:p>
            </c:txPr>
            <c:showLegendKey val="0"/>
            <c:showVal val="0"/>
            <c:showCatName val="1"/>
            <c:showSerName val="0"/>
            <c:showPercent val="1"/>
            <c:showBubbleSize val="0"/>
            <c:showLeaderLines val="1"/>
          </c:dLbls>
          <c:cat>
            <c:strRef>
              <c:f>Sheet1!$A$2:$A$5</c:f>
              <c:strCache>
                <c:ptCount val="4"/>
                <c:pt idx="0">
                  <c:v>First year</c:v>
                </c:pt>
                <c:pt idx="1">
                  <c:v>2-4 years</c:v>
                </c:pt>
                <c:pt idx="2">
                  <c:v>4-8 years</c:v>
                </c:pt>
                <c:pt idx="3">
                  <c:v>More than 8 years</c:v>
                </c:pt>
              </c:strCache>
            </c:strRef>
          </c:cat>
          <c:val>
            <c:numRef>
              <c:f>Sheet1!$B$2:$B$5</c:f>
              <c:numCache>
                <c:formatCode>0</c:formatCode>
                <c:ptCount val="4"/>
                <c:pt idx="0">
                  <c:v>36.0</c:v>
                </c:pt>
                <c:pt idx="1">
                  <c:v>40.0</c:v>
                </c:pt>
                <c:pt idx="2">
                  <c:v>35.0</c:v>
                </c:pt>
                <c:pt idx="3">
                  <c:v>12.0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Hours </a:t>
            </a:r>
            <a:r>
              <a:rPr lang="en-US" dirty="0"/>
              <a:t>offered</a:t>
            </a:r>
          </a:p>
        </c:rich>
      </c:tx>
      <c:layout/>
      <c:overlay val="0"/>
    </c:title>
    <c:autoTitleDeleted val="0"/>
    <c:plotArea>
      <c:layout/>
      <c:pieChart>
        <c:varyColors val="1"/>
        <c:ser>
          <c:idx val="0"/>
          <c:order val="0"/>
          <c:tx>
            <c:strRef>
              <c:f>Sheet1!$B$1</c:f>
              <c:strCache>
                <c:ptCount val="1"/>
                <c:pt idx="0">
                  <c:v>Delivery options by hours offered</c:v>
                </c:pt>
              </c:strCache>
            </c:strRef>
          </c:tx>
          <c:dLbls>
            <c:txPr>
              <a:bodyPr/>
              <a:lstStyle/>
              <a:p>
                <a:pPr>
                  <a:defRPr sz="1100"/>
                </a:pPr>
                <a:endParaRPr lang="en-US"/>
              </a:p>
            </c:txPr>
            <c:showLegendKey val="0"/>
            <c:showVal val="0"/>
            <c:showCatName val="1"/>
            <c:showSerName val="0"/>
            <c:showPercent val="1"/>
            <c:showBubbleSize val="0"/>
            <c:showLeaderLines val="1"/>
          </c:dLbls>
          <c:cat>
            <c:strRef>
              <c:f>Sheet1!$A$2:$A$5</c:f>
              <c:strCache>
                <c:ptCount val="4"/>
                <c:pt idx="0">
                  <c:v>Workshops</c:v>
                </c:pt>
                <c:pt idx="1">
                  <c:v>Online Courses</c:v>
                </c:pt>
                <c:pt idx="2">
                  <c:v>Coaching</c:v>
                </c:pt>
                <c:pt idx="3">
                  <c:v>Peer collaboration</c:v>
                </c:pt>
              </c:strCache>
            </c:strRef>
          </c:cat>
          <c:val>
            <c:numRef>
              <c:f>Sheet1!$B$2:$B$5</c:f>
              <c:numCache>
                <c:formatCode>General</c:formatCode>
                <c:ptCount val="4"/>
                <c:pt idx="0">
                  <c:v>32.0</c:v>
                </c:pt>
                <c:pt idx="1">
                  <c:v>100.0</c:v>
                </c:pt>
                <c:pt idx="2">
                  <c:v>16.0</c:v>
                </c:pt>
                <c:pt idx="3">
                  <c:v>45.0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Hours Attended</a:t>
            </a:r>
          </a:p>
          <a:p>
            <a:pPr>
              <a:defRPr/>
            </a:pPr>
            <a:endParaRPr lang="en-US" dirty="0"/>
          </a:p>
        </c:rich>
      </c:tx>
      <c:layout>
        <c:manualLayout>
          <c:xMode val="edge"/>
          <c:yMode val="edge"/>
          <c:x val="0.256732128549092"/>
          <c:y val="0.0"/>
        </c:manualLayout>
      </c:layout>
      <c:overlay val="0"/>
    </c:title>
    <c:autoTitleDeleted val="0"/>
    <c:plotArea>
      <c:layout/>
      <c:pieChart>
        <c:varyColors val="1"/>
        <c:ser>
          <c:idx val="0"/>
          <c:order val="0"/>
          <c:tx>
            <c:strRef>
              <c:f>Sheet1!$B$1</c:f>
              <c:strCache>
                <c:ptCount val="1"/>
                <c:pt idx="0">
                  <c:v>Delivery options by hours offered</c:v>
                </c:pt>
              </c:strCache>
            </c:strRef>
          </c:tx>
          <c:dLbls>
            <c:txPr>
              <a:bodyPr/>
              <a:lstStyle/>
              <a:p>
                <a:pPr>
                  <a:defRPr sz="1100"/>
                </a:pPr>
                <a:endParaRPr lang="en-US"/>
              </a:p>
            </c:txPr>
            <c:showLegendKey val="0"/>
            <c:showVal val="0"/>
            <c:showCatName val="1"/>
            <c:showSerName val="0"/>
            <c:showPercent val="1"/>
            <c:showBubbleSize val="0"/>
            <c:showLeaderLines val="1"/>
          </c:dLbls>
          <c:cat>
            <c:strRef>
              <c:f>Sheet1!$A$2:$A$5</c:f>
              <c:strCache>
                <c:ptCount val="4"/>
                <c:pt idx="0">
                  <c:v>Workshops</c:v>
                </c:pt>
                <c:pt idx="1">
                  <c:v>Online Courses</c:v>
                </c:pt>
                <c:pt idx="2">
                  <c:v>Coaching</c:v>
                </c:pt>
                <c:pt idx="3">
                  <c:v>Peer collaboration</c:v>
                </c:pt>
              </c:strCache>
            </c:strRef>
          </c:cat>
          <c:val>
            <c:numRef>
              <c:f>Sheet1!$B$2:$B$5</c:f>
              <c:numCache>
                <c:formatCode>General</c:formatCode>
                <c:ptCount val="4"/>
                <c:pt idx="0">
                  <c:v>24.0</c:v>
                </c:pt>
                <c:pt idx="1">
                  <c:v>28.0</c:v>
                </c:pt>
                <c:pt idx="2">
                  <c:v>16.0</c:v>
                </c:pt>
                <c:pt idx="3">
                  <c:v>40.0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Reported</a:t>
            </a:r>
            <a:r>
              <a:rPr lang="en-US" baseline="0" dirty="0" smtClean="0"/>
              <a:t> as “</a:t>
            </a:r>
            <a:r>
              <a:rPr lang="en-US" dirty="0" smtClean="0"/>
              <a:t>highly effective” </a:t>
            </a:r>
            <a:r>
              <a:rPr lang="en-US" dirty="0"/>
              <a:t>in changing </a:t>
            </a:r>
            <a:r>
              <a:rPr lang="en-US" dirty="0" smtClean="0"/>
              <a:t>practice</a:t>
            </a:r>
            <a:endParaRPr lang="en-US" dirty="0"/>
          </a:p>
        </c:rich>
      </c:tx>
      <c:layout>
        <c:manualLayout>
          <c:xMode val="edge"/>
          <c:yMode val="edge"/>
          <c:x val="0.154144923941067"/>
          <c:y val="0.0"/>
        </c:manualLayout>
      </c:layout>
      <c:overlay val="0"/>
    </c:title>
    <c:autoTitleDeleted val="0"/>
    <c:plotArea>
      <c:layout/>
      <c:pieChart>
        <c:varyColors val="1"/>
        <c:ser>
          <c:idx val="0"/>
          <c:order val="0"/>
          <c:tx>
            <c:strRef>
              <c:f>Sheet1!$B$1</c:f>
              <c:strCache>
                <c:ptCount val="1"/>
                <c:pt idx="0">
                  <c:v>Attendees reporting highly effective in changing their practice</c:v>
                </c:pt>
              </c:strCache>
            </c:strRef>
          </c:tx>
          <c:dLbls>
            <c:txPr>
              <a:bodyPr/>
              <a:lstStyle/>
              <a:p>
                <a:pPr>
                  <a:defRPr sz="1400"/>
                </a:pPr>
                <a:endParaRPr lang="en-US"/>
              </a:p>
            </c:txPr>
            <c:showLegendKey val="0"/>
            <c:showVal val="0"/>
            <c:showCatName val="1"/>
            <c:showSerName val="0"/>
            <c:showPercent val="1"/>
            <c:showBubbleSize val="0"/>
            <c:showLeaderLines val="1"/>
          </c:dLbls>
          <c:cat>
            <c:strRef>
              <c:f>Sheet1!$A$2:$A$5</c:f>
              <c:strCache>
                <c:ptCount val="4"/>
                <c:pt idx="0">
                  <c:v>Workshops</c:v>
                </c:pt>
                <c:pt idx="1">
                  <c:v>Online Courses</c:v>
                </c:pt>
                <c:pt idx="2">
                  <c:v>Coaching</c:v>
                </c:pt>
                <c:pt idx="3">
                  <c:v>Peer collaboration</c:v>
                </c:pt>
              </c:strCache>
            </c:strRef>
          </c:cat>
          <c:val>
            <c:numRef>
              <c:f>Sheet1!$B$2:$B$5</c:f>
              <c:numCache>
                <c:formatCode>General</c:formatCode>
                <c:ptCount val="4"/>
                <c:pt idx="0">
                  <c:v>52.0</c:v>
                </c:pt>
                <c:pt idx="1">
                  <c:v>76.0</c:v>
                </c:pt>
                <c:pt idx="2">
                  <c:v>400.0</c:v>
                </c:pt>
                <c:pt idx="3">
                  <c:v>425.0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Lbls>
            <c:dLbl>
              <c:idx val="2"/>
              <c:layout/>
              <c:tx>
                <c:rich>
                  <a:bodyPr/>
                  <a:lstStyle/>
                  <a:p>
                    <a:r>
                      <a:rPr lang="en-US" dirty="0" smtClean="0"/>
                      <a:t>Administration $</a:t>
                    </a:r>
                    <a:r>
                      <a:rPr lang="en-US" dirty="0"/>
                      <a:t>26,000</a:t>
                    </a:r>
                  </a:p>
                </c:rich>
              </c:tx>
              <c:showLegendKey val="0"/>
              <c:showVal val="1"/>
              <c:showCatName val="1"/>
              <c:showSerName val="0"/>
              <c:showPercent val="0"/>
              <c:showBubbleSize val="0"/>
            </c:dLbl>
            <c:txPr>
              <a:bodyPr/>
              <a:lstStyle/>
              <a:p>
                <a:pPr>
                  <a:defRPr sz="1400"/>
                </a:pPr>
                <a:endParaRPr lang="en-US"/>
              </a:p>
            </c:txPr>
            <c:showLegendKey val="0"/>
            <c:showVal val="1"/>
            <c:showCatName val="1"/>
            <c:showSerName val="0"/>
            <c:showPercent val="0"/>
            <c:showBubbleSize val="0"/>
            <c:showLeaderLines val="1"/>
          </c:dLbls>
          <c:cat>
            <c:strRef>
              <c:f>Sheet1!$A$2:$A$5</c:f>
              <c:strCache>
                <c:ptCount val="4"/>
                <c:pt idx="0">
                  <c:v>Teacher time</c:v>
                </c:pt>
                <c:pt idx="1">
                  <c:v>Training and Coaching</c:v>
                </c:pt>
                <c:pt idx="2">
                  <c:v>Administration</c:v>
                </c:pt>
                <c:pt idx="3">
                  <c:v>Materials</c:v>
                </c:pt>
              </c:strCache>
            </c:strRef>
          </c:cat>
          <c:val>
            <c:numRef>
              <c:f>Sheet1!$B$2:$B$5</c:f>
              <c:numCache>
                <c:formatCode>"$"#,##0</c:formatCode>
                <c:ptCount val="4"/>
                <c:pt idx="0">
                  <c:v>35000.0</c:v>
                </c:pt>
                <c:pt idx="1">
                  <c:v>120000.0</c:v>
                </c:pt>
                <c:pt idx="2">
                  <c:v>43000.0</c:v>
                </c:pt>
                <c:pt idx="3">
                  <c:v>1200.0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Number of hours</c:v>
                </c:pt>
              </c:strCache>
            </c:strRef>
          </c:tx>
          <c:dLbls>
            <c:txPr>
              <a:bodyPr/>
              <a:lstStyle/>
              <a:p>
                <a:pPr>
                  <a:defRPr sz="1400"/>
                </a:pPr>
                <a:endParaRPr lang="en-US"/>
              </a:p>
            </c:txPr>
            <c:showLegendKey val="0"/>
            <c:showVal val="0"/>
            <c:showCatName val="1"/>
            <c:showSerName val="0"/>
            <c:showPercent val="1"/>
            <c:showBubbleSize val="0"/>
            <c:showLeaderLines val="1"/>
          </c:dLbls>
          <c:cat>
            <c:strRef>
              <c:f>Sheet1!$A$2:$A$7</c:f>
              <c:strCache>
                <c:ptCount val="6"/>
                <c:pt idx="0">
                  <c:v>School</c:v>
                </c:pt>
                <c:pt idx="1">
                  <c:v>Central office</c:v>
                </c:pt>
                <c:pt idx="2">
                  <c:v>Training Center</c:v>
                </c:pt>
                <c:pt idx="3">
                  <c:v>Regional Service Center</c:v>
                </c:pt>
                <c:pt idx="4">
                  <c:v>Off-campus</c:v>
                </c:pt>
                <c:pt idx="5">
                  <c:v>University</c:v>
                </c:pt>
              </c:strCache>
            </c:strRef>
          </c:cat>
          <c:val>
            <c:numRef>
              <c:f>Sheet1!$B$2:$B$7</c:f>
              <c:numCache>
                <c:formatCode>General</c:formatCode>
                <c:ptCount val="6"/>
                <c:pt idx="0">
                  <c:v>46.0</c:v>
                </c:pt>
                <c:pt idx="1">
                  <c:v>24.0</c:v>
                </c:pt>
                <c:pt idx="2">
                  <c:v>32.0</c:v>
                </c:pt>
                <c:pt idx="3">
                  <c:v>12.0</c:v>
                </c:pt>
                <c:pt idx="4">
                  <c:v>54.0</c:v>
                </c:pt>
                <c:pt idx="5">
                  <c:v>12.0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Hours</c:v>
                </c:pt>
              </c:strCache>
            </c:strRef>
          </c:tx>
          <c:dLbls>
            <c:txPr>
              <a:bodyPr/>
              <a:lstStyle/>
              <a:p>
                <a:pPr>
                  <a:defRPr sz="1400"/>
                </a:pPr>
                <a:endParaRPr lang="en-US"/>
              </a:p>
            </c:txPr>
            <c:showLegendKey val="0"/>
            <c:showVal val="1"/>
            <c:showCatName val="1"/>
            <c:showSerName val="0"/>
            <c:showPercent val="0"/>
            <c:showBubbleSize val="0"/>
            <c:showLeaderLines val="1"/>
          </c:dLbls>
          <c:cat>
            <c:strRef>
              <c:f>Sheet1!$A$2:$A$5</c:f>
              <c:strCache>
                <c:ptCount val="2"/>
                <c:pt idx="0">
                  <c:v>During School Hours</c:v>
                </c:pt>
                <c:pt idx="1">
                  <c:v>Outside School Hours</c:v>
                </c:pt>
              </c:strCache>
            </c:strRef>
          </c:cat>
          <c:val>
            <c:numRef>
              <c:f>Sheet1!$B$2:$B$5</c:f>
              <c:numCache>
                <c:formatCode>General</c:formatCode>
                <c:ptCount val="4"/>
                <c:pt idx="0">
                  <c:v>630.0</c:v>
                </c:pt>
                <c:pt idx="1">
                  <c:v>450.0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Total number of particpants</c:v>
                </c:pt>
              </c:strCache>
            </c:strRef>
          </c:tx>
          <c:dLbls>
            <c:txPr>
              <a:bodyPr/>
              <a:lstStyle/>
              <a:p>
                <a:pPr>
                  <a:defRPr sz="1400"/>
                </a:pPr>
                <a:endParaRPr lang="en-US"/>
              </a:p>
            </c:txPr>
            <c:showLegendKey val="0"/>
            <c:showVal val="0"/>
            <c:showCatName val="1"/>
            <c:showSerName val="0"/>
            <c:showPercent val="1"/>
            <c:showBubbleSize val="0"/>
            <c:showLeaderLines val="1"/>
          </c:dLbls>
          <c:cat>
            <c:strRef>
              <c:f>Sheet1!$A$2:$A$5</c:f>
              <c:strCache>
                <c:ptCount val="4"/>
                <c:pt idx="0">
                  <c:v>1-8 hours</c:v>
                </c:pt>
                <c:pt idx="1">
                  <c:v>9-20 hours</c:v>
                </c:pt>
                <c:pt idx="2">
                  <c:v>21-40 hours</c:v>
                </c:pt>
                <c:pt idx="3">
                  <c:v>More than 40 hours</c:v>
                </c:pt>
              </c:strCache>
            </c:strRef>
          </c:cat>
          <c:val>
            <c:numRef>
              <c:f>Sheet1!$B$2:$B$5</c:f>
              <c:numCache>
                <c:formatCode>General</c:formatCode>
                <c:ptCount val="4"/>
                <c:pt idx="0">
                  <c:v>400.0</c:v>
                </c:pt>
                <c:pt idx="1">
                  <c:v>180.0</c:v>
                </c:pt>
                <c:pt idx="2">
                  <c:v>12.0</c:v>
                </c:pt>
                <c:pt idx="3">
                  <c:v>60.0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Sheet1!$B$1</c:f>
              <c:strCache>
                <c:ptCount val="1"/>
                <c:pt idx="0">
                  <c:v>Percentage of total expenditures </c:v>
                </c:pt>
              </c:strCache>
            </c:strRef>
          </c:tx>
          <c:dLbls>
            <c:dLbl>
              <c:idx val="0"/>
              <c:spPr/>
              <c:txPr>
                <a:bodyPr/>
                <a:lstStyle/>
                <a:p>
                  <a:pPr>
                    <a:defRPr sz="1400"/>
                  </a:pPr>
                  <a:endParaRPr lang="en-US"/>
                </a:p>
              </c:txPr>
              <c:showLegendKey val="0"/>
              <c:showVal val="0"/>
              <c:showCatName val="1"/>
              <c:showSerName val="0"/>
              <c:showPercent val="1"/>
              <c:showBubbleSize val="0"/>
            </c:dLbl>
            <c:dLbl>
              <c:idx val="1"/>
              <c:spPr/>
              <c:txPr>
                <a:bodyPr/>
                <a:lstStyle/>
                <a:p>
                  <a:pPr>
                    <a:defRPr sz="1400"/>
                  </a:pPr>
                  <a:endParaRPr lang="en-US"/>
                </a:p>
              </c:txPr>
              <c:showLegendKey val="0"/>
              <c:showVal val="0"/>
              <c:showCatName val="1"/>
              <c:showSerName val="0"/>
              <c:showPercent val="1"/>
              <c:showBubbleSize val="0"/>
            </c:dLbl>
            <c:dLbl>
              <c:idx val="2"/>
              <c:spPr/>
              <c:txPr>
                <a:bodyPr/>
                <a:lstStyle/>
                <a:p>
                  <a:pPr>
                    <a:defRPr sz="1400"/>
                  </a:pPr>
                  <a:endParaRPr lang="en-US"/>
                </a:p>
              </c:txPr>
              <c:showLegendKey val="0"/>
              <c:showVal val="0"/>
              <c:showCatName val="1"/>
              <c:showSerName val="0"/>
              <c:showPercent val="1"/>
              <c:showBubbleSize val="0"/>
            </c:dLbl>
            <c:dLbl>
              <c:idx val="3"/>
              <c:spPr/>
              <c:txPr>
                <a:bodyPr/>
                <a:lstStyle/>
                <a:p>
                  <a:pPr>
                    <a:defRPr sz="1400"/>
                  </a:pPr>
                  <a:endParaRPr lang="en-US"/>
                </a:p>
              </c:txPr>
              <c:showLegendKey val="0"/>
              <c:showVal val="0"/>
              <c:showCatName val="1"/>
              <c:showSerName val="0"/>
              <c:showPercent val="1"/>
              <c:showBubbleSize val="0"/>
            </c:dLbl>
            <c:dLbl>
              <c:idx val="4"/>
              <c:spPr/>
              <c:txPr>
                <a:bodyPr/>
                <a:lstStyle/>
                <a:p>
                  <a:pPr>
                    <a:defRPr sz="1400"/>
                  </a:pPr>
                  <a:endParaRPr lang="en-US"/>
                </a:p>
              </c:txPr>
              <c:showLegendKey val="0"/>
              <c:showVal val="0"/>
              <c:showCatName val="1"/>
              <c:showSerName val="0"/>
              <c:showPercent val="1"/>
              <c:showBubbleSize val="0"/>
            </c:dLbl>
            <c:showLegendKey val="0"/>
            <c:showVal val="0"/>
            <c:showCatName val="1"/>
            <c:showSerName val="0"/>
            <c:showPercent val="1"/>
            <c:showBubbleSize val="0"/>
            <c:showLeaderLines val="1"/>
          </c:dLbls>
          <c:cat>
            <c:strRef>
              <c:f>Sheet1!$A$2:$A$6</c:f>
              <c:strCache>
                <c:ptCount val="5"/>
                <c:pt idx="0">
                  <c:v>School1</c:v>
                </c:pt>
                <c:pt idx="1">
                  <c:v>School2</c:v>
                </c:pt>
                <c:pt idx="2">
                  <c:v>School3</c:v>
                </c:pt>
                <c:pt idx="3">
                  <c:v>School4</c:v>
                </c:pt>
                <c:pt idx="4">
                  <c:v>School5</c:v>
                </c:pt>
              </c:strCache>
            </c:strRef>
          </c:cat>
          <c:val>
            <c:numRef>
              <c:f>Sheet1!$B$2:$B$6</c:f>
              <c:numCache>
                <c:formatCode>"$"#,##0</c:formatCode>
                <c:ptCount val="5"/>
                <c:pt idx="0">
                  <c:v>12000.0</c:v>
                </c:pt>
                <c:pt idx="1">
                  <c:v>3000.0</c:v>
                </c:pt>
                <c:pt idx="2">
                  <c:v>5800.0</c:v>
                </c:pt>
                <c:pt idx="3">
                  <c:v>16000.0</c:v>
                </c:pt>
                <c:pt idx="4">
                  <c:v>2800.0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Attendeesby grade level</c:v>
                </c:pt>
              </c:strCache>
            </c:strRef>
          </c:tx>
          <c:dLbls>
            <c:txPr>
              <a:bodyPr/>
              <a:lstStyle/>
              <a:p>
                <a:pPr>
                  <a:defRPr sz="1400"/>
                </a:pPr>
                <a:endParaRPr lang="en-US"/>
              </a:p>
            </c:txPr>
            <c:showLegendKey val="0"/>
            <c:showVal val="0"/>
            <c:showCatName val="1"/>
            <c:showSerName val="0"/>
            <c:showPercent val="1"/>
            <c:showBubbleSize val="0"/>
            <c:showLeaderLines val="1"/>
          </c:dLbls>
          <c:cat>
            <c:strRef>
              <c:f>Sheet1!$A$2:$A$14</c:f>
              <c:strCache>
                <c:ptCount val="13"/>
                <c:pt idx="0">
                  <c:v>K</c:v>
                </c:pt>
                <c:pt idx="1">
                  <c:v>1st</c:v>
                </c:pt>
                <c:pt idx="2">
                  <c:v>2nd</c:v>
                </c:pt>
                <c:pt idx="3">
                  <c:v>3rd</c:v>
                </c:pt>
                <c:pt idx="4">
                  <c:v>4th</c:v>
                </c:pt>
                <c:pt idx="5">
                  <c:v>5th</c:v>
                </c:pt>
                <c:pt idx="6">
                  <c:v>6th</c:v>
                </c:pt>
                <c:pt idx="7">
                  <c:v>7th</c:v>
                </c:pt>
                <c:pt idx="8">
                  <c:v>8th</c:v>
                </c:pt>
                <c:pt idx="9">
                  <c:v>9th</c:v>
                </c:pt>
                <c:pt idx="10">
                  <c:v>10th</c:v>
                </c:pt>
                <c:pt idx="11">
                  <c:v>11th</c:v>
                </c:pt>
                <c:pt idx="12">
                  <c:v>12th</c:v>
                </c:pt>
              </c:strCache>
            </c:strRef>
          </c:cat>
          <c:val>
            <c:numRef>
              <c:f>Sheet1!$B$2:$B$14</c:f>
              <c:numCache>
                <c:formatCode>General</c:formatCode>
                <c:ptCount val="13"/>
                <c:pt idx="0">
                  <c:v>12.0</c:v>
                </c:pt>
                <c:pt idx="1">
                  <c:v>36.0</c:v>
                </c:pt>
                <c:pt idx="2">
                  <c:v>24.0</c:v>
                </c:pt>
                <c:pt idx="3">
                  <c:v>18.0</c:v>
                </c:pt>
                <c:pt idx="4">
                  <c:v>5.0</c:v>
                </c:pt>
                <c:pt idx="5">
                  <c:v>12.0</c:v>
                </c:pt>
                <c:pt idx="6">
                  <c:v>8.0</c:v>
                </c:pt>
                <c:pt idx="7">
                  <c:v>12.0</c:v>
                </c:pt>
                <c:pt idx="8">
                  <c:v>45.0</c:v>
                </c:pt>
                <c:pt idx="9">
                  <c:v>19.0</c:v>
                </c:pt>
                <c:pt idx="10">
                  <c:v>2.0</c:v>
                </c:pt>
                <c:pt idx="11">
                  <c:v>3.0</c:v>
                </c:pt>
                <c:pt idx="12">
                  <c:v>7.0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Attendees by School</c:v>
                </c:pt>
              </c:strCache>
            </c:strRef>
          </c:tx>
          <c:dLbls>
            <c:txPr>
              <a:bodyPr/>
              <a:lstStyle/>
              <a:p>
                <a:pPr>
                  <a:defRPr sz="1400"/>
                </a:pPr>
                <a:endParaRPr lang="en-US"/>
              </a:p>
            </c:txPr>
            <c:showLegendKey val="0"/>
            <c:showVal val="0"/>
            <c:showCatName val="1"/>
            <c:showSerName val="0"/>
            <c:showPercent val="1"/>
            <c:showBubbleSize val="0"/>
            <c:showLeaderLines val="1"/>
          </c:dLbls>
          <c:cat>
            <c:strRef>
              <c:f>Sheet1!$A$2:$A$8</c:f>
              <c:strCache>
                <c:ptCount val="7"/>
                <c:pt idx="0">
                  <c:v>School1</c:v>
                </c:pt>
                <c:pt idx="1">
                  <c:v>School2</c:v>
                </c:pt>
                <c:pt idx="2">
                  <c:v>School3</c:v>
                </c:pt>
                <c:pt idx="3">
                  <c:v>School4</c:v>
                </c:pt>
                <c:pt idx="4">
                  <c:v>School5</c:v>
                </c:pt>
                <c:pt idx="5">
                  <c:v>School6</c:v>
                </c:pt>
                <c:pt idx="6">
                  <c:v>School7</c:v>
                </c:pt>
              </c:strCache>
            </c:strRef>
          </c:cat>
          <c:val>
            <c:numRef>
              <c:f>Sheet1!$B$2:$B$8</c:f>
              <c:numCache>
                <c:formatCode>General</c:formatCode>
                <c:ptCount val="7"/>
                <c:pt idx="0">
                  <c:v>12.0</c:v>
                </c:pt>
                <c:pt idx="1">
                  <c:v>15.0</c:v>
                </c:pt>
                <c:pt idx="2">
                  <c:v>8.0</c:v>
                </c:pt>
                <c:pt idx="3">
                  <c:v>7.0</c:v>
                </c:pt>
                <c:pt idx="4">
                  <c:v>24.0</c:v>
                </c:pt>
                <c:pt idx="5">
                  <c:v>8.0</c:v>
                </c:pt>
                <c:pt idx="6">
                  <c:v>9.0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Attendees by Subject</c:v>
                </c:pt>
              </c:strCache>
            </c:strRef>
          </c:tx>
          <c:dLbls>
            <c:txPr>
              <a:bodyPr/>
              <a:lstStyle/>
              <a:p>
                <a:pPr>
                  <a:defRPr sz="1400"/>
                </a:pPr>
                <a:endParaRPr lang="en-US"/>
              </a:p>
            </c:txPr>
            <c:showLegendKey val="0"/>
            <c:showVal val="0"/>
            <c:showCatName val="1"/>
            <c:showSerName val="0"/>
            <c:showPercent val="1"/>
            <c:showBubbleSize val="0"/>
            <c:showLeaderLines val="1"/>
          </c:dLbls>
          <c:cat>
            <c:strRef>
              <c:f>Sheet1!$A$2:$A$5</c:f>
              <c:strCache>
                <c:ptCount val="4"/>
                <c:pt idx="0">
                  <c:v>Literacy</c:v>
                </c:pt>
                <c:pt idx="1">
                  <c:v>Math</c:v>
                </c:pt>
                <c:pt idx="2">
                  <c:v>Science</c:v>
                </c:pt>
                <c:pt idx="3">
                  <c:v>Pedagogy</c:v>
                </c:pt>
              </c:strCache>
            </c:strRef>
          </c:cat>
          <c:val>
            <c:numRef>
              <c:f>Sheet1!$B$2:$B$5</c:f>
              <c:numCache>
                <c:formatCode>General</c:formatCode>
                <c:ptCount val="4"/>
                <c:pt idx="0">
                  <c:v>12.0</c:v>
                </c:pt>
                <c:pt idx="1">
                  <c:v>4.0</c:v>
                </c:pt>
                <c:pt idx="2">
                  <c:v>6.0</c:v>
                </c:pt>
                <c:pt idx="3">
                  <c:v>12.0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4BC63-5C67-1148-AD7C-82B50CDE0A7C}" type="datetimeFigureOut">
              <a:rPr lang="en-US" smtClean="0"/>
              <a:t>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3E976-1FA8-7345-BF74-340BEE3F1E1C}" type="slidenum">
              <a:rPr lang="en-US" smtClean="0"/>
              <a:t>‹#›</a:t>
            </a:fld>
            <a:endParaRPr lang="en-US" dirty="0"/>
          </a:p>
        </p:txBody>
      </p:sp>
    </p:spTree>
    <p:extLst>
      <p:ext uri="{BB962C8B-B14F-4D97-AF65-F5344CB8AC3E}">
        <p14:creationId xmlns:p14="http://schemas.microsoft.com/office/powerpoint/2010/main" val="34329927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3E976-1FA8-7345-BF74-340BEE3F1E1C}" type="slidenum">
              <a:rPr lang="en-US" smtClean="0"/>
              <a:t>4</a:t>
            </a:fld>
            <a:endParaRPr lang="en-US" dirty="0"/>
          </a:p>
        </p:txBody>
      </p:sp>
    </p:spTree>
    <p:extLst>
      <p:ext uri="{BB962C8B-B14F-4D97-AF65-F5344CB8AC3E}">
        <p14:creationId xmlns:p14="http://schemas.microsoft.com/office/powerpoint/2010/main" val="2446935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edit the data for each chart, simply right-click the chart and select “Edit data.”</a:t>
            </a:r>
          </a:p>
          <a:p>
            <a:endParaRPr lang="en-US" dirty="0"/>
          </a:p>
        </p:txBody>
      </p:sp>
      <p:sp>
        <p:nvSpPr>
          <p:cNvPr id="4" name="Slide Number Placeholder 3"/>
          <p:cNvSpPr>
            <a:spLocks noGrp="1"/>
          </p:cNvSpPr>
          <p:nvPr>
            <p:ph type="sldNum" sz="quarter" idx="10"/>
          </p:nvPr>
        </p:nvSpPr>
        <p:spPr/>
        <p:txBody>
          <a:bodyPr/>
          <a:lstStyle/>
          <a:p>
            <a:fld id="{1DF3E976-1FA8-7345-BF74-340BEE3F1E1C}" type="slidenum">
              <a:rPr lang="en-US" smtClean="0"/>
              <a:t>14</a:t>
            </a:fld>
            <a:endParaRPr lang="en-US" dirty="0"/>
          </a:p>
        </p:txBody>
      </p:sp>
    </p:spTree>
    <p:extLst>
      <p:ext uri="{BB962C8B-B14F-4D97-AF65-F5344CB8AC3E}">
        <p14:creationId xmlns:p14="http://schemas.microsoft.com/office/powerpoint/2010/main" val="1288816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edit the data for each chart, simply right-click the chart and select “Edit data.”</a:t>
            </a:r>
          </a:p>
          <a:p>
            <a:endParaRPr lang="en-US" dirty="0"/>
          </a:p>
        </p:txBody>
      </p:sp>
      <p:sp>
        <p:nvSpPr>
          <p:cNvPr id="4" name="Slide Number Placeholder 3"/>
          <p:cNvSpPr>
            <a:spLocks noGrp="1"/>
          </p:cNvSpPr>
          <p:nvPr>
            <p:ph type="sldNum" sz="quarter" idx="10"/>
          </p:nvPr>
        </p:nvSpPr>
        <p:spPr/>
        <p:txBody>
          <a:bodyPr/>
          <a:lstStyle/>
          <a:p>
            <a:fld id="{1DF3E976-1FA8-7345-BF74-340BEE3F1E1C}" type="slidenum">
              <a:rPr lang="en-US" smtClean="0"/>
              <a:t>15</a:t>
            </a:fld>
            <a:endParaRPr lang="en-US" dirty="0"/>
          </a:p>
        </p:txBody>
      </p:sp>
    </p:spTree>
    <p:extLst>
      <p:ext uri="{BB962C8B-B14F-4D97-AF65-F5344CB8AC3E}">
        <p14:creationId xmlns:p14="http://schemas.microsoft.com/office/powerpoint/2010/main" val="672742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edit the data for each chart, simply right-click the chart and select “Edit data.”</a:t>
            </a:r>
          </a:p>
          <a:p>
            <a:endParaRPr lang="en-US" dirty="0"/>
          </a:p>
        </p:txBody>
      </p:sp>
      <p:sp>
        <p:nvSpPr>
          <p:cNvPr id="4" name="Slide Number Placeholder 3"/>
          <p:cNvSpPr>
            <a:spLocks noGrp="1"/>
          </p:cNvSpPr>
          <p:nvPr>
            <p:ph type="sldNum" sz="quarter" idx="10"/>
          </p:nvPr>
        </p:nvSpPr>
        <p:spPr/>
        <p:txBody>
          <a:bodyPr/>
          <a:lstStyle/>
          <a:p>
            <a:fld id="{1DF3E976-1FA8-7345-BF74-340BEE3F1E1C}" type="slidenum">
              <a:rPr lang="en-US" smtClean="0"/>
              <a:t>16</a:t>
            </a:fld>
            <a:endParaRPr lang="en-US" dirty="0"/>
          </a:p>
        </p:txBody>
      </p:sp>
    </p:spTree>
    <p:extLst>
      <p:ext uri="{BB962C8B-B14F-4D97-AF65-F5344CB8AC3E}">
        <p14:creationId xmlns:p14="http://schemas.microsoft.com/office/powerpoint/2010/main" val="818570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percentage of professional learning occurs in workshops, online courses, coaching, peer collaboration, lesson study, etc.?</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edit the data for each chart, simply right-click the chart and select “Edit data.”</a:t>
            </a:r>
          </a:p>
          <a:p>
            <a:endParaRPr lang="en-US" dirty="0"/>
          </a:p>
        </p:txBody>
      </p:sp>
      <p:sp>
        <p:nvSpPr>
          <p:cNvPr id="4" name="Slide Number Placeholder 3"/>
          <p:cNvSpPr>
            <a:spLocks noGrp="1"/>
          </p:cNvSpPr>
          <p:nvPr>
            <p:ph type="sldNum" sz="quarter" idx="10"/>
          </p:nvPr>
        </p:nvSpPr>
        <p:spPr/>
        <p:txBody>
          <a:bodyPr/>
          <a:lstStyle/>
          <a:p>
            <a:fld id="{1DF3E976-1FA8-7345-BF74-340BEE3F1E1C}" type="slidenum">
              <a:rPr lang="en-US" smtClean="0"/>
              <a:t>18</a:t>
            </a:fld>
            <a:endParaRPr lang="en-US" dirty="0"/>
          </a:p>
        </p:txBody>
      </p:sp>
    </p:spTree>
    <p:extLst>
      <p:ext uri="{BB962C8B-B14F-4D97-AF65-F5344CB8AC3E}">
        <p14:creationId xmlns:p14="http://schemas.microsoft.com/office/powerpoint/2010/main" val="704834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percentage of participants report that each design is highly effective in changing their practice?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edit the data for each chart, simply right-click the chart and select “Edit data.”</a:t>
            </a:r>
          </a:p>
          <a:p>
            <a:endParaRPr lang="en-US" dirty="0"/>
          </a:p>
        </p:txBody>
      </p:sp>
      <p:sp>
        <p:nvSpPr>
          <p:cNvPr id="4" name="Slide Number Placeholder 3"/>
          <p:cNvSpPr>
            <a:spLocks noGrp="1"/>
          </p:cNvSpPr>
          <p:nvPr>
            <p:ph type="sldNum" sz="quarter" idx="10"/>
          </p:nvPr>
        </p:nvSpPr>
        <p:spPr/>
        <p:txBody>
          <a:bodyPr/>
          <a:lstStyle/>
          <a:p>
            <a:fld id="{1DF3E976-1FA8-7345-BF74-340BEE3F1E1C}" type="slidenum">
              <a:rPr lang="en-US" smtClean="0"/>
              <a:t>19</a:t>
            </a:fld>
            <a:endParaRPr lang="en-US" dirty="0"/>
          </a:p>
        </p:txBody>
      </p:sp>
    </p:spTree>
    <p:extLst>
      <p:ext uri="{BB962C8B-B14F-4D97-AF65-F5344CB8AC3E}">
        <p14:creationId xmlns:p14="http://schemas.microsoft.com/office/powerpoint/2010/main" val="108036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Identify major sources of funding for all school system-sponsored professional learning, and the total amount derived from each source.</a:t>
            </a:r>
          </a:p>
          <a:p>
            <a:endParaRPr lang="en-US" dirty="0" smtClean="0"/>
          </a:p>
          <a:p>
            <a:r>
              <a:rPr lang="en-US" dirty="0" smtClean="0"/>
              <a:t>*To edit the data for each chart, simply right-click the chart and select “Edit data."</a:t>
            </a:r>
            <a:endParaRPr lang="en-US" dirty="0"/>
          </a:p>
        </p:txBody>
      </p:sp>
      <p:sp>
        <p:nvSpPr>
          <p:cNvPr id="4" name="Slide Number Placeholder 3"/>
          <p:cNvSpPr>
            <a:spLocks noGrp="1"/>
          </p:cNvSpPr>
          <p:nvPr>
            <p:ph type="sldNum" sz="quarter" idx="10"/>
          </p:nvPr>
        </p:nvSpPr>
        <p:spPr/>
        <p:txBody>
          <a:bodyPr/>
          <a:lstStyle/>
          <a:p>
            <a:fld id="{1DF3E976-1FA8-7345-BF74-340BEE3F1E1C}" type="slidenum">
              <a:rPr lang="en-US" smtClean="0"/>
              <a:t>5</a:t>
            </a:fld>
            <a:endParaRPr lang="en-US" dirty="0"/>
          </a:p>
        </p:txBody>
      </p:sp>
    </p:spTree>
    <p:extLst>
      <p:ext uri="{BB962C8B-B14F-4D97-AF65-F5344CB8AC3E}">
        <p14:creationId xmlns:p14="http://schemas.microsoft.com/office/powerpoint/2010/main" val="244693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Based on the school system’s total expenditures for all professional learning during the past year, what was the aggregate allocation for each major type of learning experience?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edit the data for each chart, simply right-click the chart and select “Edit data.”</a:t>
            </a:r>
          </a:p>
          <a:p>
            <a:endParaRPr lang="en-US" dirty="0"/>
          </a:p>
        </p:txBody>
      </p:sp>
      <p:sp>
        <p:nvSpPr>
          <p:cNvPr id="4" name="Slide Number Placeholder 3"/>
          <p:cNvSpPr>
            <a:spLocks noGrp="1"/>
          </p:cNvSpPr>
          <p:nvPr>
            <p:ph type="sldNum" sz="quarter" idx="10"/>
          </p:nvPr>
        </p:nvSpPr>
        <p:spPr/>
        <p:txBody>
          <a:bodyPr/>
          <a:lstStyle/>
          <a:p>
            <a:fld id="{1DF3E976-1FA8-7345-BF74-340BEE3F1E1C}" type="slidenum">
              <a:rPr lang="en-US" smtClean="0"/>
              <a:t>6</a:t>
            </a:fld>
            <a:endParaRPr lang="en-US" dirty="0"/>
          </a:p>
        </p:txBody>
      </p:sp>
    </p:spTree>
    <p:extLst>
      <p:ext uri="{BB962C8B-B14F-4D97-AF65-F5344CB8AC3E}">
        <p14:creationId xmlns:p14="http://schemas.microsoft.com/office/powerpoint/2010/main" val="197327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Among all school system-sponsored professional learning during the past year, what proportion occurred at each type of venue (school, central office, professional development center, regional service center, out-of-district, out-of-state, etc.)?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produced by posing these or related questions could yield helpful information that helps improve the quality and effectiveness of professional learning.</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edit the data for each chart, simply right-click the chart and select “Edit data.”</a:t>
            </a:r>
          </a:p>
          <a:p>
            <a:endParaRPr lang="en-US" dirty="0"/>
          </a:p>
        </p:txBody>
      </p:sp>
      <p:sp>
        <p:nvSpPr>
          <p:cNvPr id="4" name="Slide Number Placeholder 3"/>
          <p:cNvSpPr>
            <a:spLocks noGrp="1"/>
          </p:cNvSpPr>
          <p:nvPr>
            <p:ph type="sldNum" sz="quarter" idx="10"/>
          </p:nvPr>
        </p:nvSpPr>
        <p:spPr/>
        <p:txBody>
          <a:bodyPr/>
          <a:lstStyle/>
          <a:p>
            <a:fld id="{1DF3E976-1FA8-7345-BF74-340BEE3F1E1C}" type="slidenum">
              <a:rPr lang="en-US" smtClean="0"/>
              <a:t>8</a:t>
            </a:fld>
            <a:endParaRPr lang="en-US" dirty="0"/>
          </a:p>
        </p:txBody>
      </p:sp>
    </p:spTree>
    <p:extLst>
      <p:ext uri="{BB962C8B-B14F-4D97-AF65-F5344CB8AC3E}">
        <p14:creationId xmlns:p14="http://schemas.microsoft.com/office/powerpoint/2010/main" val="330431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What portion of professional learning occurred during the school day or contract year and what occurred outside those parameters?</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edit the data for each chart, simply right-click the chart and select “Edit data.”</a:t>
            </a:r>
          </a:p>
          <a:p>
            <a:endParaRPr lang="en-US" dirty="0"/>
          </a:p>
        </p:txBody>
      </p:sp>
      <p:sp>
        <p:nvSpPr>
          <p:cNvPr id="4" name="Slide Number Placeholder 3"/>
          <p:cNvSpPr>
            <a:spLocks noGrp="1"/>
          </p:cNvSpPr>
          <p:nvPr>
            <p:ph type="sldNum" sz="quarter" idx="10"/>
          </p:nvPr>
        </p:nvSpPr>
        <p:spPr/>
        <p:txBody>
          <a:bodyPr/>
          <a:lstStyle/>
          <a:p>
            <a:fld id="{1DF3E976-1FA8-7345-BF74-340BEE3F1E1C}" type="slidenum">
              <a:rPr lang="en-US" smtClean="0"/>
              <a:t>9</a:t>
            </a:fld>
            <a:endParaRPr lang="en-US" dirty="0"/>
          </a:p>
        </p:txBody>
      </p:sp>
    </p:spTree>
    <p:extLst>
      <p:ext uri="{BB962C8B-B14F-4D97-AF65-F5344CB8AC3E}">
        <p14:creationId xmlns:p14="http://schemas.microsoft.com/office/powerpoint/2010/main" val="3976376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Professional learning in extended blocks of time, focused on a single area is associated with increases in student achievement.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Among those participating in school system-sponsored professional learning during the past year, what proportion participated in professional learning focused on a specific area of development for up to eight hours, nine to 20 hours, 21 to 40 hours, 41 to 60 hours, and more than 60 hours?</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edit the data for each chart, simply right-click the chart and select “Edit data.”</a:t>
            </a:r>
          </a:p>
          <a:p>
            <a:endParaRPr lang="en-US" dirty="0"/>
          </a:p>
        </p:txBody>
      </p:sp>
      <p:sp>
        <p:nvSpPr>
          <p:cNvPr id="4" name="Slide Number Placeholder 3"/>
          <p:cNvSpPr>
            <a:spLocks noGrp="1"/>
          </p:cNvSpPr>
          <p:nvPr>
            <p:ph type="sldNum" sz="quarter" idx="10"/>
          </p:nvPr>
        </p:nvSpPr>
        <p:spPr/>
        <p:txBody>
          <a:bodyPr/>
          <a:lstStyle/>
          <a:p>
            <a:fld id="{1DF3E976-1FA8-7345-BF74-340BEE3F1E1C}" type="slidenum">
              <a:rPr lang="en-US" smtClean="0"/>
              <a:t>10</a:t>
            </a:fld>
            <a:endParaRPr lang="en-US" dirty="0"/>
          </a:p>
        </p:txBody>
      </p:sp>
    </p:spTree>
    <p:extLst>
      <p:ext uri="{BB962C8B-B14F-4D97-AF65-F5344CB8AC3E}">
        <p14:creationId xmlns:p14="http://schemas.microsoft.com/office/powerpoint/2010/main" val="113265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3E976-1FA8-7345-BF74-340BEE3F1E1C}" type="slidenum">
              <a:rPr lang="en-US" smtClean="0"/>
              <a:t>11</a:t>
            </a:fld>
            <a:endParaRPr lang="en-US" dirty="0"/>
          </a:p>
        </p:txBody>
      </p:sp>
    </p:spTree>
    <p:extLst>
      <p:ext uri="{BB962C8B-B14F-4D97-AF65-F5344CB8AC3E}">
        <p14:creationId xmlns:p14="http://schemas.microsoft.com/office/powerpoint/2010/main" val="384745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edit the data for each chart, simply right-click the chart and select “Edit data.”</a:t>
            </a:r>
          </a:p>
          <a:p>
            <a:endParaRPr lang="en-US" dirty="0"/>
          </a:p>
        </p:txBody>
      </p:sp>
      <p:sp>
        <p:nvSpPr>
          <p:cNvPr id="4" name="Slide Number Placeholder 3"/>
          <p:cNvSpPr>
            <a:spLocks noGrp="1"/>
          </p:cNvSpPr>
          <p:nvPr>
            <p:ph type="sldNum" sz="quarter" idx="10"/>
          </p:nvPr>
        </p:nvSpPr>
        <p:spPr/>
        <p:txBody>
          <a:bodyPr/>
          <a:lstStyle/>
          <a:p>
            <a:fld id="{1DF3E976-1FA8-7345-BF74-340BEE3F1E1C}" type="slidenum">
              <a:rPr lang="en-US" smtClean="0"/>
              <a:t>12</a:t>
            </a:fld>
            <a:endParaRPr lang="en-US" dirty="0"/>
          </a:p>
        </p:txBody>
      </p:sp>
    </p:spTree>
    <p:extLst>
      <p:ext uri="{BB962C8B-B14F-4D97-AF65-F5344CB8AC3E}">
        <p14:creationId xmlns:p14="http://schemas.microsoft.com/office/powerpoint/2010/main" val="3252203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edit the data for each chart, simply right-click the chart and select “Edit data.”</a:t>
            </a:r>
          </a:p>
          <a:p>
            <a:endParaRPr lang="en-US" dirty="0"/>
          </a:p>
        </p:txBody>
      </p:sp>
      <p:sp>
        <p:nvSpPr>
          <p:cNvPr id="4" name="Slide Number Placeholder 3"/>
          <p:cNvSpPr>
            <a:spLocks noGrp="1"/>
          </p:cNvSpPr>
          <p:nvPr>
            <p:ph type="sldNum" sz="quarter" idx="10"/>
          </p:nvPr>
        </p:nvSpPr>
        <p:spPr/>
        <p:txBody>
          <a:bodyPr/>
          <a:lstStyle/>
          <a:p>
            <a:fld id="{1DF3E976-1FA8-7345-BF74-340BEE3F1E1C}" type="slidenum">
              <a:rPr lang="en-US" smtClean="0"/>
              <a:t>13</a:t>
            </a:fld>
            <a:endParaRPr lang="en-US" dirty="0"/>
          </a:p>
        </p:txBody>
      </p:sp>
    </p:spTree>
    <p:extLst>
      <p:ext uri="{BB962C8B-B14F-4D97-AF65-F5344CB8AC3E}">
        <p14:creationId xmlns:p14="http://schemas.microsoft.com/office/powerpoint/2010/main" val="262300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8FC17804-BF22-E343-B84F-C96E768988AF}" type="datetimeFigureOut">
              <a:rPr lang="en-US" smtClean="0"/>
              <a:t>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7ADEB3-CD79-1647-8FCC-6C019D54A2FF}"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8FC17804-BF22-E343-B84F-C96E768988AF}" type="datetimeFigureOut">
              <a:rPr lang="en-US" smtClean="0"/>
              <a:t>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7ADEB3-CD79-1647-8FCC-6C019D54A2FF}"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8FC17804-BF22-E343-B84F-C96E768988AF}" type="datetimeFigureOut">
              <a:rPr lang="en-US" smtClean="0"/>
              <a:t>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7ADEB3-CD79-1647-8FCC-6C019D54A2FF}"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2359407"/>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extBox 1"/>
          <p:cNvSpPr txBox="1"/>
          <p:nvPr userDrawn="1"/>
        </p:nvSpPr>
        <p:spPr>
          <a:xfrm>
            <a:off x="8847509" y="6339747"/>
            <a:ext cx="184666" cy="369332"/>
          </a:xfrm>
          <a:prstGeom prst="rect">
            <a:avLst/>
          </a:prstGeom>
          <a:noFill/>
        </p:spPr>
        <p:txBody>
          <a:bodyPr wrap="none" rtlCol="0">
            <a:spAutoFit/>
          </a:bodyPr>
          <a:lstStyle/>
          <a:p>
            <a:endParaRPr lang="en-US" dirty="0"/>
          </a:p>
        </p:txBody>
      </p:sp>
      <p:sp>
        <p:nvSpPr>
          <p:cNvPr id="3" name="TextBox 2"/>
          <p:cNvSpPr txBox="1"/>
          <p:nvPr userDrawn="1"/>
        </p:nvSpPr>
        <p:spPr>
          <a:xfrm>
            <a:off x="8868499" y="6192799"/>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8E80666-FB37-4B36-9149-507F3B0178E3}" type="datetimeFigureOut">
              <a:rPr lang="en-US" smtClean="0"/>
              <a:pPr/>
              <a:t>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8FC17804-BF22-E343-B84F-C96E768988AF}" type="datetimeFigureOut">
              <a:rPr lang="en-US" smtClean="0"/>
              <a:t>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7ADEB3-CD79-1647-8FCC-6C019D54A2FF}"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239449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394491"/>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2324323"/>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3224683"/>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2324323"/>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3223388"/>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8FC17804-BF22-E343-B84F-C96E768988AF}" type="datetimeFigureOut">
              <a:rPr lang="en-US" smtClean="0"/>
              <a:t>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7ADEB3-CD79-1647-8FCC-6C019D54A2FF}"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8FC17804-BF22-E343-B84F-C96E768988AF}" type="datetimeFigureOut">
              <a:rPr lang="en-US" smtClean="0"/>
              <a:t>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7ADEB3-CD79-1647-8FCC-6C019D54A2FF}"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8FC17804-BF22-E343-B84F-C96E768988AF}" type="datetimeFigureOut">
              <a:rPr lang="en-US" smtClean="0"/>
              <a:t>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7ADEB3-CD79-1647-8FCC-6C019D54A2FF}"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8FC17804-BF22-E343-B84F-C96E768988AF}" type="datetimeFigureOut">
              <a:rPr lang="en-US" smtClean="0"/>
              <a:t>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324556" y="2476184"/>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27268" y="2343670"/>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8FC17804-BF22-E343-B84F-C96E768988AF}" type="datetimeFigureOut">
              <a:rPr lang="en-US" smtClean="0"/>
              <a:t>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7ADEB3-CD79-1647-8FCC-6C019D54A2FF}" type="slidenum">
              <a:rPr lang="en-US" smtClean="0"/>
              <a:t>‹#›</a:t>
            </a:fld>
            <a:endParaRPr lang="en-US" dirty="0"/>
          </a:p>
        </p:txBody>
      </p:sp>
      <p:sp>
        <p:nvSpPr>
          <p:cNvPr id="2" name="Title 1"/>
          <p:cNvSpPr>
            <a:spLocks noGrp="1"/>
          </p:cNvSpPr>
          <p:nvPr>
            <p:ph type="title"/>
          </p:nvPr>
        </p:nvSpPr>
        <p:spPr>
          <a:xfrm>
            <a:off x="727268" y="998218"/>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3000"/>
                </a:schemeClr>
              </a:gs>
              <a:gs pos="48000">
                <a:schemeClr val="bg1">
                  <a:alpha val="83000"/>
                </a:schemeClr>
              </a:gs>
              <a:gs pos="100000">
                <a:schemeClr val="bg2">
                  <a:alpha val="8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143000" y="740007"/>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369683"/>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dirty="0" smtClean="0"/>
              <a:t>LearningForward.org</a:t>
            </a:r>
          </a:p>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A7ADEB3-CD79-1647-8FCC-6C019D54A2F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xmlns:p14="http://schemas.microsoft.com/office/powerpoint/2010/main" id="1" dur="indefinite" restart="never" nodeType="tmRoot"/>
      </p:par>
    </p:tnLst>
  </p:timing>
  <p:txStyles>
    <p:titleStyle>
      <a:lvl1pPr marL="0" indent="0" algn="l"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chart" Target="../charts/chart1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arningForward.org" TargetMode="Externa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FLogo.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666" y="3475158"/>
            <a:ext cx="6092711" cy="2279701"/>
          </a:xfrm>
          <a:prstGeom prst="rect">
            <a:avLst/>
          </a:prstGeom>
        </p:spPr>
      </p:pic>
      <p:sp>
        <p:nvSpPr>
          <p:cNvPr id="3" name="Title 2"/>
          <p:cNvSpPr>
            <a:spLocks noGrp="1"/>
          </p:cNvSpPr>
          <p:nvPr>
            <p:ph type="ctrTitle"/>
          </p:nvPr>
        </p:nvSpPr>
        <p:spPr>
          <a:xfrm>
            <a:off x="817581" y="2144514"/>
            <a:ext cx="7175351" cy="1793167"/>
          </a:xfrm>
        </p:spPr>
        <p:txBody>
          <a:bodyPr/>
          <a:lstStyle/>
          <a:p>
            <a:pPr indent="0" algn="ctr"/>
            <a:r>
              <a:rPr lang="en-US" sz="4000" dirty="0" smtClean="0"/>
              <a:t>Sample professional learning pie charts from</a:t>
            </a:r>
            <a:endParaRPr lang="en-US" sz="4000" dirty="0"/>
          </a:p>
        </p:txBody>
      </p:sp>
    </p:spTree>
    <p:extLst>
      <p:ext uri="{BB962C8B-B14F-4D97-AF65-F5344CB8AC3E}">
        <p14:creationId xmlns:p14="http://schemas.microsoft.com/office/powerpoint/2010/main" val="36115996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of Focus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01870698"/>
              </p:ext>
            </p:extLst>
          </p:nvPr>
        </p:nvGraphicFramePr>
        <p:xfrm>
          <a:off x="1143000" y="1564950"/>
          <a:ext cx="6400800" cy="4422687"/>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1"/>
          <p:cNvSpPr>
            <a:spLocks noGrp="1"/>
          </p:cNvSpPr>
          <p:nvPr>
            <p:ph type="ftr" sz="quarter" idx="11"/>
          </p:nvPr>
        </p:nvSpPr>
        <p:spPr>
          <a:xfrm>
            <a:off x="457199" y="6172200"/>
            <a:ext cx="5561724" cy="365125"/>
          </a:xfrm>
        </p:spPr>
        <p:txBody>
          <a:bodyPr/>
          <a:lstStyle/>
          <a:p>
            <a:r>
              <a:rPr lang="en-US" dirty="0" smtClean="0"/>
              <a:t>Source: Sample data--replace with your own data</a:t>
            </a:r>
            <a:endParaRPr lang="en-US" dirty="0"/>
          </a:p>
        </p:txBody>
      </p:sp>
    </p:spTree>
    <p:extLst>
      <p:ext uri="{BB962C8B-B14F-4D97-AF65-F5344CB8AC3E}">
        <p14:creationId xmlns:p14="http://schemas.microsoft.com/office/powerpoint/2010/main" val="32012476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a:t>
            </a:r>
            <a:r>
              <a:rPr lang="en-US" dirty="0" smtClean="0"/>
              <a:t>who participates </a:t>
            </a:r>
            <a:endParaRPr lang="en-US" dirty="0"/>
          </a:p>
        </p:txBody>
      </p:sp>
      <p:sp>
        <p:nvSpPr>
          <p:cNvPr id="3" name="Content Placeholder 2"/>
          <p:cNvSpPr>
            <a:spLocks noGrp="1"/>
          </p:cNvSpPr>
          <p:nvPr>
            <p:ph sz="quarter" idx="13"/>
          </p:nvPr>
        </p:nvSpPr>
        <p:spPr/>
        <p:txBody>
          <a:bodyPr/>
          <a:lstStyle/>
          <a:p>
            <a:pPr marL="45720" indent="0">
              <a:buNone/>
            </a:pPr>
            <a:r>
              <a:rPr lang="en-US" dirty="0"/>
              <a:t>Participation data provides valuable insights about the equitable allocation of professional learning resources, alignment of those resources with school and school system priorities, access to professional learning, and relevance of content. </a:t>
            </a:r>
          </a:p>
        </p:txBody>
      </p:sp>
    </p:spTree>
    <p:extLst>
      <p:ext uri="{BB962C8B-B14F-4D97-AF65-F5344CB8AC3E}">
        <p14:creationId xmlns:p14="http://schemas.microsoft.com/office/powerpoint/2010/main" val="9820956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participation</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904878870"/>
              </p:ext>
            </p:extLst>
          </p:nvPr>
        </p:nvGraphicFramePr>
        <p:xfrm>
          <a:off x="1143000" y="1587631"/>
          <a:ext cx="4515479" cy="424643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545083" y="1872196"/>
            <a:ext cx="3107060" cy="1477328"/>
          </a:xfrm>
          <a:prstGeom prst="rect">
            <a:avLst/>
          </a:prstGeom>
        </p:spPr>
        <p:txBody>
          <a:bodyPr wrap="square">
            <a:spAutoFit/>
          </a:bodyPr>
          <a:lstStyle/>
          <a:p>
            <a:r>
              <a:rPr lang="en-US" dirty="0" smtClean="0"/>
              <a:t>Do the schools with the biggest expenditures reflect the places of greatest </a:t>
            </a:r>
            <a:r>
              <a:rPr lang="en-US" dirty="0"/>
              <a:t>student achievement challenges and needs? </a:t>
            </a:r>
          </a:p>
        </p:txBody>
      </p:sp>
      <p:sp>
        <p:nvSpPr>
          <p:cNvPr id="6" name="Footer Placeholder 1"/>
          <p:cNvSpPr>
            <a:spLocks noGrp="1"/>
          </p:cNvSpPr>
          <p:nvPr>
            <p:ph type="ftr" sz="quarter" idx="11"/>
          </p:nvPr>
        </p:nvSpPr>
        <p:spPr>
          <a:xfrm>
            <a:off x="457199" y="6172200"/>
            <a:ext cx="5561724" cy="365125"/>
          </a:xfrm>
        </p:spPr>
        <p:txBody>
          <a:bodyPr/>
          <a:lstStyle/>
          <a:p>
            <a:r>
              <a:rPr lang="en-US" dirty="0" smtClean="0"/>
              <a:t>Source: Sample data--replace with your own data</a:t>
            </a:r>
            <a:endParaRPr lang="en-US" dirty="0"/>
          </a:p>
        </p:txBody>
      </p:sp>
    </p:spTree>
    <p:extLst>
      <p:ext uri="{BB962C8B-B14F-4D97-AF65-F5344CB8AC3E}">
        <p14:creationId xmlns:p14="http://schemas.microsoft.com/office/powerpoint/2010/main" val="5842966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Attendees by </a:t>
            </a:r>
            <a:r>
              <a:rPr lang="en-US" dirty="0"/>
              <a:t>grade </a:t>
            </a:r>
            <a:r>
              <a:rPr lang="en-US" dirty="0" smtClean="0"/>
              <a:t/>
            </a:r>
            <a:br>
              <a:rPr lang="en-US" dirty="0" smtClean="0"/>
            </a:br>
            <a:r>
              <a:rPr lang="en-US" dirty="0"/>
              <a:t/>
            </a:r>
            <a:br>
              <a:rPr lang="en-US" dirty="0"/>
            </a:b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466004853"/>
              </p:ext>
            </p:extLst>
          </p:nvPr>
        </p:nvGraphicFramePr>
        <p:xfrm>
          <a:off x="493889" y="1632992"/>
          <a:ext cx="6251222" cy="420107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319888" y="1735668"/>
            <a:ext cx="3090333" cy="1477328"/>
          </a:xfrm>
          <a:prstGeom prst="rect">
            <a:avLst/>
          </a:prstGeom>
        </p:spPr>
        <p:txBody>
          <a:bodyPr wrap="square">
            <a:spAutoFit/>
          </a:bodyPr>
          <a:lstStyle/>
          <a:p>
            <a:pPr>
              <a:defRPr/>
            </a:pPr>
            <a:r>
              <a:rPr lang="en-US" dirty="0"/>
              <a:t>What degree does this participation reflect the district’s areas of need and align with the district’s priorities for improvement? </a:t>
            </a:r>
          </a:p>
        </p:txBody>
      </p:sp>
      <p:sp>
        <p:nvSpPr>
          <p:cNvPr id="6" name="Footer Placeholder 1"/>
          <p:cNvSpPr>
            <a:spLocks noGrp="1"/>
          </p:cNvSpPr>
          <p:nvPr>
            <p:ph type="ftr" sz="quarter" idx="11"/>
          </p:nvPr>
        </p:nvSpPr>
        <p:spPr>
          <a:xfrm>
            <a:off x="457199" y="6172200"/>
            <a:ext cx="5561724" cy="365125"/>
          </a:xfrm>
        </p:spPr>
        <p:txBody>
          <a:bodyPr/>
          <a:lstStyle/>
          <a:p>
            <a:r>
              <a:rPr lang="en-US" dirty="0" smtClean="0"/>
              <a:t>Source: Sample data--replace with your own data</a:t>
            </a:r>
            <a:endParaRPr lang="en-US" dirty="0"/>
          </a:p>
        </p:txBody>
      </p:sp>
    </p:spTree>
    <p:extLst>
      <p:ext uri="{BB962C8B-B14F-4D97-AF65-F5344CB8AC3E}">
        <p14:creationId xmlns:p14="http://schemas.microsoft.com/office/powerpoint/2010/main" val="32991690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Attendees by School</a:t>
            </a:r>
            <a:br>
              <a:rPr lang="en-US" dirty="0"/>
            </a:b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854203985"/>
              </p:ext>
            </p:extLst>
          </p:nvPr>
        </p:nvGraphicFramePr>
        <p:xfrm>
          <a:off x="1143000" y="1655673"/>
          <a:ext cx="5037667" cy="417839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319888" y="1735668"/>
            <a:ext cx="3090333" cy="1477328"/>
          </a:xfrm>
          <a:prstGeom prst="rect">
            <a:avLst/>
          </a:prstGeom>
        </p:spPr>
        <p:txBody>
          <a:bodyPr wrap="square">
            <a:spAutoFit/>
          </a:bodyPr>
          <a:lstStyle/>
          <a:p>
            <a:pPr>
              <a:defRPr/>
            </a:pPr>
            <a:r>
              <a:rPr lang="en-US" dirty="0"/>
              <a:t>What degree does this participation reflect the district’s areas of need and align with the district’s priorities for improvement? </a:t>
            </a:r>
          </a:p>
        </p:txBody>
      </p:sp>
      <p:sp>
        <p:nvSpPr>
          <p:cNvPr id="6" name="Footer Placeholder 1"/>
          <p:cNvSpPr>
            <a:spLocks noGrp="1"/>
          </p:cNvSpPr>
          <p:nvPr>
            <p:ph type="ftr" sz="quarter" idx="11"/>
          </p:nvPr>
        </p:nvSpPr>
        <p:spPr>
          <a:xfrm>
            <a:off x="457199" y="6172200"/>
            <a:ext cx="5561724" cy="365125"/>
          </a:xfrm>
        </p:spPr>
        <p:txBody>
          <a:bodyPr/>
          <a:lstStyle/>
          <a:p>
            <a:r>
              <a:rPr lang="en-US" dirty="0" smtClean="0"/>
              <a:t>Source: Sample data--replace with your own data</a:t>
            </a:r>
            <a:endParaRPr lang="en-US" dirty="0"/>
          </a:p>
        </p:txBody>
      </p:sp>
    </p:spTree>
    <p:extLst>
      <p:ext uri="{BB962C8B-B14F-4D97-AF65-F5344CB8AC3E}">
        <p14:creationId xmlns:p14="http://schemas.microsoft.com/office/powerpoint/2010/main" val="31998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Attendees by Subject</a:t>
            </a:r>
            <a:br>
              <a:rPr lang="en-US" dirty="0"/>
            </a:b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759962352"/>
              </p:ext>
            </p:extLst>
          </p:nvPr>
        </p:nvGraphicFramePr>
        <p:xfrm>
          <a:off x="1143000" y="1780415"/>
          <a:ext cx="5108222" cy="405364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319888" y="1735668"/>
            <a:ext cx="3090333" cy="1477328"/>
          </a:xfrm>
          <a:prstGeom prst="rect">
            <a:avLst/>
          </a:prstGeom>
        </p:spPr>
        <p:txBody>
          <a:bodyPr wrap="square">
            <a:spAutoFit/>
          </a:bodyPr>
          <a:lstStyle/>
          <a:p>
            <a:pPr>
              <a:defRPr/>
            </a:pPr>
            <a:r>
              <a:rPr lang="en-US" dirty="0"/>
              <a:t>What degree does this participation reflect the district’s areas of need and align with the district’s priorities for improvement? </a:t>
            </a:r>
          </a:p>
        </p:txBody>
      </p:sp>
      <p:sp>
        <p:nvSpPr>
          <p:cNvPr id="5" name="Footer Placeholder 1"/>
          <p:cNvSpPr>
            <a:spLocks noGrp="1"/>
          </p:cNvSpPr>
          <p:nvPr>
            <p:ph type="ftr" sz="quarter" idx="11"/>
          </p:nvPr>
        </p:nvSpPr>
        <p:spPr>
          <a:xfrm>
            <a:off x="457199" y="6172200"/>
            <a:ext cx="5561724" cy="365125"/>
          </a:xfrm>
        </p:spPr>
        <p:txBody>
          <a:bodyPr/>
          <a:lstStyle/>
          <a:p>
            <a:r>
              <a:rPr lang="en-US" dirty="0" smtClean="0"/>
              <a:t>Source: Sample data--replace with your own data</a:t>
            </a:r>
            <a:endParaRPr lang="en-US" dirty="0"/>
          </a:p>
        </p:txBody>
      </p:sp>
    </p:spTree>
    <p:extLst>
      <p:ext uri="{BB962C8B-B14F-4D97-AF65-F5344CB8AC3E}">
        <p14:creationId xmlns:p14="http://schemas.microsoft.com/office/powerpoint/2010/main" val="102595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Attendees by level of experience</a:t>
            </a:r>
            <a:br>
              <a:rPr lang="en-US" dirty="0"/>
            </a:b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911414699"/>
              </p:ext>
            </p:extLst>
          </p:nvPr>
        </p:nvGraphicFramePr>
        <p:xfrm>
          <a:off x="1143000" y="2359025"/>
          <a:ext cx="5827889" cy="34750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319888" y="1735668"/>
            <a:ext cx="3090333" cy="1477328"/>
          </a:xfrm>
          <a:prstGeom prst="rect">
            <a:avLst/>
          </a:prstGeom>
        </p:spPr>
        <p:txBody>
          <a:bodyPr wrap="square">
            <a:spAutoFit/>
          </a:bodyPr>
          <a:lstStyle/>
          <a:p>
            <a:pPr>
              <a:defRPr/>
            </a:pPr>
            <a:r>
              <a:rPr lang="en-US" dirty="0"/>
              <a:t>What degree does this participation reflect the district’s areas of need and align with the district’s priorities for improvement? </a:t>
            </a:r>
          </a:p>
        </p:txBody>
      </p:sp>
      <p:sp>
        <p:nvSpPr>
          <p:cNvPr id="6" name="Footer Placeholder 1"/>
          <p:cNvSpPr>
            <a:spLocks noGrp="1"/>
          </p:cNvSpPr>
          <p:nvPr>
            <p:ph type="ftr" sz="quarter" idx="11"/>
          </p:nvPr>
        </p:nvSpPr>
        <p:spPr>
          <a:xfrm>
            <a:off x="457199" y="6172200"/>
            <a:ext cx="5561724" cy="365125"/>
          </a:xfrm>
        </p:spPr>
        <p:txBody>
          <a:bodyPr/>
          <a:lstStyle/>
          <a:p>
            <a:r>
              <a:rPr lang="en-US" dirty="0" smtClean="0"/>
              <a:t>Source: Sample data--replace with your own data</a:t>
            </a:r>
            <a:endParaRPr lang="en-US" dirty="0"/>
          </a:p>
        </p:txBody>
      </p:sp>
    </p:spTree>
    <p:extLst>
      <p:ext uri="{BB962C8B-B14F-4D97-AF65-F5344CB8AC3E}">
        <p14:creationId xmlns:p14="http://schemas.microsoft.com/office/powerpoint/2010/main" val="3630281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Designs </a:t>
            </a:r>
            <a:r>
              <a:rPr lang="en-US" dirty="0"/>
              <a:t>for professional learning</a:t>
            </a:r>
          </a:p>
        </p:txBody>
      </p:sp>
      <p:sp>
        <p:nvSpPr>
          <p:cNvPr id="3" name="Content Placeholder 2"/>
          <p:cNvSpPr>
            <a:spLocks noGrp="1"/>
          </p:cNvSpPr>
          <p:nvPr>
            <p:ph sz="quarter" idx="13"/>
          </p:nvPr>
        </p:nvSpPr>
        <p:spPr/>
        <p:txBody>
          <a:bodyPr/>
          <a:lstStyle/>
          <a:p>
            <a:pPr marL="45720" indent="0">
              <a:buNone/>
            </a:pPr>
            <a:r>
              <a:rPr lang="en-US" dirty="0" smtClean="0"/>
              <a:t>Understanding </a:t>
            </a:r>
            <a:r>
              <a:rPr lang="en-US" dirty="0"/>
              <a:t>how learning occurs and using that information in combination with what results occur will allow leaders of professional learning to adjust designs to increase engagement and results.</a:t>
            </a:r>
          </a:p>
          <a:p>
            <a:endParaRPr lang="en-US" dirty="0"/>
          </a:p>
        </p:txBody>
      </p:sp>
    </p:spTree>
    <p:extLst>
      <p:ext uri="{BB962C8B-B14F-4D97-AF65-F5344CB8AC3E}">
        <p14:creationId xmlns:p14="http://schemas.microsoft.com/office/powerpoint/2010/main" val="1133665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options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477730000"/>
              </p:ext>
            </p:extLst>
          </p:nvPr>
        </p:nvGraphicFramePr>
        <p:xfrm>
          <a:off x="853154" y="1553611"/>
          <a:ext cx="3719401" cy="4320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087180152"/>
              </p:ext>
            </p:extLst>
          </p:nvPr>
        </p:nvGraphicFramePr>
        <p:xfrm>
          <a:off x="4572555" y="1553611"/>
          <a:ext cx="3977531" cy="4320625"/>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1"/>
          <p:cNvSpPr>
            <a:spLocks noGrp="1"/>
          </p:cNvSpPr>
          <p:nvPr>
            <p:ph type="ftr" sz="quarter" idx="11"/>
          </p:nvPr>
        </p:nvSpPr>
        <p:spPr>
          <a:xfrm>
            <a:off x="457199" y="6172200"/>
            <a:ext cx="5561724" cy="365125"/>
          </a:xfrm>
        </p:spPr>
        <p:txBody>
          <a:bodyPr/>
          <a:lstStyle/>
          <a:p>
            <a:r>
              <a:rPr lang="en-US" dirty="0" smtClean="0"/>
              <a:t>Source: Sample data--replace with your own data</a:t>
            </a:r>
            <a:endParaRPr lang="en-US" dirty="0"/>
          </a:p>
        </p:txBody>
      </p:sp>
    </p:spTree>
    <p:extLst>
      <p:ext uri="{BB962C8B-B14F-4D97-AF65-F5344CB8AC3E}">
        <p14:creationId xmlns:p14="http://schemas.microsoft.com/office/powerpoint/2010/main" val="173899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Results by Design</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016152280"/>
              </p:ext>
            </p:extLst>
          </p:nvPr>
        </p:nvGraphicFramePr>
        <p:xfrm>
          <a:off x="239889" y="1622778"/>
          <a:ext cx="8593667" cy="5037666"/>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1"/>
          <p:cNvSpPr>
            <a:spLocks noGrp="1"/>
          </p:cNvSpPr>
          <p:nvPr>
            <p:ph type="ftr" sz="quarter" idx="11"/>
          </p:nvPr>
        </p:nvSpPr>
        <p:spPr>
          <a:xfrm>
            <a:off x="457199" y="6172200"/>
            <a:ext cx="5561724" cy="365125"/>
          </a:xfrm>
        </p:spPr>
        <p:txBody>
          <a:bodyPr/>
          <a:lstStyle/>
          <a:p>
            <a:r>
              <a:rPr lang="en-US" dirty="0" smtClean="0"/>
              <a:t>Source: Sample data--replace with your own data</a:t>
            </a:r>
            <a:endParaRPr lang="en-US" dirty="0"/>
          </a:p>
        </p:txBody>
      </p:sp>
    </p:spTree>
    <p:extLst>
      <p:ext uri="{BB962C8B-B14F-4D97-AF65-F5344CB8AC3E}">
        <p14:creationId xmlns:p14="http://schemas.microsoft.com/office/powerpoint/2010/main" val="381856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40007"/>
            <a:ext cx="5889119" cy="1143000"/>
          </a:xfrm>
        </p:spPr>
        <p:txBody>
          <a:bodyPr/>
          <a:lstStyle/>
          <a:p>
            <a:r>
              <a:rPr lang="en-US" sz="4000" dirty="0" smtClean="0"/>
              <a:t>Download the original  article</a:t>
            </a:r>
            <a:endParaRPr lang="en-US" sz="4000" dirty="0"/>
          </a:p>
        </p:txBody>
      </p:sp>
      <p:sp>
        <p:nvSpPr>
          <p:cNvPr id="3" name="Content Placeholder 2"/>
          <p:cNvSpPr>
            <a:spLocks noGrp="1"/>
          </p:cNvSpPr>
          <p:nvPr>
            <p:ph sz="quarter" idx="13"/>
          </p:nvPr>
        </p:nvSpPr>
        <p:spPr>
          <a:xfrm>
            <a:off x="1166740" y="2344402"/>
            <a:ext cx="3165645" cy="3610487"/>
          </a:xfrm>
        </p:spPr>
        <p:txBody>
          <a:bodyPr>
            <a:normAutofit/>
          </a:bodyPr>
          <a:lstStyle/>
          <a:p>
            <a:pPr marL="45720" indent="0">
              <a:buNone/>
            </a:pPr>
            <a:r>
              <a:rPr lang="en-US" sz="1800" dirty="0" smtClean="0"/>
              <a:t>This digital tool is based on </a:t>
            </a:r>
            <a:r>
              <a:rPr lang="en-US" sz="1800" i="1" dirty="0"/>
              <a:t>Serve up a pie chart to </a:t>
            </a:r>
            <a:r>
              <a:rPr lang="en-US" sz="1800" i="1" dirty="0" smtClean="0"/>
              <a:t>illustrate investment </a:t>
            </a:r>
            <a:r>
              <a:rPr lang="en-US" sz="1800" i="1" dirty="0"/>
              <a:t>in professional </a:t>
            </a:r>
            <a:r>
              <a:rPr lang="en-US" sz="1800" i="1" dirty="0" smtClean="0"/>
              <a:t>learning </a:t>
            </a:r>
            <a:r>
              <a:rPr lang="en-US" sz="1800" dirty="0" smtClean="0"/>
              <a:t>by Hayes Mizell. </a:t>
            </a:r>
          </a:p>
          <a:p>
            <a:pPr marL="45720" indent="0">
              <a:buNone/>
            </a:pPr>
            <a:r>
              <a:rPr lang="en-US" sz="1800" dirty="0" smtClean="0"/>
              <a:t>Read the full article, published in </a:t>
            </a:r>
            <a:br>
              <a:rPr lang="en-US" sz="1800" dirty="0" smtClean="0"/>
            </a:br>
            <a:r>
              <a:rPr lang="en-US" sz="1800" i="1" dirty="0" smtClean="0"/>
              <a:t>The Learning System </a:t>
            </a:r>
            <a:r>
              <a:rPr lang="en-US" sz="1800" dirty="0" smtClean="0"/>
              <a:t>(Summer, 2012). </a:t>
            </a:r>
          </a:p>
          <a:p>
            <a:pPr marL="45720" indent="0">
              <a:buNone/>
            </a:pPr>
            <a:r>
              <a:rPr lang="en-US" sz="1800" dirty="0" smtClean="0"/>
              <a:t>Available </a:t>
            </a:r>
            <a:r>
              <a:rPr lang="en-US" sz="1800" dirty="0"/>
              <a:t>at </a:t>
            </a:r>
            <a:r>
              <a:rPr lang="en-US" sz="1800" dirty="0" smtClean="0"/>
              <a:t>www.learningforward.org</a:t>
            </a:r>
            <a:endParaRPr lang="en-US" sz="1800" i="1"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641" y="2344402"/>
            <a:ext cx="2445477" cy="3164734"/>
          </a:xfrm>
          <a:prstGeom prst="rect">
            <a:avLst/>
          </a:prstGeom>
          <a:solidFill>
            <a:schemeClr val="bg1"/>
          </a:solidFill>
          <a:effectLst>
            <a:outerShdw blurRad="111125" dist="50800" dir="2700000" algn="tl" rotWithShape="0">
              <a:srgbClr val="000000">
                <a:alpha val="43000"/>
              </a:srgbClr>
            </a:outerShdw>
          </a:effectLst>
        </p:spPr>
      </p:pic>
      <p:pic>
        <p:nvPicPr>
          <p:cNvPr id="5" name="Picture 4" descr="LFLogo.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889" y="5954889"/>
            <a:ext cx="1826377" cy="683373"/>
          </a:xfrm>
          <a:prstGeom prst="rect">
            <a:avLst/>
          </a:prstGeom>
        </p:spPr>
      </p:pic>
    </p:spTree>
    <p:extLst>
      <p:ext uri="{BB962C8B-B14F-4D97-AF65-F5344CB8AC3E}">
        <p14:creationId xmlns:p14="http://schemas.microsoft.com/office/powerpoint/2010/main" val="19189013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40007"/>
            <a:ext cx="5889119" cy="1143000"/>
          </a:xfrm>
        </p:spPr>
        <p:txBody>
          <a:bodyPr/>
          <a:lstStyle/>
          <a:p>
            <a:r>
              <a:rPr lang="en-US" sz="4000" dirty="0" smtClean="0"/>
              <a:t>Download the original  article</a:t>
            </a:r>
            <a:endParaRPr lang="en-US" sz="4000" dirty="0"/>
          </a:p>
        </p:txBody>
      </p:sp>
      <p:sp>
        <p:nvSpPr>
          <p:cNvPr id="3" name="Content Placeholder 2"/>
          <p:cNvSpPr>
            <a:spLocks noGrp="1"/>
          </p:cNvSpPr>
          <p:nvPr>
            <p:ph sz="quarter" idx="13"/>
          </p:nvPr>
        </p:nvSpPr>
        <p:spPr>
          <a:xfrm>
            <a:off x="1166740" y="2344402"/>
            <a:ext cx="3165645" cy="3610487"/>
          </a:xfrm>
        </p:spPr>
        <p:txBody>
          <a:bodyPr>
            <a:normAutofit/>
          </a:bodyPr>
          <a:lstStyle/>
          <a:p>
            <a:pPr marL="45720" indent="0">
              <a:buNone/>
            </a:pPr>
            <a:r>
              <a:rPr lang="en-US" sz="1800" dirty="0" smtClean="0"/>
              <a:t>This digital tool is based on </a:t>
            </a:r>
            <a:r>
              <a:rPr lang="en-US" sz="1800" i="1" dirty="0"/>
              <a:t>Serve up a pie chart to </a:t>
            </a:r>
            <a:r>
              <a:rPr lang="en-US" sz="1800" i="1" dirty="0" smtClean="0"/>
              <a:t>illustrate investment </a:t>
            </a:r>
            <a:r>
              <a:rPr lang="en-US" sz="1800" i="1" dirty="0"/>
              <a:t>in professional </a:t>
            </a:r>
            <a:r>
              <a:rPr lang="en-US" sz="1800" i="1" dirty="0" smtClean="0"/>
              <a:t>learning </a:t>
            </a:r>
            <a:r>
              <a:rPr lang="en-US" sz="1800" dirty="0" smtClean="0"/>
              <a:t>by Hayes Mizell. </a:t>
            </a:r>
          </a:p>
          <a:p>
            <a:pPr marL="45720" indent="0">
              <a:buNone/>
            </a:pPr>
            <a:r>
              <a:rPr lang="en-US" sz="1800" dirty="0" smtClean="0"/>
              <a:t>Read the full article, published in </a:t>
            </a:r>
            <a:br>
              <a:rPr lang="en-US" sz="1800" dirty="0" smtClean="0"/>
            </a:br>
            <a:r>
              <a:rPr lang="en-US" sz="1800" i="1" dirty="0" smtClean="0"/>
              <a:t>The Learning System </a:t>
            </a:r>
            <a:r>
              <a:rPr lang="en-US" sz="1800" dirty="0" smtClean="0"/>
              <a:t>(Summer, 2012). </a:t>
            </a:r>
          </a:p>
          <a:p>
            <a:pPr marL="45720" indent="0">
              <a:buNone/>
            </a:pPr>
            <a:r>
              <a:rPr lang="en-US" sz="1800" dirty="0" smtClean="0"/>
              <a:t>Available </a:t>
            </a:r>
            <a:r>
              <a:rPr lang="en-US" sz="1800" dirty="0"/>
              <a:t>at </a:t>
            </a:r>
            <a:r>
              <a:rPr lang="en-US" sz="1800" dirty="0" smtClean="0"/>
              <a:t>www.learningforward.org</a:t>
            </a:r>
            <a:endParaRPr lang="en-US" sz="1800" i="1"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641" y="2344402"/>
            <a:ext cx="2445477" cy="3164734"/>
          </a:xfrm>
          <a:prstGeom prst="rect">
            <a:avLst/>
          </a:prstGeom>
          <a:solidFill>
            <a:schemeClr val="bg1"/>
          </a:solidFill>
          <a:effectLst>
            <a:outerShdw blurRad="111125" dist="50800" dir="2700000" algn="tl" rotWithShape="0">
              <a:srgbClr val="000000">
                <a:alpha val="43000"/>
              </a:srgbClr>
            </a:outerShdw>
          </a:effectLst>
        </p:spPr>
      </p:pic>
      <p:pic>
        <p:nvPicPr>
          <p:cNvPr id="6" name="Picture 5" descr="LFLogo.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889" y="5954889"/>
            <a:ext cx="1826377" cy="683373"/>
          </a:xfrm>
          <a:prstGeom prst="rect">
            <a:avLst/>
          </a:prstGeom>
        </p:spPr>
      </p:pic>
    </p:spTree>
    <p:extLst>
      <p:ext uri="{BB962C8B-B14F-4D97-AF65-F5344CB8AC3E}">
        <p14:creationId xmlns:p14="http://schemas.microsoft.com/office/powerpoint/2010/main" val="55253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Learn more with </a:t>
            </a:r>
            <a:br>
              <a:rPr lang="en-US" sz="4000" dirty="0" smtClean="0"/>
            </a:br>
            <a:r>
              <a:rPr lang="en-US" sz="4000" dirty="0" smtClean="0"/>
              <a:t>Learning Forward</a:t>
            </a:r>
            <a:endParaRPr lang="en-US" sz="4000" dirty="0"/>
          </a:p>
        </p:txBody>
      </p:sp>
      <p:sp>
        <p:nvSpPr>
          <p:cNvPr id="3" name="Content Placeholder 2"/>
          <p:cNvSpPr>
            <a:spLocks noGrp="1"/>
          </p:cNvSpPr>
          <p:nvPr>
            <p:ph sz="quarter" idx="13"/>
          </p:nvPr>
        </p:nvSpPr>
        <p:spPr/>
        <p:txBody>
          <a:bodyPr>
            <a:normAutofit fontScale="92500"/>
          </a:bodyPr>
          <a:lstStyle/>
          <a:p>
            <a:pPr marL="45720" indent="0">
              <a:lnSpc>
                <a:spcPct val="110000"/>
              </a:lnSpc>
              <a:buNone/>
            </a:pPr>
            <a:r>
              <a:rPr lang="en-US" dirty="0"/>
              <a:t>To learn more about professional learning at all levels of education, visit Learning Forward, an international </a:t>
            </a:r>
            <a:r>
              <a:rPr lang="en-US" dirty="0" smtClean="0"/>
              <a:t>membership association </a:t>
            </a:r>
            <a:r>
              <a:rPr lang="en-US" dirty="0"/>
              <a:t>of learning educators: </a:t>
            </a:r>
            <a:r>
              <a:rPr lang="en-US" dirty="0">
                <a:hlinkClick r:id="rId2"/>
              </a:rPr>
              <a:t>www.learningforward.org</a:t>
            </a:r>
            <a:r>
              <a:rPr lang="en-US" dirty="0"/>
              <a:t> </a:t>
            </a:r>
          </a:p>
          <a:p>
            <a:pPr marL="45720" indent="0">
              <a:lnSpc>
                <a:spcPct val="110000"/>
              </a:lnSpc>
              <a:buNone/>
            </a:pPr>
            <a:endParaRPr lang="en-US" dirty="0" smtClean="0"/>
          </a:p>
          <a:p>
            <a:pPr marL="45720" indent="0">
              <a:lnSpc>
                <a:spcPct val="120000"/>
              </a:lnSpc>
              <a:buNone/>
            </a:pPr>
            <a:r>
              <a:rPr lang="en-US" dirty="0" smtClean="0"/>
              <a:t>Membership in Learning Forward gives you access to a wide range of publications, tools, and opportunities to advance professional learning for student success.</a:t>
            </a:r>
          </a:p>
          <a:p>
            <a:endParaRPr lang="en-US" dirty="0"/>
          </a:p>
        </p:txBody>
      </p:sp>
      <p:pic>
        <p:nvPicPr>
          <p:cNvPr id="4" name="Picture 3" descr="LFLogo.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889" y="5954889"/>
            <a:ext cx="1826377" cy="683373"/>
          </a:xfrm>
          <a:prstGeom prst="rect">
            <a:avLst/>
          </a:prstGeom>
        </p:spPr>
      </p:pic>
    </p:spTree>
    <p:extLst>
      <p:ext uri="{BB962C8B-B14F-4D97-AF65-F5344CB8AC3E}">
        <p14:creationId xmlns:p14="http://schemas.microsoft.com/office/powerpoint/2010/main" val="420208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sz="quarter" idx="13"/>
          </p:nvPr>
        </p:nvSpPr>
        <p:spPr>
          <a:xfrm>
            <a:off x="1143000" y="1707444"/>
            <a:ext cx="6400800" cy="4529667"/>
          </a:xfrm>
        </p:spPr>
        <p:txBody>
          <a:bodyPr>
            <a:normAutofit/>
          </a:bodyPr>
          <a:lstStyle/>
          <a:p>
            <a:pPr marL="45720" indent="0">
              <a:buNone/>
            </a:pPr>
            <a:r>
              <a:rPr lang="en-US" dirty="0" smtClean="0"/>
              <a:t>Use these sample pie charts to enable </a:t>
            </a:r>
            <a:r>
              <a:rPr lang="en-US" dirty="0"/>
              <a:t>non-experts </a:t>
            </a:r>
            <a:r>
              <a:rPr lang="en-US" dirty="0" smtClean="0"/>
              <a:t>(whether </a:t>
            </a:r>
            <a:r>
              <a:rPr lang="en-US" dirty="0"/>
              <a:t>educators, policymakers, </a:t>
            </a:r>
            <a:r>
              <a:rPr lang="en-US" dirty="0" smtClean="0"/>
              <a:t>taxpayers, or other stakeholders) to </a:t>
            </a:r>
            <a:r>
              <a:rPr lang="en-US" dirty="0"/>
              <a:t>quickly understand </a:t>
            </a:r>
            <a:r>
              <a:rPr lang="en-US" dirty="0" smtClean="0"/>
              <a:t>the different </a:t>
            </a:r>
            <a:r>
              <a:rPr lang="en-US" dirty="0"/>
              <a:t>proportions that constitute </a:t>
            </a:r>
            <a:r>
              <a:rPr lang="en-US" dirty="0" smtClean="0"/>
              <a:t>the whole of your professional learning. </a:t>
            </a:r>
          </a:p>
          <a:p>
            <a:pPr marL="45720" indent="0">
              <a:buNone/>
            </a:pPr>
            <a:r>
              <a:rPr lang="en-US" dirty="0" smtClean="0"/>
              <a:t>To edit the data for each chart, simply right-click the chart and select “Edit data.”</a:t>
            </a:r>
          </a:p>
          <a:p>
            <a:pPr marL="45720" indent="0">
              <a:buNone/>
            </a:pPr>
            <a:r>
              <a:rPr lang="en-US" dirty="0" smtClean="0"/>
              <a:t>You can then </a:t>
            </a:r>
            <a:r>
              <a:rPr lang="en-US" dirty="0" smtClean="0"/>
              <a:t>copy and</a:t>
            </a:r>
            <a:r>
              <a:rPr lang="en-US" dirty="0"/>
              <a:t> </a:t>
            </a:r>
            <a:r>
              <a:rPr lang="en-US" dirty="0" smtClean="0"/>
              <a:t>paste </a:t>
            </a:r>
            <a:r>
              <a:rPr lang="en-US" dirty="0" smtClean="0"/>
              <a:t>each chart into your own documents or presentation slides. </a:t>
            </a:r>
            <a:endParaRPr lang="en-US" dirty="0"/>
          </a:p>
          <a:p>
            <a:endParaRPr lang="en-US" dirty="0"/>
          </a:p>
        </p:txBody>
      </p:sp>
      <p:pic>
        <p:nvPicPr>
          <p:cNvPr id="4" name="Picture 3" descr="LFLogo.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3889" y="5954889"/>
            <a:ext cx="1826377" cy="683373"/>
          </a:xfrm>
          <a:prstGeom prst="rect">
            <a:avLst/>
          </a:prstGeom>
        </p:spPr>
      </p:pic>
    </p:spTree>
    <p:extLst>
      <p:ext uri="{BB962C8B-B14F-4D97-AF65-F5344CB8AC3E}">
        <p14:creationId xmlns:p14="http://schemas.microsoft.com/office/powerpoint/2010/main" val="15396256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Sources</a:t>
            </a:r>
            <a:endParaRPr lang="en-US" dirty="0"/>
          </a:p>
        </p:txBody>
      </p:sp>
      <p:sp>
        <p:nvSpPr>
          <p:cNvPr id="8" name="Content Placeholder 7"/>
          <p:cNvSpPr>
            <a:spLocks noGrp="1"/>
          </p:cNvSpPr>
          <p:nvPr>
            <p:ph sz="quarter" idx="13"/>
          </p:nvPr>
        </p:nvSpPr>
        <p:spPr/>
        <p:txBody>
          <a:bodyPr/>
          <a:lstStyle/>
          <a:p>
            <a:pPr marL="45720" indent="0">
              <a:buNone/>
            </a:pPr>
            <a:r>
              <a:rPr lang="en-US" dirty="0" smtClean="0"/>
              <a:t>Use these charts to help understand </a:t>
            </a:r>
            <a:r>
              <a:rPr lang="en-US" dirty="0"/>
              <a:t>the sources of funding and how </a:t>
            </a:r>
            <a:r>
              <a:rPr lang="en-US" dirty="0" smtClean="0"/>
              <a:t>those funds </a:t>
            </a:r>
            <a:r>
              <a:rPr lang="en-US" dirty="0"/>
              <a:t>are </a:t>
            </a:r>
            <a:r>
              <a:rPr lang="en-US" dirty="0" smtClean="0"/>
              <a:t>allocated. </a:t>
            </a:r>
            <a:endParaRPr lang="en-US" dirty="0"/>
          </a:p>
        </p:txBody>
      </p:sp>
    </p:spTree>
    <p:extLst>
      <p:ext uri="{BB962C8B-B14F-4D97-AF65-F5344CB8AC3E}">
        <p14:creationId xmlns:p14="http://schemas.microsoft.com/office/powerpoint/2010/main" val="29060359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Sources</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618386344"/>
              </p:ext>
            </p:extLst>
          </p:nvPr>
        </p:nvGraphicFramePr>
        <p:xfrm>
          <a:off x="457200" y="1576291"/>
          <a:ext cx="8319680" cy="4257772"/>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1"/>
          <p:cNvSpPr>
            <a:spLocks noGrp="1"/>
          </p:cNvSpPr>
          <p:nvPr>
            <p:ph type="ftr" sz="quarter" idx="11"/>
          </p:nvPr>
        </p:nvSpPr>
        <p:spPr>
          <a:xfrm>
            <a:off x="457199" y="6172200"/>
            <a:ext cx="5561724" cy="365125"/>
          </a:xfrm>
        </p:spPr>
        <p:txBody>
          <a:bodyPr/>
          <a:lstStyle/>
          <a:p>
            <a:r>
              <a:rPr lang="en-US" dirty="0" smtClean="0"/>
              <a:t>Source: Sample data--replace with your own data</a:t>
            </a:r>
            <a:endParaRPr lang="en-US" dirty="0"/>
          </a:p>
        </p:txBody>
      </p:sp>
    </p:spTree>
    <p:extLst>
      <p:ext uri="{BB962C8B-B14F-4D97-AF65-F5344CB8AC3E}">
        <p14:creationId xmlns:p14="http://schemas.microsoft.com/office/powerpoint/2010/main" val="25046427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Expenditures</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518214900"/>
              </p:ext>
            </p:extLst>
          </p:nvPr>
        </p:nvGraphicFramePr>
        <p:xfrm>
          <a:off x="1143000" y="1763889"/>
          <a:ext cx="6400800" cy="4070174"/>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1"/>
          <p:cNvSpPr>
            <a:spLocks noGrp="1"/>
          </p:cNvSpPr>
          <p:nvPr>
            <p:ph type="ftr" sz="quarter" idx="11"/>
          </p:nvPr>
        </p:nvSpPr>
        <p:spPr>
          <a:xfrm>
            <a:off x="457199" y="6172200"/>
            <a:ext cx="5561724" cy="365125"/>
          </a:xfrm>
        </p:spPr>
        <p:txBody>
          <a:bodyPr/>
          <a:lstStyle/>
          <a:p>
            <a:r>
              <a:rPr lang="en-US" dirty="0" smtClean="0"/>
              <a:t>Source: Sample data--replace with your own data</a:t>
            </a:r>
            <a:endParaRPr lang="en-US" dirty="0"/>
          </a:p>
        </p:txBody>
      </p:sp>
    </p:spTree>
    <p:extLst>
      <p:ext uri="{BB962C8B-B14F-4D97-AF65-F5344CB8AC3E}">
        <p14:creationId xmlns:p14="http://schemas.microsoft.com/office/powerpoint/2010/main" val="8670641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Venues</a:t>
            </a:r>
            <a:endParaRPr lang="en-US" dirty="0"/>
          </a:p>
        </p:txBody>
      </p:sp>
      <p:sp>
        <p:nvSpPr>
          <p:cNvPr id="3" name="Content Placeholder 2"/>
          <p:cNvSpPr>
            <a:spLocks noGrp="1"/>
          </p:cNvSpPr>
          <p:nvPr>
            <p:ph sz="quarter" idx="13"/>
          </p:nvPr>
        </p:nvSpPr>
        <p:spPr>
          <a:xfrm>
            <a:off x="1143000" y="1883007"/>
            <a:ext cx="6400800" cy="3951120"/>
          </a:xfrm>
        </p:spPr>
        <p:txBody>
          <a:bodyPr>
            <a:normAutofit/>
          </a:bodyPr>
          <a:lstStyle/>
          <a:p>
            <a:pPr marL="45720" indent="0">
              <a:buNone/>
            </a:pPr>
            <a:r>
              <a:rPr lang="en-US" dirty="0" smtClean="0"/>
              <a:t>Professional </a:t>
            </a:r>
            <a:r>
              <a:rPr lang="en-US" dirty="0"/>
              <a:t>learning time and venues </a:t>
            </a:r>
            <a:r>
              <a:rPr lang="en-US" dirty="0" smtClean="0"/>
              <a:t>are </a:t>
            </a:r>
            <a:r>
              <a:rPr lang="en-US" dirty="0"/>
              <a:t>important variables in the effectiveness of professional learning. </a:t>
            </a:r>
            <a:r>
              <a:rPr lang="en-US" dirty="0" smtClean="0"/>
              <a:t>Use this information to monitor </a:t>
            </a:r>
            <a:r>
              <a:rPr lang="en-US" dirty="0"/>
              <a:t>the adequacy of time for professional learning </a:t>
            </a:r>
            <a:r>
              <a:rPr lang="en-US" dirty="0" smtClean="0"/>
              <a:t>and make </a:t>
            </a:r>
            <a:r>
              <a:rPr lang="en-US" dirty="0"/>
              <a:t>informed judgments about how time is used. </a:t>
            </a:r>
          </a:p>
        </p:txBody>
      </p:sp>
    </p:spTree>
    <p:extLst>
      <p:ext uri="{BB962C8B-B14F-4D97-AF65-F5344CB8AC3E}">
        <p14:creationId xmlns:p14="http://schemas.microsoft.com/office/powerpoint/2010/main" val="27793377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Type </a:t>
            </a:r>
            <a:r>
              <a:rPr lang="en-US" dirty="0"/>
              <a:t>of venue</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552253527"/>
              </p:ext>
            </p:extLst>
          </p:nvPr>
        </p:nvGraphicFramePr>
        <p:xfrm>
          <a:off x="1143000" y="1622778"/>
          <a:ext cx="6400800" cy="4211285"/>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1"/>
          <p:cNvSpPr>
            <a:spLocks noGrp="1"/>
          </p:cNvSpPr>
          <p:nvPr>
            <p:ph type="ftr" sz="quarter" idx="11"/>
          </p:nvPr>
        </p:nvSpPr>
        <p:spPr>
          <a:xfrm>
            <a:off x="457199" y="6172200"/>
            <a:ext cx="5561724" cy="365125"/>
          </a:xfrm>
        </p:spPr>
        <p:txBody>
          <a:bodyPr/>
          <a:lstStyle/>
          <a:p>
            <a:r>
              <a:rPr lang="en-US" dirty="0" smtClean="0"/>
              <a:t>Source: Sample data--replace with your own data</a:t>
            </a:r>
            <a:endParaRPr lang="en-US" dirty="0"/>
          </a:p>
        </p:txBody>
      </p:sp>
    </p:spTree>
    <p:extLst>
      <p:ext uri="{BB962C8B-B14F-4D97-AF65-F5344CB8AC3E}">
        <p14:creationId xmlns:p14="http://schemas.microsoft.com/office/powerpoint/2010/main" val="37265205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of Day</a:t>
            </a:r>
            <a:endParaRPr lang="en-US" dirty="0"/>
          </a:p>
        </p:txBody>
      </p:sp>
      <p:graphicFrame>
        <p:nvGraphicFramePr>
          <p:cNvPr id="4" name="Chart 3"/>
          <p:cNvGraphicFramePr/>
          <p:nvPr>
            <p:extLst>
              <p:ext uri="{D42A27DB-BD31-4B8C-83A1-F6EECF244321}">
                <p14:modId xmlns:p14="http://schemas.microsoft.com/office/powerpoint/2010/main" val="3207105170"/>
              </p:ext>
            </p:extLst>
          </p:nvPr>
        </p:nvGraphicFramePr>
        <p:xfrm>
          <a:off x="1143000" y="1587631"/>
          <a:ext cx="6400800" cy="4173202"/>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1"/>
          <p:cNvSpPr>
            <a:spLocks noGrp="1"/>
          </p:cNvSpPr>
          <p:nvPr>
            <p:ph type="ftr" sz="quarter" idx="11"/>
          </p:nvPr>
        </p:nvSpPr>
        <p:spPr>
          <a:xfrm>
            <a:off x="457199" y="6172200"/>
            <a:ext cx="5561724" cy="365125"/>
          </a:xfrm>
        </p:spPr>
        <p:txBody>
          <a:bodyPr/>
          <a:lstStyle/>
          <a:p>
            <a:r>
              <a:rPr lang="en-US" dirty="0" smtClean="0"/>
              <a:t>Source: Sample data--replace with your own data</a:t>
            </a:r>
            <a:endParaRPr lang="en-US" dirty="0"/>
          </a:p>
        </p:txBody>
      </p:sp>
    </p:spTree>
    <p:extLst>
      <p:ext uri="{BB962C8B-B14F-4D97-AF65-F5344CB8AC3E}">
        <p14:creationId xmlns:p14="http://schemas.microsoft.com/office/powerpoint/2010/main" val="4914611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F Newsletter ">
  <a:themeElements>
    <a:clrScheme name="Learning Forward">
      <a:dk1>
        <a:sysClr val="windowText" lastClr="000000"/>
      </a:dk1>
      <a:lt1>
        <a:sysClr val="window" lastClr="FFFFFF"/>
      </a:lt1>
      <a:dk2>
        <a:srgbClr val="1F497D"/>
      </a:dk2>
      <a:lt2>
        <a:srgbClr val="EEECE1"/>
      </a:lt2>
      <a:accent1>
        <a:srgbClr val="0084C9"/>
      </a:accent1>
      <a:accent2>
        <a:srgbClr val="1EB53A"/>
      </a:accent2>
      <a:accent3>
        <a:srgbClr val="F99B0C"/>
      </a:accent3>
      <a:accent4>
        <a:srgbClr val="86B0DD"/>
      </a:accent4>
      <a:accent5>
        <a:srgbClr val="E9A957"/>
      </a:accent5>
      <a:accent6>
        <a:srgbClr val="BED8A4"/>
      </a:accent6>
      <a:hlink>
        <a:srgbClr val="2A2B6C"/>
      </a:hlink>
      <a:folHlink>
        <a:srgbClr val="800080"/>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Learning Forward">
    <a:dk1>
      <a:sysClr val="windowText" lastClr="000000"/>
    </a:dk1>
    <a:lt1>
      <a:sysClr val="window" lastClr="FFFFFF"/>
    </a:lt1>
    <a:dk2>
      <a:srgbClr val="1F497D"/>
    </a:dk2>
    <a:lt2>
      <a:srgbClr val="EEECE1"/>
    </a:lt2>
    <a:accent1>
      <a:srgbClr val="0084C9"/>
    </a:accent1>
    <a:accent2>
      <a:srgbClr val="1EB53A"/>
    </a:accent2>
    <a:accent3>
      <a:srgbClr val="F99B0C"/>
    </a:accent3>
    <a:accent4>
      <a:srgbClr val="86B0DD"/>
    </a:accent4>
    <a:accent5>
      <a:srgbClr val="E9A957"/>
    </a:accent5>
    <a:accent6>
      <a:srgbClr val="BED8A4"/>
    </a:accent6>
    <a:hlink>
      <a:srgbClr val="2A2B6C"/>
    </a:hlink>
    <a:folHlink>
      <a:srgbClr val="800080"/>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xml><?xml version="1.0" encoding="utf-8"?>
<a:themeOverride xmlns:a="http://schemas.openxmlformats.org/drawingml/2006/main">
  <a:clrScheme name="Learning Forward">
    <a:dk1>
      <a:sysClr val="windowText" lastClr="000000"/>
    </a:dk1>
    <a:lt1>
      <a:sysClr val="window" lastClr="FFFFFF"/>
    </a:lt1>
    <a:dk2>
      <a:srgbClr val="1F497D"/>
    </a:dk2>
    <a:lt2>
      <a:srgbClr val="EEECE1"/>
    </a:lt2>
    <a:accent1>
      <a:srgbClr val="0084C9"/>
    </a:accent1>
    <a:accent2>
      <a:srgbClr val="1EB53A"/>
    </a:accent2>
    <a:accent3>
      <a:srgbClr val="F99B0C"/>
    </a:accent3>
    <a:accent4>
      <a:srgbClr val="86B0DD"/>
    </a:accent4>
    <a:accent5>
      <a:srgbClr val="E9A957"/>
    </a:accent5>
    <a:accent6>
      <a:srgbClr val="BED8A4"/>
    </a:accent6>
    <a:hlink>
      <a:srgbClr val="2A2B6C"/>
    </a:hlink>
    <a:folHlink>
      <a:srgbClr val="800080"/>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docProps/app.xml><?xml version="1.0" encoding="utf-8"?>
<Properties xmlns="http://schemas.openxmlformats.org/officeDocument/2006/extended-properties" xmlns:vt="http://schemas.openxmlformats.org/officeDocument/2006/docPropsVTypes">
  <Template>LF Newsletter .potx</Template>
  <TotalTime>333</TotalTime>
  <Words>1160</Words>
  <Application>Microsoft Macintosh PowerPoint</Application>
  <PresentationFormat>On-screen Show (4:3)</PresentationFormat>
  <Paragraphs>111</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LF Newsletter </vt:lpstr>
      <vt:lpstr>Sample professional learning pie charts from</vt:lpstr>
      <vt:lpstr>Download the original  article</vt:lpstr>
      <vt:lpstr>Instructions</vt:lpstr>
      <vt:lpstr>Funding Sources</vt:lpstr>
      <vt:lpstr>Funding Sources</vt:lpstr>
      <vt:lpstr>Funding Expenditures</vt:lpstr>
      <vt:lpstr>Time and Venues</vt:lpstr>
      <vt:lpstr> Type of venue</vt:lpstr>
      <vt:lpstr>Time of Day</vt:lpstr>
      <vt:lpstr>Length of Focus </vt:lpstr>
      <vt:lpstr>Identify who participates </vt:lpstr>
      <vt:lpstr>School participation</vt:lpstr>
      <vt:lpstr>Attendees by grade   </vt:lpstr>
      <vt:lpstr>Attendees by School </vt:lpstr>
      <vt:lpstr>Attendees by Subject </vt:lpstr>
      <vt:lpstr>Attendees by level of experience </vt:lpstr>
      <vt:lpstr>Designs for professional learning</vt:lpstr>
      <vt:lpstr>Design options</vt:lpstr>
      <vt:lpstr>Results by Design</vt:lpstr>
      <vt:lpstr>Download the original  article</vt:lpstr>
      <vt:lpstr>Learn more with  Learning Forward</vt:lpstr>
    </vt:vector>
  </TitlesOfParts>
  <Company>National Staff Development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Armstrong</dc:creator>
  <cp:lastModifiedBy>Anthony Armstrong</cp:lastModifiedBy>
  <cp:revision>118</cp:revision>
  <dcterms:created xsi:type="dcterms:W3CDTF">2012-02-23T16:37:51Z</dcterms:created>
  <dcterms:modified xsi:type="dcterms:W3CDTF">2012-07-20T15:53:12Z</dcterms:modified>
</cp:coreProperties>
</file>